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7" r:id="rId4"/>
    <p:sldId id="268" r:id="rId5"/>
    <p:sldId id="262" r:id="rId6"/>
    <p:sldId id="269" r:id="rId7"/>
    <p:sldId id="264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itle Slide (High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9600" y="4426339"/>
            <a:ext cx="6299200" cy="1933575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867">
                <a:latin typeface="Verdana"/>
                <a:cs typeface="Verdana"/>
              </a:defRPr>
            </a:lvl1pPr>
            <a:lvl2pPr marL="0" indent="0">
              <a:buFont typeface="+mj-lt"/>
              <a:buNone/>
              <a:defRPr sz="1867">
                <a:latin typeface="Verdana"/>
                <a:cs typeface="Verdana"/>
              </a:defRPr>
            </a:lvl2pPr>
            <a:lvl3pPr marL="0" indent="0">
              <a:buFont typeface="+mj-lt"/>
              <a:buNone/>
              <a:defRPr sz="1867">
                <a:latin typeface="Verdana"/>
                <a:cs typeface="Verdana"/>
              </a:defRPr>
            </a:lvl3pPr>
            <a:lvl4pPr marL="0" indent="0">
              <a:buFont typeface="+mj-lt"/>
              <a:buNone/>
              <a:defRPr sz="1867">
                <a:latin typeface="Verdana"/>
                <a:cs typeface="Verdana"/>
              </a:defRPr>
            </a:lvl4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2" y="6731000"/>
            <a:ext cx="105833" cy="12065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Picture 4" descr="bd_3_rgb_lbg_1_5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86" y="5296600"/>
            <a:ext cx="2872316" cy="15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645584" y="6137385"/>
            <a:ext cx="8534400" cy="20637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067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2756226"/>
            <a:ext cx="10972800" cy="1666649"/>
          </a:xfrm>
          <a:prstGeom prst="rect">
            <a:avLst/>
          </a:prstGeom>
        </p:spPr>
        <p:txBody>
          <a:bodyPr anchor="ctr"/>
          <a:lstStyle>
            <a:lvl1pPr algn="l">
              <a:defRPr sz="4267" baseline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92000" cy="1629749"/>
          </a:xfrm>
          <a:prstGeom prst="rect">
            <a:avLst/>
          </a:prstGeom>
          <a:solidFill>
            <a:srgbClr val="8CC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 flipH="1">
            <a:off x="1" y="482600"/>
            <a:ext cx="12191999" cy="2158728"/>
            <a:chOff x="0" y="1620955"/>
            <a:chExt cx="9143999" cy="1699428"/>
          </a:xfrm>
        </p:grpSpPr>
        <p:sp>
          <p:nvSpPr>
            <p:cNvPr id="23" name="Isosceles Triangle 22"/>
            <p:cNvSpPr/>
            <p:nvPr userDrawn="1"/>
          </p:nvSpPr>
          <p:spPr>
            <a:xfrm rot="5400000" flipH="1">
              <a:off x="1240847" y="1028557"/>
              <a:ext cx="737756" cy="3219450"/>
            </a:xfrm>
            <a:prstGeom prst="triangle">
              <a:avLst/>
            </a:prstGeom>
            <a:solidFill>
              <a:srgbClr val="02397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27" name="Isosceles Triangle 26"/>
            <p:cNvSpPr/>
            <p:nvPr userDrawn="1"/>
          </p:nvSpPr>
          <p:spPr>
            <a:xfrm rot="16200000" flipH="1">
              <a:off x="4590648" y="-1232969"/>
              <a:ext cx="1699428" cy="7407275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07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9600" y="2823881"/>
            <a:ext cx="10972800" cy="2870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67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609585" indent="0">
              <a:buFontTx/>
              <a:buNone/>
              <a:defRPr sz="2667">
                <a:latin typeface="Verdana"/>
                <a:cs typeface="Verdana"/>
              </a:defRPr>
            </a:lvl2pPr>
            <a:lvl3pPr marL="1219170" indent="0">
              <a:buFontTx/>
              <a:buNone/>
              <a:defRPr sz="2400">
                <a:latin typeface="Verdana"/>
                <a:cs typeface="Verdana"/>
              </a:defRPr>
            </a:lvl3pPr>
            <a:lvl4pPr marL="1828754" indent="0">
              <a:buFontTx/>
              <a:buNone/>
              <a:defRPr sz="2133">
                <a:latin typeface="Verdana"/>
                <a:cs typeface="Verdana"/>
              </a:defRPr>
            </a:lvl4pPr>
            <a:lvl5pPr marL="2438339" indent="0">
              <a:buFontTx/>
              <a:buNone/>
              <a:defRPr sz="1867">
                <a:latin typeface="Verdana"/>
                <a:cs typeface="Verdan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836708"/>
            <a:ext cx="10972800" cy="16666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67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251576"/>
            <a:ext cx="694267" cy="600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3" baseline="30000" smtClean="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bd_1bw_rgb_dbg_1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612" y="5811316"/>
            <a:ext cx="1914144" cy="104851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95739" y="6301016"/>
            <a:ext cx="8534400" cy="206131"/>
          </a:xfrm>
          <a:prstGeom prst="rect">
            <a:avLst/>
          </a:prstGeom>
        </p:spPr>
        <p:txBody>
          <a:bodyPr vert="horz" lIns="121913" tIns="60957" rIns="121913" bIns="60957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67" i="1" dirty="0">
                <a:solidFill>
                  <a:schemeClr val="bg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5917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9600" y="2823881"/>
            <a:ext cx="10972800" cy="2870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67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609585" indent="0">
              <a:buFontTx/>
              <a:buNone/>
              <a:defRPr sz="2667">
                <a:latin typeface="Verdana"/>
                <a:cs typeface="Verdana"/>
              </a:defRPr>
            </a:lvl2pPr>
            <a:lvl3pPr marL="1219170" indent="0">
              <a:buFontTx/>
              <a:buNone/>
              <a:defRPr sz="2400">
                <a:latin typeface="Verdana"/>
                <a:cs typeface="Verdana"/>
              </a:defRPr>
            </a:lvl3pPr>
            <a:lvl4pPr marL="1828754" indent="0">
              <a:buFontTx/>
              <a:buNone/>
              <a:defRPr sz="2133">
                <a:latin typeface="Verdana"/>
                <a:cs typeface="Verdana"/>
              </a:defRPr>
            </a:lvl4pPr>
            <a:lvl5pPr marL="2438339" indent="0">
              <a:buFontTx/>
              <a:buNone/>
              <a:defRPr sz="1867">
                <a:latin typeface="Verdana"/>
                <a:cs typeface="Verdan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836708"/>
            <a:ext cx="10972800" cy="16666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67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251576"/>
            <a:ext cx="694267" cy="600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3" baseline="30000" smtClean="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bd_1bw_rgb_dbg_1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612" y="5811316"/>
            <a:ext cx="1914144" cy="104851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95739" y="6301016"/>
            <a:ext cx="8534400" cy="206131"/>
          </a:xfrm>
          <a:prstGeom prst="rect">
            <a:avLst/>
          </a:prstGeom>
        </p:spPr>
        <p:txBody>
          <a:bodyPr vert="horz" lIns="121913" tIns="60957" rIns="121913" bIns="60957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67" i="1" dirty="0">
                <a:solidFill>
                  <a:schemeClr val="bg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26573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Closing Slide (High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248400"/>
            <a:ext cx="694267" cy="598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3" baseline="3000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Picture 4" descr="bd_3_rgb_lbg_1_5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86" y="5296600"/>
            <a:ext cx="2872316" cy="15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645584" y="6137385"/>
            <a:ext cx="8534400" cy="20637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067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0" y="0"/>
            <a:ext cx="12192000" cy="1665288"/>
          </a:xfrm>
          <a:prstGeom prst="rect">
            <a:avLst/>
          </a:prstGeom>
          <a:solidFill>
            <a:srgbClr val="8CC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9600" y="2756226"/>
            <a:ext cx="10972800" cy="1666649"/>
          </a:xfrm>
          <a:prstGeom prst="rect">
            <a:avLst/>
          </a:prstGeom>
        </p:spPr>
        <p:txBody>
          <a:bodyPr anchor="ctr"/>
          <a:lstStyle>
            <a:lvl1pPr algn="l">
              <a:defRPr sz="4267" baseline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" y="482600"/>
            <a:ext cx="12191999" cy="2158728"/>
            <a:chOff x="0" y="1620955"/>
            <a:chExt cx="9143999" cy="1699428"/>
          </a:xfrm>
        </p:grpSpPr>
        <p:sp>
          <p:nvSpPr>
            <p:cNvPr id="23" name="Isosceles Triangle 22"/>
            <p:cNvSpPr/>
            <p:nvPr userDrawn="1"/>
          </p:nvSpPr>
          <p:spPr>
            <a:xfrm rot="5400000" flipH="1">
              <a:off x="1240847" y="1028557"/>
              <a:ext cx="737756" cy="3219450"/>
            </a:xfrm>
            <a:prstGeom prst="triangle">
              <a:avLst/>
            </a:prstGeom>
            <a:solidFill>
              <a:srgbClr val="02397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24" name="Isosceles Triangle 23"/>
            <p:cNvSpPr/>
            <p:nvPr userDrawn="1"/>
          </p:nvSpPr>
          <p:spPr>
            <a:xfrm rot="16200000" flipH="1">
              <a:off x="4590648" y="-1232969"/>
              <a:ext cx="1699428" cy="7407275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043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" y="6731000"/>
            <a:ext cx="105833" cy="12065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76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" y="6731000"/>
            <a:ext cx="105833" cy="120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3" baseline="30000" smtClean="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6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971413"/>
          </a:xfrm>
          <a:prstGeom prst="rect">
            <a:avLst/>
          </a:prstGeom>
        </p:spPr>
        <p:txBody>
          <a:bodyPr>
            <a:normAutofit/>
          </a:bodyPr>
          <a:lstStyle>
            <a:lvl1pPr marL="389457" indent="-389457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/>
              <a:defRPr sz="2667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857229" indent="-38099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Verdana"/>
                <a:cs typeface="Verdana"/>
              </a:defRPr>
            </a:lvl2pPr>
            <a:lvl3pPr marL="1454114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133">
                <a:solidFill>
                  <a:schemeClr val="tx1"/>
                </a:solidFill>
                <a:latin typeface="Verdana"/>
                <a:cs typeface="Verdana"/>
              </a:defRPr>
            </a:lvl3pPr>
            <a:lvl4pPr marL="1983268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Lucida Grande"/>
              <a:buChar char="–"/>
              <a:defRPr sz="2133">
                <a:solidFill>
                  <a:schemeClr val="tx1"/>
                </a:solidFill>
                <a:latin typeface="Verdana"/>
                <a:cs typeface="Verdana"/>
              </a:defRPr>
            </a:lvl4pPr>
            <a:lvl5pPr marL="2592853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133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4267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151874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95739" y="6301016"/>
            <a:ext cx="8534400" cy="206131"/>
          </a:xfrm>
          <a:prstGeom prst="rect">
            <a:avLst/>
          </a:prstGeom>
        </p:spPr>
        <p:txBody>
          <a:bodyPr vert="horz" lIns="121913" tIns="60957" rIns="121913" bIns="60957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67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pic>
        <p:nvPicPr>
          <p:cNvPr id="12" name="Picture 11" descr="bd_3_rgb_lbg_1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7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75905"/>
          </a:xfrm>
          <a:prstGeom prst="rect">
            <a:avLst/>
          </a:prstGeom>
        </p:spPr>
        <p:txBody>
          <a:bodyPr>
            <a:normAutofit/>
          </a:bodyPr>
          <a:lstStyle>
            <a:lvl1pPr marL="389457" indent="-389457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/>
              <a:defRPr sz="2667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857229" indent="-38099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Verdana"/>
                <a:cs typeface="Verdana"/>
              </a:defRPr>
            </a:lvl2pPr>
            <a:lvl3pPr marL="1454114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133">
                <a:solidFill>
                  <a:schemeClr val="tx1"/>
                </a:solidFill>
                <a:latin typeface="Verdana"/>
                <a:cs typeface="Verdana"/>
              </a:defRPr>
            </a:lvl3pPr>
            <a:lvl4pPr marL="1983268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Lucida Grande"/>
              <a:buChar char="–"/>
              <a:defRPr sz="2133">
                <a:solidFill>
                  <a:schemeClr val="tx1"/>
                </a:solidFill>
                <a:latin typeface="Verdana"/>
                <a:cs typeface="Verdana"/>
              </a:defRPr>
            </a:lvl4pPr>
            <a:lvl5pPr marL="2592853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133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4267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620" y="6731000"/>
            <a:ext cx="105833" cy="12065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3" baseline="300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98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with image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387867" cy="4094317"/>
          </a:xfrm>
          <a:prstGeom prst="rect">
            <a:avLst/>
          </a:prstGeom>
        </p:spPr>
        <p:txBody>
          <a:bodyPr>
            <a:normAutofit/>
          </a:bodyPr>
          <a:lstStyle>
            <a:lvl1pPr marL="389457" indent="-389457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/>
              <a:defRPr sz="2667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857229" indent="-38099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Verdana"/>
                <a:cs typeface="Verdana"/>
              </a:defRPr>
            </a:lvl2pPr>
            <a:lvl3pPr marL="1454114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133">
                <a:solidFill>
                  <a:schemeClr val="tx1"/>
                </a:solidFill>
                <a:latin typeface="Verdana"/>
                <a:cs typeface="Verdana"/>
              </a:defRPr>
            </a:lvl3pPr>
            <a:lvl4pPr marL="1983268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Lucida Grande"/>
              <a:buChar char="–"/>
              <a:defRPr sz="2133">
                <a:solidFill>
                  <a:schemeClr val="tx1"/>
                </a:solidFill>
                <a:latin typeface="Verdana"/>
                <a:cs typeface="Verdana"/>
              </a:defRPr>
            </a:lvl4pPr>
            <a:lvl5pPr marL="2592853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133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4267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93368" y="1600200"/>
            <a:ext cx="5389033" cy="40943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151874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95739" y="6301016"/>
            <a:ext cx="8534400" cy="206131"/>
          </a:xfrm>
          <a:prstGeom prst="rect">
            <a:avLst/>
          </a:prstGeom>
        </p:spPr>
        <p:txBody>
          <a:bodyPr vert="horz" lIns="121913" tIns="60957" rIns="121913" bIns="60957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67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pic>
        <p:nvPicPr>
          <p:cNvPr id="12" name="Picture 11" descr="bd_3_rgb_lbg_1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9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with image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387867" cy="5040628"/>
          </a:xfrm>
          <a:prstGeom prst="rect">
            <a:avLst/>
          </a:prstGeom>
        </p:spPr>
        <p:txBody>
          <a:bodyPr>
            <a:normAutofit/>
          </a:bodyPr>
          <a:lstStyle>
            <a:lvl1pPr marL="389457" indent="-389457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/>
              <a:defRPr sz="2667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857229" indent="-38099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Verdana"/>
                <a:cs typeface="Verdana"/>
              </a:defRPr>
            </a:lvl2pPr>
            <a:lvl3pPr marL="1454114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133">
                <a:solidFill>
                  <a:schemeClr val="tx1"/>
                </a:solidFill>
                <a:latin typeface="Verdana"/>
                <a:cs typeface="Verdana"/>
              </a:defRPr>
            </a:lvl3pPr>
            <a:lvl4pPr marL="1983268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Lucida Grande"/>
              <a:buChar char="–"/>
              <a:defRPr sz="2133">
                <a:solidFill>
                  <a:schemeClr val="tx1"/>
                </a:solidFill>
                <a:latin typeface="Verdana"/>
                <a:cs typeface="Verdana"/>
              </a:defRPr>
            </a:lvl4pPr>
            <a:lvl5pPr marL="2592853" indent="-304792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133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350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4267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93368" y="1600201"/>
            <a:ext cx="5389033" cy="504062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416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1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661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151874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95739" y="6301016"/>
            <a:ext cx="8534400" cy="206131"/>
          </a:xfrm>
          <a:prstGeom prst="rect">
            <a:avLst/>
          </a:prstGeom>
        </p:spPr>
        <p:txBody>
          <a:bodyPr vert="horz" lIns="121913" tIns="60957" rIns="121913" bIns="60957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67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pic>
        <p:nvPicPr>
          <p:cNvPr id="8" name="Picture 7" descr="bd_3_rgb_lbg_1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9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1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620" y="6731000"/>
            <a:ext cx="105833" cy="12065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3" baseline="300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8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2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171699" y="-1"/>
            <a:ext cx="4020301" cy="288036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171699" y="2830514"/>
            <a:ext cx="4020301" cy="283051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8229600" cy="5661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151874"/>
            <a:ext cx="693853" cy="59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95739" y="6301016"/>
            <a:ext cx="8534400" cy="206131"/>
          </a:xfrm>
          <a:prstGeom prst="rect">
            <a:avLst/>
          </a:prstGeom>
        </p:spPr>
        <p:txBody>
          <a:bodyPr vert="horz" lIns="121913" tIns="60957" rIns="121913" bIns="60957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67" i="1" dirty="0">
                <a:solidFill>
                  <a:schemeClr val="tx1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  <p:pic>
        <p:nvPicPr>
          <p:cNvPr id="12" name="Picture 11" descr="bd_3_rgb_lbg_1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00" y="5814389"/>
            <a:ext cx="1914144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5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2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171699" y="1"/>
            <a:ext cx="4020301" cy="3429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171699" y="3429000"/>
            <a:ext cx="4020301" cy="34747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229600" cy="69037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65620" y="6731000"/>
            <a:ext cx="105833" cy="12065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3" baseline="300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A9F1164-0D0F-4213-9760-FBA4E48EF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45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1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30FEFC5-12D5-4A7A-9047-2E65E62E0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944140"/>
            <a:ext cx="6299200" cy="1415774"/>
          </a:xfrm>
        </p:spPr>
        <p:txBody>
          <a:bodyPr/>
          <a:lstStyle/>
          <a:p>
            <a:r>
              <a:rPr lang="en-US" altLang="zh-TW" dirty="0"/>
              <a:t>Kate Chen </a:t>
            </a:r>
          </a:p>
          <a:p>
            <a:r>
              <a:rPr lang="en-US" altLang="zh-TW" dirty="0"/>
              <a:t>Product specialist </a:t>
            </a:r>
          </a:p>
          <a:p>
            <a:r>
              <a:rPr lang="en-US" altLang="zh-TW" dirty="0"/>
              <a:t>2019.05.09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3797989-9A1D-4482-80F4-A6E0E086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多色流式分析工作坊</a:t>
            </a:r>
            <a:r>
              <a:rPr lang="en-US" altLang="zh-TW" dirty="0"/>
              <a:t>-</a:t>
            </a:r>
            <a:br>
              <a:rPr lang="en-US" altLang="zh-TW" dirty="0"/>
            </a:br>
            <a:r>
              <a:rPr lang="zh-TW" altLang="en-US" dirty="0"/>
              <a:t>                    配色秘訣、上機設定全攻略</a:t>
            </a:r>
          </a:p>
        </p:txBody>
      </p:sp>
    </p:spTree>
    <p:extLst>
      <p:ext uri="{BB962C8B-B14F-4D97-AF65-F5344CB8AC3E}">
        <p14:creationId xmlns:p14="http://schemas.microsoft.com/office/powerpoint/2010/main" val="215490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DA29ADC-521A-4199-8C92-B509F7D70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071638"/>
              </p:ext>
            </p:extLst>
          </p:nvPr>
        </p:nvGraphicFramePr>
        <p:xfrm>
          <a:off x="609600" y="1738528"/>
          <a:ext cx="8359904" cy="3992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50114">
                  <a:extLst>
                    <a:ext uri="{9D8B030D-6E8A-4147-A177-3AD203B41FA5}">
                      <a16:colId xmlns:a16="http://schemas.microsoft.com/office/drawing/2014/main" val="2488590681"/>
                    </a:ext>
                  </a:extLst>
                </a:gridCol>
                <a:gridCol w="3484156">
                  <a:extLst>
                    <a:ext uri="{9D8B030D-6E8A-4147-A177-3AD203B41FA5}">
                      <a16:colId xmlns:a16="http://schemas.microsoft.com/office/drawing/2014/main" val="3772641212"/>
                    </a:ext>
                  </a:extLst>
                </a:gridCol>
                <a:gridCol w="3525634">
                  <a:extLst>
                    <a:ext uri="{9D8B030D-6E8A-4147-A177-3AD203B41FA5}">
                      <a16:colId xmlns:a16="http://schemas.microsoft.com/office/drawing/2014/main" val="2656910186"/>
                    </a:ext>
                  </a:extLst>
                </a:gridCol>
              </a:tblGrid>
              <a:tr h="246656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7/25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課程名稱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課程內容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06347"/>
                  </a:ext>
                </a:extLst>
              </a:tr>
              <a:tr h="246656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09:00-09:45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Multi-color dig into a new world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多色實驗優勢，趨勢與設計原理介紹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25700"/>
                  </a:ext>
                </a:extLst>
              </a:tr>
              <a:tr h="246656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09:45-10:30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Brilliant dye - a better tool for you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/>
                        <a:t>介紹</a:t>
                      </a:r>
                      <a:r>
                        <a:rPr lang="en-US" altLang="zh-TW" sz="1600" dirty="0"/>
                        <a:t>Brilliant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dye</a:t>
                      </a:r>
                      <a:r>
                        <a:rPr lang="zh-TW" altLang="en-US" sz="1600" dirty="0"/>
                        <a:t>家族螢光與螢光特性、試用時機與數據實例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089374"/>
                  </a:ext>
                </a:extLst>
              </a:tr>
              <a:tr h="246656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10:30-10:50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Break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768815"/>
                  </a:ext>
                </a:extLst>
              </a:tr>
              <a:tr h="419315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10:50-12:00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Workshop: Multi-color design practice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多色實驗設計實作</a:t>
                      </a:r>
                      <a:br>
                        <a:rPr lang="en-US" altLang="zh-TW" sz="1600" dirty="0"/>
                      </a:br>
                      <a:r>
                        <a:rPr lang="en-US" altLang="zh-TW" sz="1600" dirty="0"/>
                        <a:t>GPS</a:t>
                      </a:r>
                      <a:r>
                        <a:rPr lang="zh-TW" altLang="en-US" sz="1600" dirty="0"/>
                        <a:t>範例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495623"/>
                  </a:ext>
                </a:extLst>
              </a:tr>
              <a:tr h="246656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12:00-13:30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Lunch 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128175"/>
                  </a:ext>
                </a:extLst>
              </a:tr>
              <a:tr h="246656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13:30-14:00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Good practice of cell staining &amp; compensation control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細胞染色細節與技巧</a:t>
                      </a:r>
                      <a:endParaRPr lang="en-US" altLang="zh-TW" sz="1600" dirty="0"/>
                    </a:p>
                    <a:p>
                      <a:r>
                        <a:rPr lang="zh-TW" altLang="en-US" sz="1600" dirty="0"/>
                        <a:t>染色控制組之設計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94171"/>
                  </a:ext>
                </a:extLst>
              </a:tr>
              <a:tr h="419315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14:00-15:30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Cell staining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學員動手做</a:t>
                      </a:r>
                      <a:br>
                        <a:rPr lang="en-US" altLang="zh-TW" sz="1600" dirty="0"/>
                      </a:br>
                      <a:r>
                        <a:rPr lang="zh-TW" altLang="en-US" sz="1600" dirty="0"/>
                        <a:t>多色實驗</a:t>
                      </a:r>
                      <a:r>
                        <a:rPr lang="en-US" altLang="zh-TW" sz="1600" dirty="0"/>
                        <a:t>+</a:t>
                      </a:r>
                      <a:r>
                        <a:rPr lang="zh-TW" altLang="en-US" sz="1600" dirty="0"/>
                        <a:t>控制組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00147"/>
                  </a:ext>
                </a:extLst>
              </a:tr>
              <a:tr h="246656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15:30-18:00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Compensation, data acquisition 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螢光補償與數據收取；分組上樣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149005"/>
                  </a:ext>
                </a:extLst>
              </a:tr>
            </a:tbl>
          </a:graphicData>
        </a:graphic>
      </p:graphicFrame>
      <p:sp>
        <p:nvSpPr>
          <p:cNvPr id="3" name="標題 2">
            <a:extLst>
              <a:ext uri="{FF2B5EF4-FFF2-40B4-BE49-F238E27FC236}">
                <a16:creationId xmlns:a16="http://schemas.microsoft.com/office/drawing/2014/main" id="{77CFAAEF-6FC0-4EA6-9B45-DE02085B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219"/>
            <a:ext cx="10972800" cy="1335024"/>
          </a:xfrm>
        </p:spPr>
        <p:txBody>
          <a:bodyPr/>
          <a:lstStyle/>
          <a:p>
            <a:r>
              <a:rPr lang="en-US" altLang="zh-TW" dirty="0"/>
              <a:t>Workshop agenda</a:t>
            </a:r>
            <a:r>
              <a:rPr lang="zh-TW" altLang="en-US" dirty="0"/>
              <a:t>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4368C71-AA65-4467-B5C8-AECC23A81D96}"/>
              </a:ext>
            </a:extLst>
          </p:cNvPr>
          <p:cNvSpPr txBox="1"/>
          <p:nvPr/>
        </p:nvSpPr>
        <p:spPr>
          <a:xfrm>
            <a:off x="9086462" y="2151727"/>
            <a:ext cx="2921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總上課時間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多色原理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設計配色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染色與上機實作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染色由學員動手操作，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加入染色控制組，幫助結果判讀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279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444BFDD-3F1D-4985-9C8B-7F0B040D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日期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2019/07/25</a:t>
            </a:r>
          </a:p>
          <a:p>
            <a:r>
              <a:rPr lang="zh-TW" altLang="en-US" dirty="0"/>
              <a:t>地點</a:t>
            </a:r>
            <a:r>
              <a:rPr lang="en-US" altLang="zh-TW" dirty="0"/>
              <a:t>:</a:t>
            </a:r>
            <a:r>
              <a:rPr lang="zh-TW" altLang="en-US" dirty="0"/>
              <a:t> 高雄醫學大學 資源中心</a:t>
            </a:r>
            <a:endParaRPr lang="en-US" altLang="zh-TW" dirty="0"/>
          </a:p>
          <a:p>
            <a:r>
              <a:rPr lang="zh-TW" altLang="en-US" dirty="0"/>
              <a:t>預計參與學員人數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24</a:t>
            </a:r>
            <a:r>
              <a:rPr lang="zh-TW" altLang="en-US" dirty="0"/>
              <a:t>人 </a:t>
            </a:r>
            <a:endParaRPr lang="en-US" altLang="zh-TW" dirty="0"/>
          </a:p>
          <a:p>
            <a:r>
              <a:rPr lang="zh-TW" altLang="en-US" dirty="0"/>
              <a:t>實作分組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6</a:t>
            </a:r>
            <a:r>
              <a:rPr lang="zh-TW" altLang="en-US" dirty="0"/>
              <a:t>人</a:t>
            </a:r>
            <a:r>
              <a:rPr lang="en-US" altLang="zh-TW" dirty="0"/>
              <a:t>/</a:t>
            </a:r>
            <a:r>
              <a:rPr lang="zh-TW" altLang="en-US" dirty="0"/>
              <a:t>組，共四組</a:t>
            </a:r>
            <a:endParaRPr lang="en-US" altLang="zh-TW" dirty="0"/>
          </a:p>
          <a:p>
            <a:r>
              <a:rPr lang="en-US" altLang="zh-TW" dirty="0"/>
              <a:t>BD GPS</a:t>
            </a:r>
            <a:r>
              <a:rPr lang="zh-TW" altLang="en-US" dirty="0"/>
              <a:t>線上配色系統教學 </a:t>
            </a:r>
            <a:r>
              <a:rPr lang="en-US" altLang="zh-TW" dirty="0"/>
              <a:t>(</a:t>
            </a:r>
            <a:r>
              <a:rPr lang="zh-TW" altLang="en-US" dirty="0"/>
              <a:t>請學員攜帶筆電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染色樣本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BD</a:t>
            </a:r>
            <a:r>
              <a:rPr lang="zh-TW" altLang="en-US" dirty="0"/>
              <a:t> </a:t>
            </a:r>
            <a:r>
              <a:rPr lang="en-US" altLang="zh-TW" dirty="0" err="1"/>
              <a:t>Dri</a:t>
            </a:r>
            <a:r>
              <a:rPr lang="en-US" altLang="zh-TW" dirty="0"/>
              <a:t> Leukocyte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凍乾 </a:t>
            </a:r>
            <a:r>
              <a:rPr lang="en-US" altLang="zh-TW" dirty="0" err="1"/>
              <a:t>hPBMC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分析目標族群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/>
              <a:t>Treg</a:t>
            </a:r>
            <a:endParaRPr lang="en-US" altLang="zh-TW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982E967-653F-4BC3-8AD8-C2E401AE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Workshop</a:t>
            </a:r>
            <a:r>
              <a:rPr lang="zh-TW" altLang="en-US" dirty="0"/>
              <a:t> 規劃</a:t>
            </a:r>
          </a:p>
        </p:txBody>
      </p:sp>
    </p:spTree>
    <p:extLst>
      <p:ext uri="{BB962C8B-B14F-4D97-AF65-F5344CB8AC3E}">
        <p14:creationId xmlns:p14="http://schemas.microsoft.com/office/powerpoint/2010/main" val="27167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ECA4A11-A696-4E64-A602-8D15BF9B7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54" y="1335024"/>
            <a:ext cx="7035032" cy="4882711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6A749947-641D-4E8A-A2B1-A9523E81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Treg</a:t>
            </a:r>
            <a:r>
              <a:rPr lang="en-US" altLang="zh-TW" dirty="0"/>
              <a:t> markers and subpopulation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D936C1-22A2-4BFB-A7A4-CF80A7B6387B}"/>
              </a:ext>
            </a:extLst>
          </p:cNvPr>
          <p:cNvSpPr txBox="1"/>
          <p:nvPr/>
        </p:nvSpPr>
        <p:spPr>
          <a:xfrm>
            <a:off x="6742903" y="1566133"/>
            <a:ext cx="170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CD127</a:t>
            </a:r>
            <a:r>
              <a:rPr lang="en-US" altLang="zh-TW" baseline="30000" dirty="0"/>
              <a:t>dim</a:t>
            </a:r>
            <a:r>
              <a:rPr lang="en-US" altLang="zh-TW" dirty="0"/>
              <a:t>CD25</a:t>
            </a:r>
            <a:r>
              <a:rPr lang="en-US" altLang="zh-TW" baseline="30000" dirty="0"/>
              <a:t>+</a:t>
            </a:r>
            <a:r>
              <a:rPr lang="en-US" altLang="zh-TW" dirty="0"/>
              <a:t> </a:t>
            </a:r>
            <a:r>
              <a:rPr lang="en-US" altLang="zh-TW" b="1" dirty="0" err="1"/>
              <a:t>Treg</a:t>
            </a:r>
            <a:endParaRPr lang="zh-TW" altLang="en-US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59051F-B3E9-433F-B918-F98011721084}"/>
              </a:ext>
            </a:extLst>
          </p:cNvPr>
          <p:cNvSpPr txBox="1"/>
          <p:nvPr/>
        </p:nvSpPr>
        <p:spPr>
          <a:xfrm>
            <a:off x="8862126" y="1761966"/>
            <a:ext cx="242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CD127</a:t>
            </a:r>
            <a:r>
              <a:rPr lang="en-US" altLang="zh-TW" baseline="30000" dirty="0"/>
              <a:t>dim</a:t>
            </a:r>
            <a:r>
              <a:rPr lang="en-US" altLang="zh-TW" dirty="0"/>
              <a:t>CD25</a:t>
            </a:r>
            <a:r>
              <a:rPr lang="en-US" altLang="zh-TW" baseline="30000" dirty="0"/>
              <a:t>+</a:t>
            </a:r>
            <a:r>
              <a:rPr lang="en-US" altLang="zh-TW" dirty="0"/>
              <a:t>CD45RA</a:t>
            </a:r>
            <a:r>
              <a:rPr lang="en-US" altLang="zh-TW" baseline="30000" dirty="0"/>
              <a:t>+</a:t>
            </a:r>
            <a:r>
              <a:rPr lang="en-US" altLang="zh-TW" dirty="0"/>
              <a:t> </a:t>
            </a:r>
            <a:r>
              <a:rPr lang="en-US" altLang="zh-TW" b="1" dirty="0"/>
              <a:t>Naïve </a:t>
            </a:r>
            <a:r>
              <a:rPr lang="en-US" altLang="zh-TW" b="1" dirty="0" err="1"/>
              <a:t>Treg</a:t>
            </a:r>
            <a:endParaRPr lang="zh-TW" altLang="en-US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33B8925-C540-409D-AE44-A361DAB663ED}"/>
              </a:ext>
            </a:extLst>
          </p:cNvPr>
          <p:cNvSpPr txBox="1"/>
          <p:nvPr/>
        </p:nvSpPr>
        <p:spPr>
          <a:xfrm>
            <a:off x="8862126" y="2835239"/>
            <a:ext cx="242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CD127</a:t>
            </a:r>
            <a:r>
              <a:rPr lang="en-US" altLang="zh-TW" baseline="30000" dirty="0"/>
              <a:t>dim</a:t>
            </a:r>
            <a:r>
              <a:rPr lang="en-US" altLang="zh-TW" dirty="0"/>
              <a:t>CD25</a:t>
            </a:r>
            <a:r>
              <a:rPr lang="en-US" altLang="zh-TW" baseline="30000" dirty="0"/>
              <a:t>+</a:t>
            </a:r>
            <a:r>
              <a:rPr lang="en-US" altLang="zh-TW" dirty="0"/>
              <a:t>CD45RA</a:t>
            </a:r>
            <a:r>
              <a:rPr lang="en-US" altLang="zh-TW" baseline="30000" dirty="0"/>
              <a:t>-</a:t>
            </a:r>
            <a:r>
              <a:rPr lang="en-US" altLang="zh-TW" dirty="0"/>
              <a:t> </a:t>
            </a:r>
            <a:r>
              <a:rPr lang="en-US" altLang="zh-TW" b="1" dirty="0" err="1"/>
              <a:t>MemoryTreg</a:t>
            </a:r>
            <a:endParaRPr lang="zh-TW" altLang="en-US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FC84B90-AE97-420F-B046-6712928B4491}"/>
              </a:ext>
            </a:extLst>
          </p:cNvPr>
          <p:cNvSpPr txBox="1"/>
          <p:nvPr/>
        </p:nvSpPr>
        <p:spPr>
          <a:xfrm>
            <a:off x="6742903" y="4454151"/>
            <a:ext cx="170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CD8 Naïve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63B07CD-77E5-42D4-B5B0-4855BE60170D}"/>
              </a:ext>
            </a:extLst>
          </p:cNvPr>
          <p:cNvSpPr txBox="1"/>
          <p:nvPr/>
        </p:nvSpPr>
        <p:spPr>
          <a:xfrm>
            <a:off x="6891758" y="5489053"/>
            <a:ext cx="170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CD8 Memory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4B7CC45-4F28-4346-95E4-54FCB97C6418}"/>
              </a:ext>
            </a:extLst>
          </p:cNvPr>
          <p:cNvSpPr txBox="1"/>
          <p:nvPr/>
        </p:nvSpPr>
        <p:spPr>
          <a:xfrm>
            <a:off x="644865" y="1563748"/>
            <a:ext cx="1871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Markers included in this panel:</a:t>
            </a:r>
          </a:p>
          <a:p>
            <a:r>
              <a:rPr lang="en-US" altLang="zh-TW" sz="2000" dirty="0"/>
              <a:t>CD3</a:t>
            </a:r>
          </a:p>
          <a:p>
            <a:r>
              <a:rPr lang="en-US" altLang="zh-TW" sz="2000" dirty="0"/>
              <a:t>CD4</a:t>
            </a:r>
          </a:p>
          <a:p>
            <a:r>
              <a:rPr lang="en-US" altLang="zh-TW" sz="2000" dirty="0"/>
              <a:t>CD8</a:t>
            </a:r>
          </a:p>
          <a:p>
            <a:r>
              <a:rPr lang="en-US" altLang="zh-TW" sz="2000" dirty="0"/>
              <a:t>CD127</a:t>
            </a:r>
          </a:p>
          <a:p>
            <a:r>
              <a:rPr lang="en-US" altLang="zh-TW" sz="2000" dirty="0"/>
              <a:t>CD25</a:t>
            </a:r>
          </a:p>
          <a:p>
            <a:r>
              <a:rPr lang="en-US" altLang="zh-TW" sz="2000" dirty="0"/>
              <a:t>CD25RA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805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BED62A1-801F-4A5C-9C07-F884F8C21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91" y="1602937"/>
            <a:ext cx="3849054" cy="365212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0EBFB855-E0E0-48E4-B1AA-78306473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en-US" altLang="zh-TW" sz="4000" dirty="0"/>
              <a:t>Auxiliary</a:t>
            </a:r>
            <a:r>
              <a:rPr lang="zh-TW" altLang="en-US" sz="4000" dirty="0"/>
              <a:t> </a:t>
            </a:r>
            <a:r>
              <a:rPr lang="en-US" altLang="zh-TW" sz="4000" dirty="0"/>
              <a:t>reagents</a:t>
            </a:r>
            <a:br>
              <a:rPr lang="en-US" altLang="zh-TW" sz="4000" dirty="0"/>
            </a:br>
            <a:r>
              <a:rPr lang="en-US" altLang="zh-TW" sz="4000" dirty="0"/>
              <a:t>staining sample-</a:t>
            </a:r>
            <a:r>
              <a:rPr lang="en-US" altLang="zh-TW" sz="4000" dirty="0" err="1"/>
              <a:t>Dri</a:t>
            </a:r>
            <a:r>
              <a:rPr lang="en-US" altLang="zh-TW" sz="4000" dirty="0"/>
              <a:t> Leukocyte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DDBE4B-5073-4EB2-B0F2-775361C2348B}"/>
              </a:ext>
            </a:extLst>
          </p:cNvPr>
          <p:cNvSpPr/>
          <p:nvPr/>
        </p:nvSpPr>
        <p:spPr>
          <a:xfrm>
            <a:off x="6954545" y="1835187"/>
            <a:ext cx="51657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BD Horizon™ </a:t>
            </a:r>
            <a:r>
              <a:rPr lang="en-US" altLang="zh-TW" sz="2400" dirty="0" err="1"/>
              <a:t>Dri</a:t>
            </a:r>
            <a:r>
              <a:rPr lang="en-US" altLang="zh-TW" sz="2400" dirty="0"/>
              <a:t> Leukocyte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Cell count: 2 x 10</a:t>
            </a:r>
            <a:r>
              <a:rPr lang="en-US" altLang="zh-TW" sz="2400" baseline="30000" dirty="0"/>
              <a:t>6</a:t>
            </a:r>
            <a:r>
              <a:rPr lang="en-US" altLang="zh-TW" sz="2400" dirty="0"/>
              <a:t> to 3 x 10</a:t>
            </a:r>
            <a:r>
              <a:rPr lang="en-US" altLang="zh-TW" sz="2400" baseline="30000" dirty="0"/>
              <a:t>6</a:t>
            </a:r>
            <a:r>
              <a:rPr lang="en-US" altLang="zh-TW" sz="2400" dirty="0"/>
              <a:t> cells per tube (Dried lysed whole blood cells)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Stability: 12 months from manufacturing date, 5 days after reconstitution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Package: 5 tubes and 1 vial of reconstitution buffer (3 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200 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1D19EA3-5A2D-4C6D-BC57-67C0E487F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1"/>
          <a:stretch/>
        </p:blipFill>
        <p:spPr>
          <a:xfrm>
            <a:off x="514691" y="1891918"/>
            <a:ext cx="2590800" cy="30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3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6E534B5-313B-4939-BA12-278F0D5BD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3" y="1576859"/>
            <a:ext cx="1456110" cy="1749056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D9F498E4-DEAE-422D-B6C4-70903EA9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400" dirty="0"/>
              <a:t>Auxiliary</a:t>
            </a:r>
            <a:r>
              <a:rPr lang="zh-TW" altLang="en-US" sz="4400" dirty="0"/>
              <a:t> </a:t>
            </a:r>
            <a:r>
              <a:rPr lang="en-US" altLang="zh-TW" sz="4400" dirty="0"/>
              <a:t>reagents</a:t>
            </a:r>
            <a:br>
              <a:rPr lang="en-US" altLang="zh-TW" sz="4400" dirty="0"/>
            </a:br>
            <a:r>
              <a:rPr lang="en-US" altLang="zh-TW" sz="4400" dirty="0"/>
              <a:t>compensation beads, stain buffer</a:t>
            </a:r>
            <a:endParaRPr lang="zh-TW" alt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0CB9942-DCED-46AB-9A81-5A383D94B18C}"/>
              </a:ext>
            </a:extLst>
          </p:cNvPr>
          <p:cNvGrpSpPr/>
          <p:nvPr/>
        </p:nvGrpSpPr>
        <p:grpSpPr>
          <a:xfrm>
            <a:off x="482694" y="3548768"/>
            <a:ext cx="6758762" cy="1971381"/>
            <a:chOff x="3145704" y="1533877"/>
            <a:chExt cx="7685032" cy="223536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9C9FD36-C3B3-4D97-84DE-6C8A8F420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69"/>
            <a:stretch/>
          </p:blipFill>
          <p:spPr>
            <a:xfrm>
              <a:off x="3145704" y="1533877"/>
              <a:ext cx="3683335" cy="2217574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49208B9-E963-418C-AE66-CAFC118A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882" y="1539611"/>
              <a:ext cx="3901854" cy="2229631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DF410794-5FE5-42A2-AB15-8E5276BD9404}"/>
              </a:ext>
            </a:extLst>
          </p:cNvPr>
          <p:cNvSpPr/>
          <p:nvPr/>
        </p:nvSpPr>
        <p:spPr>
          <a:xfrm>
            <a:off x="2153383" y="1634174"/>
            <a:ext cx="508807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BD™ </a:t>
            </a:r>
            <a:r>
              <a:rPr lang="en-US" altLang="zh-TW" b="1" dirty="0" err="1"/>
              <a:t>CompBead</a:t>
            </a:r>
            <a:r>
              <a:rPr lang="en-US" altLang="zh-TW" b="1" dirty="0"/>
              <a:t> Anti-Mouse Ig, </a:t>
            </a:r>
            <a:r>
              <a:rPr lang="el-GR" altLang="zh-TW" b="1" dirty="0"/>
              <a:t>κ/</a:t>
            </a:r>
            <a:r>
              <a:rPr lang="en-US" altLang="zh-TW" b="1" dirty="0"/>
              <a:t>Negative Control</a:t>
            </a:r>
          </a:p>
          <a:p>
            <a:r>
              <a:rPr lang="en-US" altLang="zh-TW" sz="1600" dirty="0"/>
              <a:t>Cat. No.</a:t>
            </a:r>
            <a:r>
              <a:rPr lang="zh-TW" altLang="en-US" sz="1600" dirty="0"/>
              <a:t> </a:t>
            </a:r>
            <a:r>
              <a:rPr lang="en-US" altLang="zh-TW" sz="1600" dirty="0"/>
              <a:t>552843</a:t>
            </a:r>
          </a:p>
          <a:p>
            <a:r>
              <a:rPr lang="en-US" altLang="zh-TW" sz="1600" dirty="0"/>
              <a:t>Ideal for experiments 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dimly expressed antigens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antibodies that have low affinity for receptors on the cell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rare cells for saving samples</a:t>
            </a:r>
            <a:endParaRPr lang="zh-TW" altLang="en-US" sz="1600" dirty="0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008193C0-D0C1-49B1-B7AB-6BC787F93CA7}"/>
              </a:ext>
            </a:extLst>
          </p:cNvPr>
          <p:cNvGrpSpPr/>
          <p:nvPr/>
        </p:nvGrpSpPr>
        <p:grpSpPr>
          <a:xfrm>
            <a:off x="3866925" y="5523763"/>
            <a:ext cx="2287663" cy="977706"/>
            <a:chOff x="9654361" y="3124607"/>
            <a:chExt cx="2287663" cy="977706"/>
          </a:xfrm>
        </p:grpSpPr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810122A9-3E24-4792-9434-BB3796844B90}"/>
                </a:ext>
              </a:extLst>
            </p:cNvPr>
            <p:cNvCxnSpPr/>
            <p:nvPr/>
          </p:nvCxnSpPr>
          <p:spPr>
            <a:xfrm>
              <a:off x="9654361" y="3371160"/>
              <a:ext cx="552893" cy="0"/>
            </a:xfrm>
            <a:prstGeom prst="line">
              <a:avLst/>
            </a:prstGeom>
            <a:ln>
              <a:solidFill>
                <a:srgbClr val="CC99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D41DB18B-D0A8-467C-8EF7-B25AB829810E}"/>
                </a:ext>
              </a:extLst>
            </p:cNvPr>
            <p:cNvCxnSpPr/>
            <p:nvPr/>
          </p:nvCxnSpPr>
          <p:spPr>
            <a:xfrm>
              <a:off x="9654361" y="3906707"/>
              <a:ext cx="55289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4FE62836-9D88-4A65-801F-B3661E2D7B0F}"/>
                </a:ext>
              </a:extLst>
            </p:cNvPr>
            <p:cNvCxnSpPr/>
            <p:nvPr/>
          </p:nvCxnSpPr>
          <p:spPr>
            <a:xfrm>
              <a:off x="9654362" y="3642785"/>
              <a:ext cx="552893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812344B-5E7C-4A2D-8A71-A40BE25A9EC1}"/>
                </a:ext>
              </a:extLst>
            </p:cNvPr>
            <p:cNvSpPr txBox="1"/>
            <p:nvPr/>
          </p:nvSpPr>
          <p:spPr>
            <a:xfrm>
              <a:off x="10207254" y="3124607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cells</a:t>
              </a:r>
              <a:endParaRPr lang="zh-TW" altLang="en-US" dirty="0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2FFC00F7-7756-4E1C-A21E-2016B80BF178}"/>
                </a:ext>
              </a:extLst>
            </p:cNvPr>
            <p:cNvSpPr txBox="1"/>
            <p:nvPr/>
          </p:nvSpPr>
          <p:spPr>
            <a:xfrm>
              <a:off x="10207255" y="3407885"/>
              <a:ext cx="1267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/>
                <a:t>compbeads</a:t>
              </a:r>
              <a:endParaRPr lang="zh-TW" altLang="en-US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90911E75-C155-482A-A8F4-DDCECCED4F5F}"/>
                </a:ext>
              </a:extLst>
            </p:cNvPr>
            <p:cNvSpPr txBox="1"/>
            <p:nvPr/>
          </p:nvSpPr>
          <p:spPr>
            <a:xfrm>
              <a:off x="10207254" y="3732981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/>
                <a:t>compbeads</a:t>
              </a:r>
              <a:r>
                <a:rPr lang="en-US" altLang="zh-TW" dirty="0"/>
                <a:t> plus</a:t>
              </a:r>
              <a:endParaRPr lang="zh-TW" altLang="en-US" dirty="0"/>
            </a:p>
          </p:txBody>
        </p: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380240B4-05C6-4888-9811-3A0E9507C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22" y="1819374"/>
            <a:ext cx="1903467" cy="4172333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92B4EAA-18A5-49EB-9FCC-BEB2250AF4D8}"/>
              </a:ext>
            </a:extLst>
          </p:cNvPr>
          <p:cNvSpPr/>
          <p:nvPr/>
        </p:nvSpPr>
        <p:spPr>
          <a:xfrm>
            <a:off x="9476195" y="2021389"/>
            <a:ext cx="263109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Stain Buffer (FBS) </a:t>
            </a:r>
          </a:p>
          <a:p>
            <a:r>
              <a:rPr lang="en-US" altLang="zh-TW" b="1" dirty="0">
                <a:solidFill>
                  <a:srgbClr val="585854"/>
                </a:solidFill>
                <a:latin typeface="+mj-lt"/>
              </a:rPr>
              <a:t>500 mL</a:t>
            </a:r>
          </a:p>
          <a:p>
            <a:r>
              <a:rPr lang="en-US" altLang="zh-TW" b="1" dirty="0"/>
              <a:t>Cat. No. 554656</a:t>
            </a:r>
            <a:endParaRPr lang="en-US" altLang="zh-TW" b="1" dirty="0">
              <a:solidFill>
                <a:srgbClr val="585854"/>
              </a:solidFill>
              <a:latin typeface="+mj-lt"/>
            </a:endParaRPr>
          </a:p>
          <a:p>
            <a:r>
              <a:rPr lang="en-US" altLang="zh-TW" sz="1600" dirty="0">
                <a:solidFill>
                  <a:srgbClr val="585854"/>
                </a:solidFill>
                <a:latin typeface="+mj-lt"/>
              </a:rPr>
              <a:t> </a:t>
            </a:r>
          </a:p>
          <a:p>
            <a:r>
              <a:rPr lang="en-US" altLang="zh-TW" sz="1600" dirty="0">
                <a:solidFill>
                  <a:srgbClr val="585854"/>
                </a:solidFill>
                <a:latin typeface="+mj-lt"/>
              </a:rPr>
              <a:t>Stain Buffer (FBS) can be used for the immunofluorescent staining of single-cell suspensions prepared from either lymphoid tissues, bone marrow, peripheral blood, or cultured cells. Stain Buffer (FBS) is useful for the dilution and application of fluorescent reagents </a:t>
            </a:r>
            <a:endParaRPr lang="zh-TW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18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689FC93-F3F0-4442-B836-4FA10B42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0807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DIVA Software QC system:</a:t>
            </a:r>
            <a:r>
              <a:rPr lang="zh-TW" altLang="en-US" dirty="0"/>
              <a:t> </a:t>
            </a:r>
            <a:r>
              <a:rPr lang="en-US" altLang="zh-TW" dirty="0"/>
              <a:t>CS&amp;T</a:t>
            </a:r>
            <a:r>
              <a:rPr lang="zh-TW" altLang="en-US" dirty="0"/>
              <a:t> </a:t>
            </a:r>
            <a:r>
              <a:rPr lang="en-US" altLang="zh-TW" dirty="0"/>
              <a:t>beads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CC0B2B5-F4A6-4D02-965D-7635B70F3541}"/>
              </a:ext>
            </a:extLst>
          </p:cNvPr>
          <p:cNvSpPr/>
          <p:nvPr/>
        </p:nvSpPr>
        <p:spPr>
          <a:xfrm>
            <a:off x="6666613" y="1679415"/>
            <a:ext cx="47527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+mj-lt"/>
              </a:rPr>
              <a:t>Diva</a:t>
            </a:r>
            <a:r>
              <a:rPr lang="zh-TW" altLang="en-US" sz="2000" dirty="0">
                <a:latin typeface="+mj-lt"/>
              </a:rPr>
              <a:t>軟體內建儀器設定與品管系統</a:t>
            </a:r>
            <a:r>
              <a:rPr lang="en-US" altLang="zh-TW" sz="2000" dirty="0">
                <a:latin typeface="+mj-lt"/>
              </a:rPr>
              <a:t>, </a:t>
            </a:r>
            <a:r>
              <a:rPr lang="zh-TW" altLang="en-US" sz="2000" dirty="0">
                <a:latin typeface="+mj-lt"/>
              </a:rPr>
              <a:t>搭配標準品微珠</a:t>
            </a:r>
            <a:endParaRPr lang="en-US" altLang="zh-TW" sz="2000" dirty="0">
              <a:latin typeface="+mj-lt"/>
            </a:endParaRPr>
          </a:p>
          <a:p>
            <a:r>
              <a:rPr lang="en-US" altLang="zh-TW" sz="2000" dirty="0">
                <a:latin typeface="+mj-lt"/>
              </a:rPr>
              <a:t>1.</a:t>
            </a:r>
            <a:r>
              <a:rPr lang="zh-TW" altLang="en-US" sz="2000" dirty="0">
                <a:latin typeface="+mj-lt"/>
              </a:rPr>
              <a:t>自動校正儀器設定</a:t>
            </a:r>
            <a:endParaRPr lang="en-US" altLang="zh-TW" sz="2000" dirty="0">
              <a:latin typeface="+mj-lt"/>
            </a:endParaRPr>
          </a:p>
          <a:p>
            <a:r>
              <a:rPr lang="en-US" altLang="zh-TW" sz="2000" dirty="0">
                <a:latin typeface="+mj-lt"/>
              </a:rPr>
              <a:t>2.</a:t>
            </a:r>
            <a:r>
              <a:rPr lang="zh-TW" altLang="en-US" sz="2000" dirty="0">
                <a:latin typeface="+mj-lt"/>
              </a:rPr>
              <a:t>檢查偵測器效能</a:t>
            </a:r>
            <a:endParaRPr lang="en-US" altLang="zh-TW" sz="2000" dirty="0">
              <a:latin typeface="+mj-lt"/>
            </a:endParaRPr>
          </a:p>
          <a:p>
            <a:r>
              <a:rPr lang="en-US" altLang="zh-TW" sz="2000" dirty="0">
                <a:latin typeface="+mj-lt"/>
              </a:rPr>
              <a:t>3.</a:t>
            </a:r>
            <a:r>
              <a:rPr lang="zh-TW" altLang="en-US" sz="2000" dirty="0">
                <a:latin typeface="+mj-lt"/>
              </a:rPr>
              <a:t>追蹤雷射與偵測器表現</a:t>
            </a:r>
            <a:endParaRPr lang="en-US" altLang="zh-TW" sz="2000" dirty="0">
              <a:latin typeface="+mj-lt"/>
            </a:endParaRPr>
          </a:p>
          <a:p>
            <a:r>
              <a:rPr lang="en-US" altLang="zh-TW" sz="2000" dirty="0">
                <a:latin typeface="+mj-lt"/>
              </a:rPr>
              <a:t>4.</a:t>
            </a:r>
            <a:r>
              <a:rPr lang="zh-TW" altLang="en-US" sz="2000" dirty="0">
                <a:latin typeface="+mj-lt"/>
              </a:rPr>
              <a:t>提供儀器健康報告</a:t>
            </a:r>
            <a:endParaRPr lang="en-US" altLang="zh-TW" sz="2000" dirty="0">
              <a:latin typeface="+mj-lt"/>
            </a:endParaRPr>
          </a:p>
          <a:p>
            <a:r>
              <a:rPr lang="en-US" altLang="zh-TW" sz="2000" dirty="0">
                <a:latin typeface="+mj-lt"/>
              </a:rPr>
              <a:t>5.</a:t>
            </a:r>
            <a:r>
              <a:rPr lang="zh-TW" altLang="en-US" sz="2000" dirty="0">
                <a:latin typeface="+mj-lt"/>
              </a:rPr>
              <a:t>協助解決實驗疑難</a:t>
            </a:r>
            <a:endParaRPr lang="en-US" altLang="zh-TW" sz="2000" dirty="0">
              <a:latin typeface="+mj-lt"/>
            </a:endParaRPr>
          </a:p>
          <a:p>
            <a:r>
              <a:rPr lang="en-US" altLang="zh-TW" sz="2000" dirty="0">
                <a:latin typeface="+mj-lt"/>
              </a:rPr>
              <a:t>6.</a:t>
            </a:r>
            <a:r>
              <a:rPr lang="zh-TW" altLang="en-US" sz="2000" dirty="0">
                <a:latin typeface="+mj-lt"/>
              </a:rPr>
              <a:t>利於儀器間平行測試相容</a:t>
            </a:r>
            <a:endParaRPr lang="en-US" altLang="zh-TW" sz="2000" dirty="0"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3763DC-5BA4-4038-8EFF-F4C35D89678E}"/>
              </a:ext>
            </a:extLst>
          </p:cNvPr>
          <p:cNvSpPr/>
          <p:nvPr/>
        </p:nvSpPr>
        <p:spPr>
          <a:xfrm>
            <a:off x="6666613" y="114756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CST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zh-TW" sz="2000" u="sng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ytometer </a:t>
            </a:r>
            <a:r>
              <a:rPr lang="en-US" altLang="zh-TW" sz="2000" u="sng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etup and </a:t>
            </a:r>
            <a:r>
              <a:rPr lang="en-US" altLang="zh-TW" sz="2000" u="sng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racking)</a:t>
            </a:r>
            <a:b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F6D5B36-2F78-4A3E-B035-0BD254F4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63" y="1313718"/>
            <a:ext cx="5364200" cy="4218022"/>
          </a:xfrm>
          <a:prstGeom prst="rect">
            <a:avLst/>
          </a:prstGeom>
        </p:spPr>
      </p:pic>
      <p:pic>
        <p:nvPicPr>
          <p:cNvPr id="12" name="內容版面配置區 4">
            <a:extLst>
              <a:ext uri="{FF2B5EF4-FFF2-40B4-BE49-F238E27FC236}">
                <a16:creationId xmlns:a16="http://schemas.microsoft.com/office/drawing/2014/main" id="{8676D2A2-9C0B-4AB6-909A-79598B3C3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53998" y="4380286"/>
            <a:ext cx="2560615" cy="23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2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D1DB625-770B-4676-BAC2-F5BB7024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CS&amp;T QC report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76FE9CE-0F5D-46CE-80BC-0A6C6B9E5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906"/>
          <a:stretch/>
        </p:blipFill>
        <p:spPr>
          <a:xfrm>
            <a:off x="609600" y="1551885"/>
            <a:ext cx="6434483" cy="423708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4504818-5B31-4787-BF2B-6BDBE307DBE1}"/>
              </a:ext>
            </a:extLst>
          </p:cNvPr>
          <p:cNvSpPr txBox="1"/>
          <p:nvPr/>
        </p:nvSpPr>
        <p:spPr>
          <a:xfrm>
            <a:off x="7314078" y="3786894"/>
            <a:ext cx="388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FF171C"/>
                </a:solidFill>
                <a:latin typeface="+mj-ea"/>
                <a:ea typeface="+mj-ea"/>
              </a:rPr>
              <a:t>各偵測器線性度</a:t>
            </a:r>
            <a:r>
              <a:rPr lang="en-US" altLang="zh-TW" sz="2400" dirty="0">
                <a:solidFill>
                  <a:srgbClr val="FF171C"/>
                </a:solidFill>
                <a:latin typeface="+mj-ea"/>
                <a:ea typeface="+mj-ea"/>
              </a:rPr>
              <a:t>/CV</a:t>
            </a:r>
            <a:r>
              <a:rPr lang="zh-TW" altLang="en-US" sz="2400" dirty="0">
                <a:solidFill>
                  <a:srgbClr val="FF171C"/>
                </a:solidFill>
                <a:latin typeface="+mj-ea"/>
                <a:ea typeface="+mj-ea"/>
              </a:rPr>
              <a:t>值</a:t>
            </a:r>
            <a:r>
              <a:rPr lang="en-US" altLang="zh-TW" sz="2400" dirty="0">
                <a:solidFill>
                  <a:srgbClr val="FF171C"/>
                </a:solidFill>
                <a:latin typeface="+mj-ea"/>
                <a:ea typeface="+mj-ea"/>
              </a:rPr>
              <a:t>/</a:t>
            </a:r>
            <a:r>
              <a:rPr lang="zh-TW" altLang="en-US" sz="2400" dirty="0">
                <a:solidFill>
                  <a:srgbClr val="FF171C"/>
                </a:solidFill>
                <a:latin typeface="+mj-ea"/>
                <a:ea typeface="+mj-ea"/>
              </a:rPr>
              <a:t>電壓值比對差值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40507B0-CAE4-41E7-A313-920426CB07F1}"/>
              </a:ext>
            </a:extLst>
          </p:cNvPr>
          <p:cNvSpPr/>
          <p:nvPr/>
        </p:nvSpPr>
        <p:spPr>
          <a:xfrm>
            <a:off x="7314078" y="4617891"/>
            <a:ext cx="421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提供偵測器長期追蹤</a:t>
            </a: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為雷射與偵測器效率指標</a:t>
            </a:r>
            <a:r>
              <a:rPr lang="en-US" altLang="zh-TW" sz="2400" dirty="0"/>
              <a:t> 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4D60744-86D7-43F7-8AE1-B55BDCF9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078" y="1551886"/>
            <a:ext cx="3456703" cy="21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2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4D41D9A-4D5A-4BA0-AF92-357D25846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78127"/>
              </p:ext>
            </p:extLst>
          </p:nvPr>
        </p:nvGraphicFramePr>
        <p:xfrm>
          <a:off x="3485707" y="1500490"/>
          <a:ext cx="5220586" cy="4964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502">
                  <a:extLst>
                    <a:ext uri="{9D8B030D-6E8A-4147-A177-3AD203B41FA5}">
                      <a16:colId xmlns:a16="http://schemas.microsoft.com/office/drawing/2014/main" val="1056468540"/>
                    </a:ext>
                  </a:extLst>
                </a:gridCol>
                <a:gridCol w="2052084">
                  <a:extLst>
                    <a:ext uri="{9D8B030D-6E8A-4147-A177-3AD203B41FA5}">
                      <a16:colId xmlns:a16="http://schemas.microsoft.com/office/drawing/2014/main" val="767845308"/>
                    </a:ext>
                  </a:extLst>
                </a:gridCol>
              </a:tblGrid>
              <a:tr h="354579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bg1"/>
                          </a:solidFill>
                        </a:rPr>
                        <a:t>Lasers </a:t>
                      </a:r>
                      <a:endParaRPr lang="zh-TW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solidFill>
                            <a:schemeClr val="bg1"/>
                          </a:solidFill>
                        </a:rPr>
                        <a:t>Fluorochrome </a:t>
                      </a:r>
                      <a:endParaRPr lang="zh-TW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21766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405 nm Violet laser</a:t>
                      </a:r>
                      <a:endParaRPr lang="zh-TW" altLang="en-US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BV421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900064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BV510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88652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BV605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894957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488 nm Blue laser</a:t>
                      </a:r>
                      <a:endParaRPr lang="zh-TW" alt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FITC, </a:t>
                      </a:r>
                      <a:r>
                        <a:rPr lang="en-US" altLang="zh-TW" sz="1600" dirty="0" err="1"/>
                        <a:t>Alx</a:t>
                      </a:r>
                      <a:r>
                        <a:rPr lang="en-US" altLang="zh-TW" sz="1600" dirty="0"/>
                        <a:t> 488, BB515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75890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/>
                        <a:t>PerCP</a:t>
                      </a:r>
                      <a:r>
                        <a:rPr lang="en-US" altLang="zh-TW" sz="1600" dirty="0"/>
                        <a:t>, BB700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10045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561 nm Yellow Green laser</a:t>
                      </a:r>
                      <a:endParaRPr lang="zh-TW" alt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PE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73752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PE-Texas Red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13876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PE-Cy5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441617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PE-Cy5.5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987494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PE-Cy7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31304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633 nm Red laser</a:t>
                      </a:r>
                      <a:endParaRPr lang="zh-TW" alt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APC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94737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APC-R700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254701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APC-Cy7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992056"/>
                  </a:ext>
                </a:extLst>
              </a:tr>
            </a:tbl>
          </a:graphicData>
        </a:graphic>
      </p:graphicFrame>
      <p:sp>
        <p:nvSpPr>
          <p:cNvPr id="3" name="標題 2">
            <a:extLst>
              <a:ext uri="{FF2B5EF4-FFF2-40B4-BE49-F238E27FC236}">
                <a16:creationId xmlns:a16="http://schemas.microsoft.com/office/drawing/2014/main" id="{136B1E78-EEBB-482F-B661-F6B21F09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LSRII configuration</a:t>
            </a:r>
            <a:endParaRPr lang="zh-TW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9558"/>
      </p:ext>
    </p:extLst>
  </p:cSld>
  <p:clrMapOvr>
    <a:masterClrMapping/>
  </p:clrMapOvr>
</p:sld>
</file>

<file path=ppt/theme/theme1.xml><?xml version="1.0" encoding="utf-8"?>
<a:theme xmlns:a="http://schemas.openxmlformats.org/drawingml/2006/main" name="BD-PPT-Template-16x9-Internal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610B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bd-powerpoint-template-internal-16x9-blue-angles-level-1 (002)</Template>
  <TotalTime>508</TotalTime>
  <Words>462</Words>
  <Application>Microsoft Office PowerPoint</Application>
  <PresentationFormat>寬螢幕</PresentationFormat>
  <Paragraphs>109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Lucida Grande</vt:lpstr>
      <vt:lpstr>微軟正黑體</vt:lpstr>
      <vt:lpstr>新細明體</vt:lpstr>
      <vt:lpstr>Arial</vt:lpstr>
      <vt:lpstr>Calibri</vt:lpstr>
      <vt:lpstr>Verdana</vt:lpstr>
      <vt:lpstr>BD-PPT-Template-16x9-Internal</vt:lpstr>
      <vt:lpstr>多色流式分析工作坊-                     配色秘訣、上機設定全攻略</vt:lpstr>
      <vt:lpstr>Workshop agenda </vt:lpstr>
      <vt:lpstr>Workshop 規劃</vt:lpstr>
      <vt:lpstr>Treg markers and subpopulation</vt:lpstr>
      <vt:lpstr> Auxiliary reagents staining sample-Dri Leukocyte</vt:lpstr>
      <vt:lpstr>Auxiliary reagents compensation beads, stain buffer</vt:lpstr>
      <vt:lpstr>DIVA Software QC system: CS&amp;T beads</vt:lpstr>
      <vt:lpstr>CS&amp;T QC report</vt:lpstr>
      <vt:lpstr>LSRII configuration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Multicolor workshop 討論</dc:title>
  <dc:creator>Kate Chen</dc:creator>
  <cp:lastModifiedBy>Kate Chen</cp:lastModifiedBy>
  <cp:revision>24</cp:revision>
  <dcterms:created xsi:type="dcterms:W3CDTF">2019-05-08T13:15:49Z</dcterms:created>
  <dcterms:modified xsi:type="dcterms:W3CDTF">2019-05-10T08:00:53Z</dcterms:modified>
</cp:coreProperties>
</file>