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5"/>
    <p:sldMasterId id="2147483704" r:id="rId6"/>
    <p:sldMasterId id="2147483648" r:id="rId7"/>
    <p:sldMasterId id="2147483731" r:id="rId8"/>
    <p:sldMasterId id="2147483660" r:id="rId9"/>
    <p:sldMasterId id="2147483689" r:id="rId10"/>
    <p:sldMasterId id="2147483727" r:id="rId11"/>
    <p:sldMasterId id="2147483739" r:id="rId12"/>
  </p:sldMasterIdLst>
  <p:notesMasterIdLst>
    <p:notesMasterId r:id="rId73"/>
  </p:notesMasterIdLst>
  <p:handoutMasterIdLst>
    <p:handoutMasterId r:id="rId74"/>
  </p:handoutMasterIdLst>
  <p:sldIdLst>
    <p:sldId id="629" r:id="rId13"/>
    <p:sldId id="513" r:id="rId14"/>
    <p:sldId id="514" r:id="rId15"/>
    <p:sldId id="579" r:id="rId16"/>
    <p:sldId id="516" r:id="rId17"/>
    <p:sldId id="517" r:id="rId18"/>
    <p:sldId id="630" r:id="rId19"/>
    <p:sldId id="581" r:id="rId20"/>
    <p:sldId id="524" r:id="rId21"/>
    <p:sldId id="525" r:id="rId22"/>
    <p:sldId id="526" r:id="rId23"/>
    <p:sldId id="608" r:id="rId24"/>
    <p:sldId id="582" r:id="rId25"/>
    <p:sldId id="529" r:id="rId26"/>
    <p:sldId id="631" r:id="rId27"/>
    <p:sldId id="612" r:id="rId28"/>
    <p:sldId id="613" r:id="rId29"/>
    <p:sldId id="614" r:id="rId30"/>
    <p:sldId id="615" r:id="rId31"/>
    <p:sldId id="638" r:id="rId32"/>
    <p:sldId id="659" r:id="rId33"/>
    <p:sldId id="641" r:id="rId34"/>
    <p:sldId id="660" r:id="rId35"/>
    <p:sldId id="642" r:id="rId36"/>
    <p:sldId id="639" r:id="rId37"/>
    <p:sldId id="640" r:id="rId38"/>
    <p:sldId id="643" r:id="rId39"/>
    <p:sldId id="633" r:id="rId40"/>
    <p:sldId id="540" r:id="rId41"/>
    <p:sldId id="644" r:id="rId42"/>
    <p:sldId id="645" r:id="rId43"/>
    <p:sldId id="646" r:id="rId44"/>
    <p:sldId id="647" r:id="rId45"/>
    <p:sldId id="547" r:id="rId46"/>
    <p:sldId id="648" r:id="rId47"/>
    <p:sldId id="649" r:id="rId48"/>
    <p:sldId id="650" r:id="rId49"/>
    <p:sldId id="651" r:id="rId50"/>
    <p:sldId id="652" r:id="rId51"/>
    <p:sldId id="653" r:id="rId52"/>
    <p:sldId id="654" r:id="rId53"/>
    <p:sldId id="655" r:id="rId54"/>
    <p:sldId id="656" r:id="rId55"/>
    <p:sldId id="580" r:id="rId56"/>
    <p:sldId id="658" r:id="rId57"/>
    <p:sldId id="555" r:id="rId58"/>
    <p:sldId id="556" r:id="rId59"/>
    <p:sldId id="560" r:id="rId60"/>
    <p:sldId id="561" r:id="rId61"/>
    <p:sldId id="657" r:id="rId62"/>
    <p:sldId id="563" r:id="rId63"/>
    <p:sldId id="583" r:id="rId64"/>
    <p:sldId id="570" r:id="rId65"/>
    <p:sldId id="571" r:id="rId66"/>
    <p:sldId id="572" r:id="rId67"/>
    <p:sldId id="573" r:id="rId68"/>
    <p:sldId id="574" r:id="rId69"/>
    <p:sldId id="575" r:id="rId70"/>
    <p:sldId id="576" r:id="rId71"/>
    <p:sldId id="628" r:id="rId7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1">
          <p15:clr>
            <a:srgbClr val="A4A3A4"/>
          </p15:clr>
        </p15:guide>
        <p15:guide id="2" pos="174">
          <p15:clr>
            <a:srgbClr val="A4A3A4"/>
          </p15:clr>
        </p15:guide>
        <p15:guide id="3" pos="56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D7D2CB"/>
    <a:srgbClr val="BFB8AF"/>
    <a:srgbClr val="414042"/>
    <a:srgbClr val="83786F"/>
    <a:srgbClr val="E4E5E6"/>
    <a:srgbClr val="5F6062"/>
    <a:srgbClr val="414041"/>
    <a:srgbClr val="2727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38" autoAdjust="0"/>
    <p:restoredTop sz="86772" autoAdjust="0"/>
  </p:normalViewPr>
  <p:slideViewPr>
    <p:cSldViewPr snapToGrid="0" snapToObjects="1">
      <p:cViewPr varScale="1">
        <p:scale>
          <a:sx n="77" d="100"/>
          <a:sy n="77" d="100"/>
        </p:scale>
        <p:origin x="2021" y="82"/>
      </p:cViewPr>
      <p:guideLst>
        <p:guide orient="horz" pos="4151"/>
        <p:guide pos="174"/>
        <p:guide pos="5619"/>
      </p:guideLst>
    </p:cSldViewPr>
  </p:slideViewPr>
  <p:notesTextViewPr>
    <p:cViewPr>
      <p:scale>
        <a:sx n="3" d="2"/>
        <a:sy n="3" d="2"/>
      </p:scale>
      <p:origin x="0" y="0"/>
    </p:cViewPr>
  </p:notesTextViewPr>
  <p:sorterViewPr>
    <p:cViewPr varScale="1">
      <p:scale>
        <a:sx n="100" d="100"/>
        <a:sy n="100" d="100"/>
      </p:scale>
      <p:origin x="0" y="-41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viewProps" Target="viewProps.xml"/><Relationship Id="rId7" Type="http://schemas.openxmlformats.org/officeDocument/2006/relationships/slideMaster" Target="slideMasters/slideMaster3.xml"/><Relationship Id="rId71"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39.xml"/><Relationship Id="rId72" Type="http://schemas.openxmlformats.org/officeDocument/2006/relationships/slide" Target="slides/slide60.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38" tIns="49519" rIns="99038" bIns="49519" rtlCol="0"/>
          <a:lstStyle>
            <a:lvl1pPr algn="r">
              <a:defRPr sz="1300"/>
            </a:lvl1pPr>
          </a:lstStyle>
          <a:p>
            <a:fld id="{DB6F17C4-C39D-6143-A50E-02B502CC160E}" type="datetimeFigureOut">
              <a:rPr lang="en-US" smtClean="0"/>
              <a:t>4/24/2018</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38" tIns="49519" rIns="99038" bIns="49519"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38" tIns="49519" rIns="99038" bIns="49519" rtlCol="0" anchor="b"/>
          <a:lstStyle>
            <a:lvl1pPr algn="r">
              <a:defRPr sz="1300"/>
            </a:lvl1pPr>
          </a:lstStyle>
          <a:p>
            <a:fld id="{98830388-F374-4645-B588-68826A49EE85}" type="slidenum">
              <a:rPr lang="en-US" smtClean="0"/>
              <a:t>‹#›</a:t>
            </a:fld>
            <a:endParaRPr lang="en-US"/>
          </a:p>
        </p:txBody>
      </p:sp>
    </p:spTree>
    <p:extLst>
      <p:ext uri="{BB962C8B-B14F-4D97-AF65-F5344CB8AC3E}">
        <p14:creationId xmlns:p14="http://schemas.microsoft.com/office/powerpoint/2010/main" val="405172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38" tIns="49519" rIns="99038" bIns="49519" rtlCol="0"/>
          <a:lstStyle>
            <a:lvl1pPr algn="r">
              <a:defRPr sz="1300"/>
            </a:lvl1pPr>
          </a:lstStyle>
          <a:p>
            <a:fld id="{17832D72-946E-5942-B2D3-06E907B10068}" type="datetimeFigureOut">
              <a:rPr lang="en-US" smtClean="0"/>
              <a:t>4/24/2018</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19" rIns="99038" bIns="495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38" tIns="49519" rIns="99038"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38" tIns="49519" rIns="99038" bIns="49519" rtlCol="0" anchor="b"/>
          <a:lstStyle>
            <a:lvl1pPr algn="r">
              <a:defRPr sz="1300"/>
            </a:lvl1pPr>
          </a:lstStyle>
          <a:p>
            <a:fld id="{4466B992-5F77-B646-B011-FA542D15405E}" type="slidenum">
              <a:rPr lang="en-US" smtClean="0"/>
              <a:t>‹#›</a:t>
            </a:fld>
            <a:endParaRPr lang="en-US"/>
          </a:p>
        </p:txBody>
      </p:sp>
    </p:spTree>
    <p:extLst>
      <p:ext uri="{BB962C8B-B14F-4D97-AF65-F5344CB8AC3E}">
        <p14:creationId xmlns:p14="http://schemas.microsoft.com/office/powerpoint/2010/main" val="28642728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1005663">
              <a:defRPr sz="2600">
                <a:solidFill>
                  <a:schemeClr val="tx1"/>
                </a:solidFill>
                <a:latin typeface="Times New Roman" panose="02020603050405020304" pitchFamily="18" charset="0"/>
              </a:defRPr>
            </a:lvl1pPr>
            <a:lvl2pPr marL="789682" indent="-303724" defTabSz="1005663">
              <a:defRPr sz="2600">
                <a:solidFill>
                  <a:schemeClr val="tx1"/>
                </a:solidFill>
                <a:latin typeface="Times New Roman" panose="02020603050405020304" pitchFamily="18" charset="0"/>
              </a:defRPr>
            </a:lvl2pPr>
            <a:lvl3pPr marL="1214895" indent="-242979" defTabSz="1005663">
              <a:defRPr sz="2600">
                <a:solidFill>
                  <a:schemeClr val="tx1"/>
                </a:solidFill>
                <a:latin typeface="Times New Roman" panose="02020603050405020304" pitchFamily="18" charset="0"/>
              </a:defRPr>
            </a:lvl3pPr>
            <a:lvl4pPr marL="1700853" indent="-242979" defTabSz="1005663">
              <a:defRPr sz="2600">
                <a:solidFill>
                  <a:schemeClr val="tx1"/>
                </a:solidFill>
                <a:latin typeface="Times New Roman" panose="02020603050405020304" pitchFamily="18" charset="0"/>
              </a:defRPr>
            </a:lvl4pPr>
            <a:lvl5pPr marL="2186810" indent="-242979" defTabSz="1005663">
              <a:defRPr sz="2600">
                <a:solidFill>
                  <a:schemeClr val="tx1"/>
                </a:solidFill>
                <a:latin typeface="Times New Roman" panose="02020603050405020304" pitchFamily="18" charset="0"/>
              </a:defRPr>
            </a:lvl5pPr>
            <a:lvl6pPr marL="2672768" indent="-242979" defTabSz="1005663" eaLnBrk="0" fontAlgn="base" hangingPunct="0">
              <a:spcBef>
                <a:spcPct val="0"/>
              </a:spcBef>
              <a:spcAft>
                <a:spcPct val="0"/>
              </a:spcAft>
              <a:defRPr sz="2600">
                <a:solidFill>
                  <a:schemeClr val="tx1"/>
                </a:solidFill>
                <a:latin typeface="Times New Roman" panose="02020603050405020304" pitchFamily="18" charset="0"/>
              </a:defRPr>
            </a:lvl6pPr>
            <a:lvl7pPr marL="3158726" indent="-242979" defTabSz="1005663" eaLnBrk="0" fontAlgn="base" hangingPunct="0">
              <a:spcBef>
                <a:spcPct val="0"/>
              </a:spcBef>
              <a:spcAft>
                <a:spcPct val="0"/>
              </a:spcAft>
              <a:defRPr sz="2600">
                <a:solidFill>
                  <a:schemeClr val="tx1"/>
                </a:solidFill>
                <a:latin typeface="Times New Roman" panose="02020603050405020304" pitchFamily="18" charset="0"/>
              </a:defRPr>
            </a:lvl7pPr>
            <a:lvl8pPr marL="3644684" indent="-242979" defTabSz="1005663" eaLnBrk="0" fontAlgn="base" hangingPunct="0">
              <a:spcBef>
                <a:spcPct val="0"/>
              </a:spcBef>
              <a:spcAft>
                <a:spcPct val="0"/>
              </a:spcAft>
              <a:defRPr sz="2600">
                <a:solidFill>
                  <a:schemeClr val="tx1"/>
                </a:solidFill>
                <a:latin typeface="Times New Roman" panose="02020603050405020304" pitchFamily="18" charset="0"/>
              </a:defRPr>
            </a:lvl8pPr>
            <a:lvl9pPr marL="4130642" indent="-242979" defTabSz="1005663" eaLnBrk="0" fontAlgn="base" hangingPunct="0">
              <a:spcBef>
                <a:spcPct val="0"/>
              </a:spcBef>
              <a:spcAft>
                <a:spcPct val="0"/>
              </a:spcAft>
              <a:defRPr sz="2600">
                <a:solidFill>
                  <a:schemeClr val="tx1"/>
                </a:solidFill>
                <a:latin typeface="Times New Roman" panose="02020603050405020304" pitchFamily="18" charset="0"/>
              </a:defRPr>
            </a:lvl9pPr>
          </a:lstStyle>
          <a:p>
            <a:fld id="{51179598-AE03-4B7C-A8D7-2A4D26E45FF8}" type="slidenum">
              <a:rPr lang="zh-TW" altLang="en-US" sz="1300">
                <a:latin typeface="Arial" panose="020B0604020202020204" pitchFamily="34" charset="0"/>
              </a:rPr>
              <a:pPr/>
              <a:t>4</a:t>
            </a:fld>
            <a:endParaRPr lang="en-US" altLang="zh-TW" sz="1300">
              <a:latin typeface="Arial" panose="020B0604020202020204" pitchFamily="34" charset="0"/>
            </a:endParaRPr>
          </a:p>
        </p:txBody>
      </p:sp>
      <p:sp>
        <p:nvSpPr>
          <p:cNvPr id="13315" name="Rectangle 2"/>
          <p:cNvSpPr>
            <a:spLocks noGrp="1" noRot="1" noChangeAspect="1" noChangeArrowheads="1" noTextEdit="1"/>
          </p:cNvSpPr>
          <p:nvPr>
            <p:ph type="sldImg"/>
          </p:nvPr>
        </p:nvSpPr>
        <p:spPr>
          <a:xfrm>
            <a:off x="3230563" y="585788"/>
            <a:ext cx="3905250" cy="2930525"/>
          </a:xfrm>
          <a:ln/>
        </p:spPr>
      </p:sp>
      <p:sp>
        <p:nvSpPr>
          <p:cNvPr id="13316" name="Rectangle 3"/>
          <p:cNvSpPr>
            <a:spLocks noGrp="1" noChangeArrowheads="1"/>
          </p:cNvSpPr>
          <p:nvPr>
            <p:ph type="body" idx="1"/>
          </p:nvPr>
        </p:nvSpPr>
        <p:spPr>
          <a:xfrm>
            <a:off x="1400247" y="3743603"/>
            <a:ext cx="7682870" cy="3546112"/>
          </a:xfrm>
          <a:noFill/>
        </p:spPr>
        <p:txBody>
          <a:bodyPr/>
          <a:lstStyle/>
          <a:p>
            <a:pPr eaLnBrk="1" hangingPunct="1"/>
            <a:r>
              <a:rPr lang="en-US" altLang="zh-TW" smtClean="0"/>
              <a:t>From the pre-training exercises or through your own experience you should be able to answer the following questions:</a:t>
            </a:r>
          </a:p>
          <a:p>
            <a:pPr eaLnBrk="1" hangingPunct="1"/>
            <a:r>
              <a:rPr lang="en-US" altLang="zh-TW" smtClean="0"/>
              <a:t>Answers:</a:t>
            </a:r>
          </a:p>
          <a:p>
            <a:pPr eaLnBrk="1" hangingPunct="1">
              <a:buFontTx/>
              <a:buChar char="•"/>
            </a:pPr>
            <a:r>
              <a:rPr lang="en-US" altLang="zh-TW" smtClean="0"/>
              <a:t>FSC measures relative size of a particle (diffracted light)</a:t>
            </a:r>
          </a:p>
          <a:p>
            <a:pPr eaLnBrk="1" hangingPunct="1">
              <a:buFontTx/>
              <a:buChar char="•"/>
            </a:pPr>
            <a:r>
              <a:rPr lang="en-US" altLang="zh-TW" smtClean="0"/>
              <a:t>SSC measures relative granularity or internal complexity of a particle (reflected or refracted light)</a:t>
            </a:r>
          </a:p>
          <a:p>
            <a:pPr eaLnBrk="1" hangingPunct="1">
              <a:buFontTx/>
              <a:buChar char="•"/>
            </a:pPr>
            <a:r>
              <a:rPr lang="en-US" altLang="zh-TW" smtClean="0"/>
              <a:t>Excitation and emission spectra of your fluorochromes are important so that you can ensure that you have the appropriate optical configuration (lasers, filters) on your system to measure sample data.</a:t>
            </a:r>
          </a:p>
          <a:p>
            <a:pPr eaLnBrk="1" hangingPunct="1">
              <a:buFontTx/>
              <a:buChar char="•"/>
            </a:pPr>
            <a:r>
              <a:rPr lang="en-US" altLang="zh-TW" smtClean="0"/>
              <a:t>Voltage pulses can be analyzed in terms of their area, height, and width </a:t>
            </a:r>
          </a:p>
        </p:txBody>
      </p:sp>
    </p:spTree>
    <p:extLst>
      <p:ext uri="{BB962C8B-B14F-4D97-AF65-F5344CB8AC3E}">
        <p14:creationId xmlns:p14="http://schemas.microsoft.com/office/powerpoint/2010/main" val="404115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a:ln/>
        </p:spPr>
      </p:sp>
      <p:sp>
        <p:nvSpPr>
          <p:cNvPr id="86019" name="備忘稿版面配置區 2"/>
          <p:cNvSpPr>
            <a:spLocks noGrp="1"/>
          </p:cNvSpPr>
          <p:nvPr>
            <p:ph type="body" idx="1"/>
          </p:nvPr>
        </p:nvSpPr>
        <p:spPr>
          <a:noFill/>
        </p:spPr>
        <p:txBody>
          <a:bodyPr/>
          <a:lstStyle/>
          <a:p>
            <a:endParaRPr lang="en-US" altLang="en-US" smtClean="0"/>
          </a:p>
        </p:txBody>
      </p:sp>
      <p:sp>
        <p:nvSpPr>
          <p:cNvPr id="86020" name="投影片編號版面配置區 3"/>
          <p:cNvSpPr>
            <a:spLocks noGrp="1"/>
          </p:cNvSpPr>
          <p:nvPr>
            <p:ph type="sldNum" sz="quarter" idx="5"/>
          </p:nvPr>
        </p:nvSpPr>
        <p:spPr>
          <a:noFill/>
        </p:spPr>
        <p:txBody>
          <a:bodyPr/>
          <a:lstStyle>
            <a:lvl1pPr defTabSz="989013" eaLnBrk="0" hangingPunct="0">
              <a:spcBef>
                <a:spcPct val="30000"/>
              </a:spcBef>
              <a:defRPr sz="1200">
                <a:solidFill>
                  <a:schemeClr val="tx1"/>
                </a:solidFill>
                <a:latin typeface="Arial" panose="020B0604020202020204" pitchFamily="34" charset="0"/>
              </a:defRPr>
            </a:lvl1pPr>
            <a:lvl2pPr marL="742950" indent="-285750" defTabSz="989013" eaLnBrk="0" hangingPunct="0">
              <a:spcBef>
                <a:spcPct val="30000"/>
              </a:spcBef>
              <a:defRPr sz="1200">
                <a:solidFill>
                  <a:schemeClr val="tx1"/>
                </a:solidFill>
                <a:latin typeface="Arial" panose="020B0604020202020204" pitchFamily="34" charset="0"/>
              </a:defRPr>
            </a:lvl2pPr>
            <a:lvl3pPr marL="1143000" indent="-228600" defTabSz="989013" eaLnBrk="0" hangingPunct="0">
              <a:spcBef>
                <a:spcPct val="30000"/>
              </a:spcBef>
              <a:defRPr sz="1200">
                <a:solidFill>
                  <a:schemeClr val="tx1"/>
                </a:solidFill>
                <a:latin typeface="Arial" panose="020B0604020202020204" pitchFamily="34" charset="0"/>
              </a:defRPr>
            </a:lvl3pPr>
            <a:lvl4pPr marL="1600200" indent="-228600" defTabSz="989013" eaLnBrk="0" hangingPunct="0">
              <a:spcBef>
                <a:spcPct val="30000"/>
              </a:spcBef>
              <a:defRPr sz="1200">
                <a:solidFill>
                  <a:schemeClr val="tx1"/>
                </a:solidFill>
                <a:latin typeface="Arial" panose="020B0604020202020204" pitchFamily="34" charset="0"/>
              </a:defRPr>
            </a:lvl4pPr>
            <a:lvl5pPr marL="2057400" indent="-228600" defTabSz="989013" eaLnBrk="0" hangingPunct="0">
              <a:spcBef>
                <a:spcPct val="30000"/>
              </a:spcBef>
              <a:defRPr sz="1200">
                <a:solidFill>
                  <a:schemeClr val="tx1"/>
                </a:solidFill>
                <a:latin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AC7265-0B9E-4EDE-AF8D-179178A42875}" type="slidenum">
              <a:rPr lang="zh-TW" altLang="en-US"/>
              <a:pPr eaLnBrk="1" hangingPunct="1">
                <a:spcBef>
                  <a:spcPct val="0"/>
                </a:spcBef>
              </a:pPr>
              <a:t>16</a:t>
            </a:fld>
            <a:endParaRPr lang="en-US" altLang="zh-TW"/>
          </a:p>
        </p:txBody>
      </p:sp>
    </p:spTree>
    <p:extLst>
      <p:ext uri="{BB962C8B-B14F-4D97-AF65-F5344CB8AC3E}">
        <p14:creationId xmlns:p14="http://schemas.microsoft.com/office/powerpoint/2010/main" val="188048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幻灯片图像占位符 1"/>
          <p:cNvSpPr>
            <a:spLocks noGrp="1" noRot="1" noChangeAspect="1" noTextEdit="1"/>
          </p:cNvSpPr>
          <p:nvPr>
            <p:ph type="sldImg"/>
          </p:nvPr>
        </p:nvSpPr>
        <p:spPr>
          <a:ln/>
        </p:spPr>
      </p:sp>
      <p:sp>
        <p:nvSpPr>
          <p:cNvPr id="184323" name="备注占位符 2"/>
          <p:cNvSpPr>
            <a:spLocks noGrp="1"/>
          </p:cNvSpPr>
          <p:nvPr>
            <p:ph type="body" idx="1"/>
          </p:nvPr>
        </p:nvSpPr>
        <p:spPr>
          <a:noFill/>
        </p:spPr>
        <p:txBody>
          <a:bodyPr/>
          <a:lstStyle/>
          <a:p>
            <a:endParaRPr lang="zh-CN" altLang="en-US" dirty="0" smtClean="0">
              <a:latin typeface="Arial" panose="020B0604020202020204" pitchFamily="34" charset="0"/>
            </a:endParaRPr>
          </a:p>
        </p:txBody>
      </p:sp>
      <p:sp>
        <p:nvSpPr>
          <p:cNvPr id="184324" name="灯片编号占位符 3"/>
          <p:cNvSpPr>
            <a:spLocks noGrp="1"/>
          </p:cNvSpPr>
          <p:nvPr>
            <p:ph type="sldNum" sz="quarter" idx="5"/>
          </p:nvPr>
        </p:nvSpPr>
        <p:spPr>
          <a:noFill/>
        </p:spPr>
        <p:txBody>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fld id="{9521A0D1-D545-4B0F-826D-2EAF8B4FD073}" type="slidenum">
              <a:rPr lang="en-US" altLang="zh-CN" sz="1300" b="0" smtClean="0"/>
              <a:pPr/>
              <a:t>20</a:t>
            </a:fld>
            <a:endParaRPr lang="en-US" altLang="zh-CN" sz="1300" b="0" dirty="0" smtClean="0"/>
          </a:p>
        </p:txBody>
      </p:sp>
    </p:spTree>
    <p:extLst>
      <p:ext uri="{BB962C8B-B14F-4D97-AF65-F5344CB8AC3E}">
        <p14:creationId xmlns:p14="http://schemas.microsoft.com/office/powerpoint/2010/main" val="219310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1474747" eaLnBrk="0" hangingPunct="0">
              <a:spcBef>
                <a:spcPct val="30000"/>
              </a:spcBef>
              <a:defRPr sz="1300">
                <a:solidFill>
                  <a:schemeClr val="tx1"/>
                </a:solidFill>
                <a:latin typeface="Arial" panose="020B0604020202020204" pitchFamily="34" charset="0"/>
              </a:defRPr>
            </a:lvl1pPr>
            <a:lvl2pPr marL="789682" indent="-303724" defTabSz="1474747" eaLnBrk="0" hangingPunct="0">
              <a:spcBef>
                <a:spcPct val="30000"/>
              </a:spcBef>
              <a:defRPr sz="1300">
                <a:solidFill>
                  <a:schemeClr val="tx1"/>
                </a:solidFill>
                <a:latin typeface="Arial" panose="020B0604020202020204" pitchFamily="34" charset="0"/>
              </a:defRPr>
            </a:lvl2pPr>
            <a:lvl3pPr marL="1214895" indent="-242979" defTabSz="1474747" eaLnBrk="0" hangingPunct="0">
              <a:spcBef>
                <a:spcPct val="30000"/>
              </a:spcBef>
              <a:defRPr sz="1300">
                <a:solidFill>
                  <a:schemeClr val="tx1"/>
                </a:solidFill>
                <a:latin typeface="Arial" panose="020B0604020202020204" pitchFamily="34" charset="0"/>
              </a:defRPr>
            </a:lvl3pPr>
            <a:lvl4pPr marL="1700853" indent="-242979" defTabSz="1474747" eaLnBrk="0" hangingPunct="0">
              <a:spcBef>
                <a:spcPct val="30000"/>
              </a:spcBef>
              <a:defRPr sz="1300">
                <a:solidFill>
                  <a:schemeClr val="tx1"/>
                </a:solidFill>
                <a:latin typeface="Arial" panose="020B0604020202020204" pitchFamily="34" charset="0"/>
              </a:defRPr>
            </a:lvl4pPr>
            <a:lvl5pPr marL="2186810" indent="-242979" defTabSz="1474747" eaLnBrk="0" hangingPunct="0">
              <a:spcBef>
                <a:spcPct val="30000"/>
              </a:spcBef>
              <a:defRPr sz="1300">
                <a:solidFill>
                  <a:schemeClr val="tx1"/>
                </a:solidFill>
                <a:latin typeface="Arial" panose="020B0604020202020204" pitchFamily="34" charset="0"/>
              </a:defRPr>
            </a:lvl5pPr>
            <a:lvl6pPr marL="2672768" indent="-242979" defTabSz="1474747" eaLnBrk="0" fontAlgn="base" hangingPunct="0">
              <a:spcBef>
                <a:spcPct val="30000"/>
              </a:spcBef>
              <a:spcAft>
                <a:spcPct val="0"/>
              </a:spcAft>
              <a:defRPr sz="1300">
                <a:solidFill>
                  <a:schemeClr val="tx1"/>
                </a:solidFill>
                <a:latin typeface="Arial" panose="020B0604020202020204" pitchFamily="34" charset="0"/>
              </a:defRPr>
            </a:lvl6pPr>
            <a:lvl7pPr marL="3158726" indent="-242979" defTabSz="1474747" eaLnBrk="0" fontAlgn="base" hangingPunct="0">
              <a:spcBef>
                <a:spcPct val="30000"/>
              </a:spcBef>
              <a:spcAft>
                <a:spcPct val="0"/>
              </a:spcAft>
              <a:defRPr sz="1300">
                <a:solidFill>
                  <a:schemeClr val="tx1"/>
                </a:solidFill>
                <a:latin typeface="Arial" panose="020B0604020202020204" pitchFamily="34" charset="0"/>
              </a:defRPr>
            </a:lvl7pPr>
            <a:lvl8pPr marL="3644684" indent="-242979" defTabSz="1474747" eaLnBrk="0" fontAlgn="base" hangingPunct="0">
              <a:spcBef>
                <a:spcPct val="30000"/>
              </a:spcBef>
              <a:spcAft>
                <a:spcPct val="0"/>
              </a:spcAft>
              <a:defRPr sz="1300">
                <a:solidFill>
                  <a:schemeClr val="tx1"/>
                </a:solidFill>
                <a:latin typeface="Arial" panose="020B0604020202020204" pitchFamily="34" charset="0"/>
              </a:defRPr>
            </a:lvl8pPr>
            <a:lvl9pPr marL="4130642" indent="-242979" defTabSz="1474747"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4602162A-AC69-4758-BAA3-96E55495DBE7}" type="slidenum">
              <a:rPr lang="zh-TW" altLang="en-US"/>
              <a:pPr eaLnBrk="1" hangingPunct="1">
                <a:spcBef>
                  <a:spcPct val="0"/>
                </a:spcBef>
              </a:pPr>
              <a:t>29</a:t>
            </a:fld>
            <a:endParaRPr lang="en-US" altLang="zh-TW"/>
          </a:p>
        </p:txBody>
      </p:sp>
      <p:sp>
        <p:nvSpPr>
          <p:cNvPr id="82947" name="Rectangle 2"/>
          <p:cNvSpPr>
            <a:spLocks noGrp="1" noRot="1" noChangeAspect="1" noChangeArrowheads="1" noTextEdit="1"/>
          </p:cNvSpPr>
          <p:nvPr>
            <p:ph type="sldImg"/>
          </p:nvPr>
        </p:nvSpPr>
        <p:spPr>
          <a:xfrm>
            <a:off x="2052638" y="644525"/>
            <a:ext cx="2465387" cy="1849438"/>
          </a:xfrm>
          <a:ln/>
        </p:spPr>
      </p:sp>
      <p:sp>
        <p:nvSpPr>
          <p:cNvPr id="82948" name="Rectangle 3"/>
          <p:cNvSpPr>
            <a:spLocks noGrp="1" noChangeArrowheads="1"/>
          </p:cNvSpPr>
          <p:nvPr>
            <p:ph type="body" idx="1"/>
          </p:nvPr>
        </p:nvSpPr>
        <p:spPr>
          <a:xfrm>
            <a:off x="937250" y="2586617"/>
            <a:ext cx="5237663" cy="7604304"/>
          </a:xfrm>
          <a:noFill/>
        </p:spPr>
        <p:txBody>
          <a:bodyPr lIns="136275" tIns="68139" rIns="136275" bIns="68139"/>
          <a:lstStyle/>
          <a:p>
            <a:pPr eaLnBrk="1" hangingPunct="1"/>
            <a:r>
              <a:rPr lang="en-US" altLang="zh-TW" dirty="0" smtClean="0">
                <a:cs typeface="Times New Roman" panose="02020603050405020304" pitchFamily="18" charset="0"/>
              </a:rPr>
              <a:t>In this section we will be covering </a:t>
            </a:r>
          </a:p>
          <a:p>
            <a:pPr eaLnBrk="1" hangingPunct="1">
              <a:buFontTx/>
              <a:buChar char="•"/>
            </a:pPr>
            <a:r>
              <a:rPr lang="en-US" altLang="zh-TW" dirty="0" smtClean="0">
                <a:cs typeface="Times New Roman" panose="02020603050405020304" pitchFamily="18" charset="0"/>
              </a:rPr>
              <a:t>how the optical signal becomes an electronic signal </a:t>
            </a:r>
          </a:p>
          <a:p>
            <a:pPr eaLnBrk="1" hangingPunct="1">
              <a:buFontTx/>
              <a:buChar char="•"/>
            </a:pPr>
            <a:r>
              <a:rPr lang="en-US" altLang="zh-TW" dirty="0" smtClean="0">
                <a:cs typeface="Times New Roman" panose="02020603050405020304" pitchFamily="18" charset="0"/>
              </a:rPr>
              <a:t>how the electronic pulse is evaluated</a:t>
            </a:r>
          </a:p>
          <a:p>
            <a:pPr eaLnBrk="1" hangingPunct="1">
              <a:buFontTx/>
              <a:buChar char="•"/>
            </a:pPr>
            <a:r>
              <a:rPr lang="en-US" altLang="zh-TW" dirty="0" smtClean="0">
                <a:cs typeface="Times New Roman" panose="02020603050405020304" pitchFamily="18" charset="0"/>
              </a:rPr>
              <a:t>how the pulse values are converted to digital values so that the computer can work with the data</a:t>
            </a:r>
          </a:p>
        </p:txBody>
      </p:sp>
    </p:spTree>
    <p:extLst>
      <p:ext uri="{BB962C8B-B14F-4D97-AF65-F5344CB8AC3E}">
        <p14:creationId xmlns:p14="http://schemas.microsoft.com/office/powerpoint/2010/main" val="272941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3073400" y="569913"/>
            <a:ext cx="3792538" cy="2846387"/>
          </a:xfrm>
          <a:ln/>
        </p:spPr>
      </p:sp>
      <p:sp>
        <p:nvSpPr>
          <p:cNvPr id="54275" name="Rectangle 3"/>
          <p:cNvSpPr>
            <a:spLocks noGrp="1" noChangeArrowheads="1"/>
          </p:cNvSpPr>
          <p:nvPr>
            <p:ph type="body" idx="1"/>
          </p:nvPr>
        </p:nvSpPr>
        <p:spPr>
          <a:xfrm>
            <a:off x="1345718" y="3613534"/>
            <a:ext cx="7246523" cy="3435318"/>
          </a:xfrm>
          <a:noFill/>
        </p:spPr>
        <p:txBody>
          <a:bodyPr lIns="94627" tIns="47314" rIns="94627" bIns="47314"/>
          <a:lstStyle/>
          <a:p>
            <a:r>
              <a:rPr lang="en-US" altLang="zh-TW" smtClean="0">
                <a:cs typeface="Times New Roman" panose="02020603050405020304" pitchFamily="18" charset="0"/>
              </a:rPr>
              <a:t>The cytometer can quantify voltage pulses one of three ways, which we briefly discussed earlier:</a:t>
            </a:r>
          </a:p>
          <a:p>
            <a:r>
              <a:rPr lang="en-US" altLang="zh-TW" smtClean="0">
                <a:cs typeface="Times New Roman" panose="02020603050405020304" pitchFamily="18" charset="0"/>
              </a:rPr>
              <a:t>1 - Pulse height or peak height (when the maximum amount of fluorescent or scatter has been generated).</a:t>
            </a:r>
          </a:p>
          <a:p>
            <a:r>
              <a:rPr lang="en-US" altLang="zh-TW" smtClean="0">
                <a:cs typeface="Times New Roman" panose="02020603050405020304" pitchFamily="18" charset="0"/>
              </a:rPr>
              <a:t>2 – Pulse area (integrated sum of all the height values for duration of pulse).</a:t>
            </a:r>
          </a:p>
          <a:p>
            <a:r>
              <a:rPr lang="en-US" altLang="zh-TW" smtClean="0">
                <a:cs typeface="Times New Roman" panose="02020603050405020304" pitchFamily="18" charset="0"/>
              </a:rPr>
              <a:t>3 -Pulse width, time of flight (how long it took to get through the focal point of the laser beam). </a:t>
            </a:r>
          </a:p>
          <a:p>
            <a:endParaRPr lang="en-US" altLang="zh-TW" smtClean="0">
              <a:cs typeface="Times New Roman" panose="02020603050405020304" pitchFamily="18" charset="0"/>
            </a:endParaRPr>
          </a:p>
          <a:p>
            <a:r>
              <a:rPr lang="en-US" altLang="zh-TW" smtClean="0">
                <a:cs typeface="Times New Roman" panose="02020603050405020304" pitchFamily="18" charset="0"/>
              </a:rPr>
              <a:t>The default analysis measurement is pulse area, which works best for most applications.  </a:t>
            </a:r>
          </a:p>
        </p:txBody>
      </p:sp>
    </p:spTree>
    <p:extLst>
      <p:ext uri="{BB962C8B-B14F-4D97-AF65-F5344CB8AC3E}">
        <p14:creationId xmlns:p14="http://schemas.microsoft.com/office/powerpoint/2010/main" val="264046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772285" y="3628809"/>
            <a:ext cx="8501292" cy="1408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988" tIns="48626" rIns="98988" bIns="48626">
            <a:spAutoFit/>
          </a:bodyPr>
          <a:lstStyle/>
          <a:p>
            <a:r>
              <a:rPr lang="en-US" altLang="zh-TW" smtClean="0"/>
              <a:t>When the computer saves the data from the cytometer, it is saved in a list mode format. List mode data contains a listing of the cell's parameters on a cell by cell basis; it contains no pictures, just a list of data.</a:t>
            </a:r>
          </a:p>
          <a:p>
            <a:r>
              <a:rPr lang="en-US" altLang="zh-TW" smtClean="0"/>
              <a:t>If software is used that can recognize the list mode (FCS) data file, a dot plot can be created that will take two parameters and plot them against each other.  On the dot plot we can see that after many single events are graphed together, populations start to emerge.</a:t>
            </a:r>
          </a:p>
          <a:p>
            <a:r>
              <a:rPr lang="en-US" altLang="zh-TW" smtClean="0"/>
              <a:t>For Diva software data, the list consists of raw data with the compensation matrix stored in the same file.  So, the matrix can be used to calculate compensation at any point.  Because of this, we can turn compensation off or further compensate after the data has been collected. </a:t>
            </a:r>
          </a:p>
        </p:txBody>
      </p:sp>
      <p:sp>
        <p:nvSpPr>
          <p:cNvPr id="60419" name="Rectangle 3"/>
          <p:cNvSpPr>
            <a:spLocks noGrp="1" noRot="1" noChangeAspect="1" noChangeArrowheads="1" noTextEdit="1"/>
          </p:cNvSpPr>
          <p:nvPr>
            <p:ph type="sldImg"/>
          </p:nvPr>
        </p:nvSpPr>
        <p:spPr>
          <a:xfrm>
            <a:off x="3071813" y="569913"/>
            <a:ext cx="3794125" cy="2846387"/>
          </a:xfrm>
          <a:ln cap="flat"/>
        </p:spPr>
      </p:sp>
    </p:spTree>
    <p:extLst>
      <p:ext uri="{BB962C8B-B14F-4D97-AF65-F5344CB8AC3E}">
        <p14:creationId xmlns:p14="http://schemas.microsoft.com/office/powerpoint/2010/main" val="4067868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071813" y="569913"/>
            <a:ext cx="3794125" cy="2846387"/>
          </a:xfrm>
          <a:ln/>
        </p:spPr>
      </p:sp>
      <p:sp>
        <p:nvSpPr>
          <p:cNvPr id="62467" name="Rectangle 3"/>
          <p:cNvSpPr>
            <a:spLocks noGrp="1" noChangeArrowheads="1"/>
          </p:cNvSpPr>
          <p:nvPr>
            <p:ph type="body" idx="1"/>
          </p:nvPr>
        </p:nvSpPr>
        <p:spPr>
          <a:xfrm>
            <a:off x="1324137" y="3605047"/>
            <a:ext cx="7289684" cy="3414950"/>
          </a:xfrm>
          <a:solidFill>
            <a:srgbClr val="FFFFFF"/>
          </a:solidFill>
          <a:ln>
            <a:solidFill>
              <a:srgbClr val="000000"/>
            </a:solidFill>
            <a:miter lim="800000"/>
            <a:headEnd/>
            <a:tailEnd/>
          </a:ln>
        </p:spPr>
        <p:txBody>
          <a:bodyPr/>
          <a:lstStyle/>
          <a:p>
            <a:r>
              <a:rPr lang="en-US" altLang="zh-TW" smtClean="0"/>
              <a:t>Data can be displayed in FACSDiva software using one of three different scaling, linear, log, or biexponential. All data generated from the digital electronics is linear data with a range of 0-262, 144 (2</a:t>
            </a:r>
            <a:r>
              <a:rPr lang="en-US" altLang="zh-TW" baseline="30000" smtClean="0"/>
              <a:t>18</a:t>
            </a:r>
            <a:r>
              <a:rPr lang="en-US" altLang="zh-TW" smtClean="0"/>
              <a:t> -1).  The linear values generated can be displayed within the software using linear, log, or biexponential scaling at any time, either before or after recording.</a:t>
            </a:r>
          </a:p>
        </p:txBody>
      </p:sp>
    </p:spTree>
    <p:extLst>
      <p:ext uri="{BB962C8B-B14F-4D97-AF65-F5344CB8AC3E}">
        <p14:creationId xmlns:p14="http://schemas.microsoft.com/office/powerpoint/2010/main" val="3075158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111C38-3F2F-4379-8505-240A6412C22E}" type="slidenum">
              <a:rPr lang="zh-TW" altLang="en-US"/>
              <a:pPr>
                <a:spcBef>
                  <a:spcPct val="0"/>
                </a:spcBef>
              </a:pPr>
              <a:t>35</a:t>
            </a:fld>
            <a:endParaRPr lang="en-US" altLang="zh-TW"/>
          </a:p>
        </p:txBody>
      </p:sp>
      <p:sp>
        <p:nvSpPr>
          <p:cNvPr id="110595" name="Rectangle 2"/>
          <p:cNvSpPr>
            <a:spLocks noGrp="1" noRot="1" noChangeAspect="1" noChangeArrowheads="1" noTextEdit="1"/>
          </p:cNvSpPr>
          <p:nvPr>
            <p:ph type="sldImg"/>
          </p:nvPr>
        </p:nvSpPr>
        <p:spPr>
          <a:xfrm>
            <a:off x="3341688" y="533400"/>
            <a:ext cx="3549650" cy="2662238"/>
          </a:xfrm>
          <a:ln/>
        </p:spPr>
      </p:sp>
      <p:sp>
        <p:nvSpPr>
          <p:cNvPr id="110596" name="Rectangle 3"/>
          <p:cNvSpPr>
            <a:spLocks noGrp="1" noChangeArrowheads="1"/>
          </p:cNvSpPr>
          <p:nvPr>
            <p:ph type="body" idx="1"/>
          </p:nvPr>
        </p:nvSpPr>
        <p:spPr>
          <a:xfrm>
            <a:off x="1363663" y="3371850"/>
            <a:ext cx="7507287" cy="3194050"/>
          </a:xfrm>
          <a:noFill/>
        </p:spPr>
        <p:txBody>
          <a:bodyPr/>
          <a:lstStyle/>
          <a:p>
            <a:pPr eaLnBrk="1" hangingPunct="1"/>
            <a:r>
              <a:rPr lang="en-US" altLang="zh-TW" smtClean="0">
                <a:latin typeface="Arial" panose="020B0604020202020204" pitchFamily="34" charset="0"/>
              </a:rPr>
              <a:t>Turn on the biexponential display by selecting a plot and selecting the checkboxes in the Plot Inspector.</a:t>
            </a:r>
          </a:p>
        </p:txBody>
      </p:sp>
    </p:spTree>
    <p:extLst>
      <p:ext uri="{BB962C8B-B14F-4D97-AF65-F5344CB8AC3E}">
        <p14:creationId xmlns:p14="http://schemas.microsoft.com/office/powerpoint/2010/main" val="7979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3E1181-81B3-42BE-8C25-1D4558800F1B}" type="slidenum">
              <a:rPr lang="zh-TW" altLang="en-US"/>
              <a:pPr>
                <a:spcBef>
                  <a:spcPct val="0"/>
                </a:spcBef>
              </a:pPr>
              <a:t>36</a:t>
            </a:fld>
            <a:endParaRPr lang="en-US" altLang="zh-TW"/>
          </a:p>
        </p:txBody>
      </p:sp>
      <p:sp>
        <p:nvSpPr>
          <p:cNvPr id="112643" name="Rectangle 2"/>
          <p:cNvSpPr>
            <a:spLocks noGrp="1" noRot="1" noChangeAspect="1" noChangeArrowheads="1" noTextEdit="1"/>
          </p:cNvSpPr>
          <p:nvPr>
            <p:ph type="sldImg"/>
          </p:nvPr>
        </p:nvSpPr>
        <p:spPr>
          <a:xfrm>
            <a:off x="3341688" y="533400"/>
            <a:ext cx="3549650" cy="2662238"/>
          </a:xfrm>
          <a:ln/>
        </p:spPr>
      </p:sp>
      <p:sp>
        <p:nvSpPr>
          <p:cNvPr id="112644" name="Rectangle 3"/>
          <p:cNvSpPr>
            <a:spLocks noGrp="1" noChangeArrowheads="1"/>
          </p:cNvSpPr>
          <p:nvPr>
            <p:ph type="body" idx="1"/>
          </p:nvPr>
        </p:nvSpPr>
        <p:spPr>
          <a:xfrm>
            <a:off x="1363663" y="3371850"/>
            <a:ext cx="7507287" cy="3194050"/>
          </a:xfrm>
          <a:noFill/>
        </p:spPr>
        <p:txBody>
          <a:bodyPr/>
          <a:lstStyle/>
          <a:p>
            <a:pPr eaLnBrk="1" hangingPunct="1"/>
            <a:r>
              <a:rPr lang="en-US" altLang="zh-TW" smtClean="0">
                <a:latin typeface="Arial" panose="020B0604020202020204" pitchFamily="34" charset="0"/>
              </a:rPr>
              <a:t>Point out how the negative population can be viewed in its entirety when the biexponential scaling is turned on.  Compensation is much easier to verify visually on a biexponential scale</a:t>
            </a:r>
          </a:p>
        </p:txBody>
      </p:sp>
    </p:spTree>
    <p:extLst>
      <p:ext uri="{BB962C8B-B14F-4D97-AF65-F5344CB8AC3E}">
        <p14:creationId xmlns:p14="http://schemas.microsoft.com/office/powerpoint/2010/main" val="1844265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r>
              <a:rPr lang="en-US" altLang="zh-TW" smtClean="0"/>
              <a:t>When running multi-color samples, it’s important to calculate compensation to be able to measure each signal accurately. </a:t>
            </a:r>
          </a:p>
          <a:p>
            <a:pPr eaLnBrk="1" hangingPunct="1"/>
            <a:r>
              <a:rPr lang="en-US" altLang="zh-TW" smtClean="0"/>
              <a:t>We’ll spend a little time reviewing compensation theory before looking at the steps involved in calculating compensation.</a:t>
            </a:r>
          </a:p>
        </p:txBody>
      </p:sp>
    </p:spTree>
    <p:extLst>
      <p:ext uri="{BB962C8B-B14F-4D97-AF65-F5344CB8AC3E}">
        <p14:creationId xmlns:p14="http://schemas.microsoft.com/office/powerpoint/2010/main" val="43605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074988" y="569913"/>
            <a:ext cx="3792537" cy="2844800"/>
          </a:xfrm>
          <a:ln/>
        </p:spPr>
      </p:sp>
      <p:sp>
        <p:nvSpPr>
          <p:cNvPr id="69635" name="Rectangle 3"/>
          <p:cNvSpPr>
            <a:spLocks noGrp="1" noChangeArrowheads="1"/>
          </p:cNvSpPr>
          <p:nvPr>
            <p:ph type="body" idx="1"/>
          </p:nvPr>
        </p:nvSpPr>
        <p:spPr>
          <a:noFill/>
        </p:spPr>
        <p:txBody>
          <a:bodyPr/>
          <a:lstStyle/>
          <a:p>
            <a:pPr eaLnBrk="1" hangingPunct="1"/>
            <a:r>
              <a:rPr lang="en-US" altLang="zh-TW" smtClean="0">
                <a:latin typeface="Times New Roman" panose="02020603050405020304" pitchFamily="18" charset="0"/>
                <a:cs typeface="Times New Roman" panose="02020603050405020304" pitchFamily="18" charset="0"/>
              </a:rPr>
              <a:t>This slide shows that using optical filters in front of detectors (point out blocks on diagram) does not solve the problem of spectral overlap. Because of spectral overlap, the emission from, for example, FITC spills over into the PE detector and falsely increases the PE signal. We refer to this as </a:t>
            </a:r>
            <a:r>
              <a:rPr lang="en-US" altLang="zh-TW" b="1" smtClean="0">
                <a:latin typeface="Times New Roman" panose="02020603050405020304" pitchFamily="18" charset="0"/>
                <a:cs typeface="Times New Roman" panose="02020603050405020304" pitchFamily="18" charset="0"/>
              </a:rPr>
              <a:t>spillover</a:t>
            </a:r>
            <a:r>
              <a:rPr lang="en-US" altLang="zh-TW" smtClean="0">
                <a:latin typeface="Times New Roman" panose="02020603050405020304" pitchFamily="18" charset="0"/>
                <a:cs typeface="Times New Roman" panose="02020603050405020304" pitchFamily="18" charset="0"/>
              </a:rPr>
              <a:t>.</a:t>
            </a:r>
          </a:p>
          <a:p>
            <a:pPr eaLnBrk="1" hangingPunct="1"/>
            <a:endParaRPr lang="en-US" altLang="zh-TW" smtClean="0">
              <a:latin typeface="Times New Roman" panose="02020603050405020304" pitchFamily="18" charset="0"/>
              <a:cs typeface="Times New Roman" panose="02020603050405020304" pitchFamily="18" charset="0"/>
            </a:endParaRPr>
          </a:p>
          <a:p>
            <a:pPr eaLnBrk="1" hangingPunct="1"/>
            <a:r>
              <a:rPr lang="en-US" altLang="zh-TW" smtClean="0">
                <a:latin typeface="Times New Roman" panose="02020603050405020304" pitchFamily="18" charset="0"/>
                <a:cs typeface="Times New Roman" panose="02020603050405020304" pitchFamily="18" charset="0"/>
              </a:rPr>
              <a:t>The more fluorochromes you use in a sample, the more spillover effect you will have. (Point out PE into FITC, PE into PerCP-Cy5.5 etc).  The goal is to remove the effects of spillover so that the data reported from each fluorescence detector is specific for its fluorochrome.  Let’s look at this, one fluorochrome at a time. </a:t>
            </a:r>
          </a:p>
        </p:txBody>
      </p:sp>
    </p:spTree>
    <p:extLst>
      <p:ext uri="{BB962C8B-B14F-4D97-AF65-F5344CB8AC3E}">
        <p14:creationId xmlns:p14="http://schemas.microsoft.com/office/powerpoint/2010/main" val="426638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Obscuration bar = </a:t>
            </a:r>
            <a:r>
              <a:rPr lang="zh-TW" altLang="en-US" dirty="0" smtClean="0"/>
              <a:t>遮光板</a:t>
            </a:r>
            <a:endParaRPr lang="zh-TW" altLang="en-US" dirty="0"/>
          </a:p>
        </p:txBody>
      </p:sp>
      <p:sp>
        <p:nvSpPr>
          <p:cNvPr id="4" name="投影片編號版面配置區 3"/>
          <p:cNvSpPr>
            <a:spLocks noGrp="1"/>
          </p:cNvSpPr>
          <p:nvPr>
            <p:ph type="sldNum" sz="quarter" idx="10"/>
          </p:nvPr>
        </p:nvSpPr>
        <p:spPr/>
        <p:txBody>
          <a:bodyPr/>
          <a:lstStyle/>
          <a:p>
            <a:fld id="{4466B992-5F77-B646-B011-FA542D15405E}" type="slidenum">
              <a:rPr lang="en-US" smtClean="0"/>
              <a:t>5</a:t>
            </a:fld>
            <a:endParaRPr lang="en-US"/>
          </a:p>
        </p:txBody>
      </p:sp>
    </p:spTree>
    <p:extLst>
      <p:ext uri="{BB962C8B-B14F-4D97-AF65-F5344CB8AC3E}">
        <p14:creationId xmlns:p14="http://schemas.microsoft.com/office/powerpoint/2010/main" val="3105825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074988" y="569913"/>
            <a:ext cx="3792537" cy="2844800"/>
          </a:xfrm>
          <a:ln/>
        </p:spPr>
      </p:sp>
      <p:sp>
        <p:nvSpPr>
          <p:cNvPr id="71683" name="Rectangle 3"/>
          <p:cNvSpPr>
            <a:spLocks noGrp="1" noChangeArrowheads="1"/>
          </p:cNvSpPr>
          <p:nvPr>
            <p:ph type="body" idx="1"/>
          </p:nvPr>
        </p:nvSpPr>
        <p:spPr>
          <a:noFill/>
        </p:spPr>
        <p:txBody>
          <a:bodyPr/>
          <a:lstStyle/>
          <a:p>
            <a:pPr eaLnBrk="1" hangingPunct="1"/>
            <a:r>
              <a:rPr lang="en-US" altLang="zh-TW" smtClean="0">
                <a:latin typeface="Times New Roman" panose="02020603050405020304" pitchFamily="18" charset="0"/>
                <a:cs typeface="Times New Roman" panose="02020603050405020304" pitchFamily="18" charset="0"/>
              </a:rPr>
              <a:t>Here is the FITC emission curve, along with the FITC, PE, and PerCP-Cy5.5 detector bandwidths. If we were dealing with a single-color FITC sample there would be no problem even though it is detected in the PE detector and PerCP-Cy5.5 detector, because we would only be using data from the FITC detector. </a:t>
            </a:r>
          </a:p>
          <a:p>
            <a:pPr eaLnBrk="1" hangingPunct="1"/>
            <a:r>
              <a:rPr lang="en-US" altLang="zh-TW" smtClean="0">
                <a:latin typeface="Times New Roman" panose="02020603050405020304" pitchFamily="18" charset="0"/>
                <a:cs typeface="Times New Roman" panose="02020603050405020304" pitchFamily="18" charset="0"/>
              </a:rPr>
              <a:t> </a:t>
            </a:r>
          </a:p>
          <a:p>
            <a:pPr eaLnBrk="1" hangingPunct="1"/>
            <a:r>
              <a:rPr lang="en-US" altLang="zh-TW" smtClean="0">
                <a:latin typeface="Times New Roman" panose="02020603050405020304" pitchFamily="18" charset="0"/>
                <a:cs typeface="Times New Roman" panose="02020603050405020304" pitchFamily="18" charset="0"/>
              </a:rPr>
              <a:t>If we were running a multicolor sample however, we would need to compensate to correct for the spillover of FITC emission into the PE and PerCP-Cy5.5 detectors.  The plot shows what an uncompensated single color FITC population typically would look like. You can see that although there is no PE or PerCP present, the population looks positive for those two fluorochromes. We use compensation to ensure that the reading we get from those two detectors will not be “contaminated” by spillover from FITC when we analyze a multicolor sample. </a:t>
            </a:r>
          </a:p>
        </p:txBody>
      </p:sp>
    </p:spTree>
    <p:extLst>
      <p:ext uri="{BB962C8B-B14F-4D97-AF65-F5344CB8AC3E}">
        <p14:creationId xmlns:p14="http://schemas.microsoft.com/office/powerpoint/2010/main" val="3123771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074988" y="569913"/>
            <a:ext cx="3792537" cy="2844800"/>
          </a:xfrm>
          <a:ln/>
        </p:spPr>
      </p:sp>
      <p:sp>
        <p:nvSpPr>
          <p:cNvPr id="73731" name="Rectangle 3"/>
          <p:cNvSpPr>
            <a:spLocks noGrp="1" noChangeArrowheads="1"/>
          </p:cNvSpPr>
          <p:nvPr>
            <p:ph type="body" idx="1"/>
          </p:nvPr>
        </p:nvSpPr>
        <p:spPr>
          <a:noFill/>
        </p:spPr>
        <p:txBody>
          <a:bodyPr/>
          <a:lstStyle/>
          <a:p>
            <a:pPr eaLnBrk="1" hangingPunct="1"/>
            <a:r>
              <a:rPr lang="en-US" altLang="zh-TW" smtClean="0">
                <a:latin typeface="Times New Roman" panose="02020603050405020304" pitchFamily="18" charset="0"/>
                <a:cs typeface="Times New Roman" panose="02020603050405020304" pitchFamily="18" charset="0"/>
              </a:rPr>
              <a:t>(Point to plots) Again, the plots show how FITC spills over into the PE and PerCP-Cy5.5 detectors. Compensation corrects for these spillovers. When it is applied correctly, the population will move in the direction shown so that it only reads positive for FITC.</a:t>
            </a:r>
          </a:p>
          <a:p>
            <a:pPr eaLnBrk="1" hangingPunct="1"/>
            <a:endParaRPr lang="en-US" altLang="zh-TW" smtClean="0">
              <a:latin typeface="Times New Roman" panose="02020603050405020304" pitchFamily="18" charset="0"/>
              <a:cs typeface="Times New Roman" panose="02020603050405020304" pitchFamily="18" charset="0"/>
            </a:endParaRPr>
          </a:p>
          <a:p>
            <a:pPr eaLnBrk="1" hangingPunct="1"/>
            <a:r>
              <a:rPr lang="en-US" altLang="zh-TW" smtClean="0">
                <a:latin typeface="Times New Roman" panose="02020603050405020304" pitchFamily="18" charset="0"/>
                <a:cs typeface="Times New Roman" panose="02020603050405020304" pitchFamily="18" charset="0"/>
              </a:rPr>
              <a:t>To achieve correct compensation, the values in the Spectral Overlap column (point to table heading) need to be increased.</a:t>
            </a:r>
          </a:p>
          <a:p>
            <a:pPr eaLnBrk="1" hangingPunct="1"/>
            <a:endParaRPr lang="en-US" altLang="zh-TW" smtClean="0">
              <a:latin typeface="Times New Roman" panose="02020603050405020304" pitchFamily="18" charset="0"/>
              <a:cs typeface="Times New Roman" panose="02020603050405020304" pitchFamily="18" charset="0"/>
            </a:endParaRPr>
          </a:p>
          <a:p>
            <a:pPr eaLnBrk="1" hangingPunct="1"/>
            <a:r>
              <a:rPr lang="en-US" altLang="zh-TW" b="1" smtClean="0">
                <a:latin typeface="Times New Roman" panose="02020603050405020304" pitchFamily="18" charset="0"/>
                <a:cs typeface="Times New Roman" panose="02020603050405020304" pitchFamily="18" charset="0"/>
              </a:rPr>
              <a:t>NOTE to instructor</a:t>
            </a:r>
            <a:r>
              <a:rPr lang="en-US" altLang="zh-TW" smtClean="0">
                <a:latin typeface="Times New Roman" panose="02020603050405020304" pitchFamily="18" charset="0"/>
                <a:cs typeface="Times New Roman" panose="02020603050405020304" pitchFamily="18" charset="0"/>
              </a:rPr>
              <a:t>: with digital compensation, avoid using the term “subtraction” because it’s more than just a subtraction. Refer to instructor’s notes at end of compensation lesson plan for details. </a:t>
            </a:r>
          </a:p>
        </p:txBody>
      </p:sp>
    </p:spTree>
    <p:extLst>
      <p:ext uri="{BB962C8B-B14F-4D97-AF65-F5344CB8AC3E}">
        <p14:creationId xmlns:p14="http://schemas.microsoft.com/office/powerpoint/2010/main" val="1284982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3074988" y="569913"/>
            <a:ext cx="3792537" cy="2844800"/>
          </a:xfrm>
          <a:ln/>
        </p:spPr>
      </p:sp>
      <p:sp>
        <p:nvSpPr>
          <p:cNvPr id="75779" name="Rectangle 3"/>
          <p:cNvSpPr>
            <a:spLocks noGrp="1" noChangeArrowheads="1"/>
          </p:cNvSpPr>
          <p:nvPr>
            <p:ph type="body" idx="1"/>
          </p:nvPr>
        </p:nvSpPr>
        <p:spPr>
          <a:noFill/>
        </p:spPr>
        <p:txBody>
          <a:bodyPr/>
          <a:lstStyle/>
          <a:p>
            <a:pPr eaLnBrk="1" hangingPunct="1"/>
            <a:r>
              <a:rPr lang="en-US" altLang="zh-TW" smtClean="0">
                <a:latin typeface="Times New Roman" panose="02020603050405020304" pitchFamily="18" charset="0"/>
                <a:cs typeface="Times New Roman" panose="02020603050405020304" pitchFamily="18" charset="0"/>
              </a:rPr>
              <a:t>Let’s take a look at how FITC spillover into the PE detector is corrected.</a:t>
            </a:r>
          </a:p>
          <a:p>
            <a:pPr eaLnBrk="1" hangingPunct="1"/>
            <a:r>
              <a:rPr lang="en-US" altLang="zh-TW" smtClean="0">
                <a:latin typeface="Times New Roman" panose="02020603050405020304" pitchFamily="18" charset="0"/>
                <a:cs typeface="Times New Roman" panose="02020603050405020304" pitchFamily="18" charset="0"/>
              </a:rPr>
              <a:t>Compensation is optimal when the mean of the FITC cluster equals the mean (or median) of the negative population (point to PE axis). In other words, the FITC population has no more PE fluorescence than the negative population. When compensation is correct, the FITC cluster shows positive in the FITC detector and negative in the PE detector.  In this example it was necessary to correct for the FITC spillover into the PE detector by adjusting the PE – % FITC Spectral Overlap value.</a:t>
            </a:r>
          </a:p>
          <a:p>
            <a:pPr eaLnBrk="1" hangingPunct="1"/>
            <a:endParaRPr lang="en-US" altLang="zh-TW" smtClean="0">
              <a:latin typeface="Times New Roman" panose="02020603050405020304" pitchFamily="18" charset="0"/>
              <a:cs typeface="Times New Roman" panose="02020603050405020304" pitchFamily="18" charset="0"/>
            </a:endParaRPr>
          </a:p>
          <a:p>
            <a:pPr eaLnBrk="1" hangingPunct="1"/>
            <a:r>
              <a:rPr lang="en-US" altLang="zh-TW" smtClean="0">
                <a:latin typeface="Times New Roman" panose="02020603050405020304" pitchFamily="18" charset="0"/>
                <a:cs typeface="Times New Roman" panose="02020603050405020304" pitchFamily="18" charset="0"/>
              </a:rPr>
              <a:t>The values that are listed under Spectral Overlap are actually the spillover values. For example, 20.10% of what is detected in the FITC channel, is detected in PE. The software uses these values to calculate and apply the compensation required to correct for the spillover. For details on how it’s done, you can read the FACSDiva white paper.</a:t>
            </a:r>
          </a:p>
        </p:txBody>
      </p:sp>
    </p:spTree>
    <p:extLst>
      <p:ext uri="{BB962C8B-B14F-4D97-AF65-F5344CB8AC3E}">
        <p14:creationId xmlns:p14="http://schemas.microsoft.com/office/powerpoint/2010/main" val="2891154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3074988" y="569913"/>
            <a:ext cx="3792537" cy="2844800"/>
          </a:xfrm>
          <a:ln/>
        </p:spPr>
      </p:sp>
      <p:sp>
        <p:nvSpPr>
          <p:cNvPr id="77827" name="Rectangle 3"/>
          <p:cNvSpPr>
            <a:spLocks noGrp="1" noChangeArrowheads="1"/>
          </p:cNvSpPr>
          <p:nvPr>
            <p:ph type="body" idx="1"/>
          </p:nvPr>
        </p:nvSpPr>
        <p:spPr>
          <a:noFill/>
        </p:spPr>
        <p:txBody>
          <a:bodyPr/>
          <a:lstStyle/>
          <a:p>
            <a:pPr eaLnBrk="1" hangingPunct="1"/>
            <a:r>
              <a:rPr lang="en-US" altLang="zh-TW" smtClean="0">
                <a:latin typeface="Times New Roman" panose="02020603050405020304" pitchFamily="18" charset="0"/>
                <a:cs typeface="Times New Roman" panose="02020603050405020304" pitchFamily="18" charset="0"/>
              </a:rPr>
              <a:t>Optimal Compensation is achieved when the mean of the single positive population is equal to the mean of the negative population. </a:t>
            </a:r>
          </a:p>
          <a:p>
            <a:pPr eaLnBrk="1" hangingPunct="1"/>
            <a:r>
              <a:rPr lang="en-US" altLang="zh-TW" smtClean="0">
                <a:latin typeface="Times New Roman" panose="02020603050405020304" pitchFamily="18" charset="0"/>
                <a:cs typeface="Times New Roman" panose="02020603050405020304" pitchFamily="18" charset="0"/>
              </a:rPr>
              <a:t>	</a:t>
            </a:r>
          </a:p>
          <a:p>
            <a:pPr eaLnBrk="1" hangingPunct="1"/>
            <a:r>
              <a:rPr lang="en-US" altLang="zh-TW" smtClean="0">
                <a:latin typeface="Times New Roman" panose="02020603050405020304" pitchFamily="18" charset="0"/>
                <a:cs typeface="Times New Roman" panose="02020603050405020304" pitchFamily="18" charset="0"/>
              </a:rPr>
              <a:t>Under-compensation is the case when the single stained population shows up as a double positive and the mean is higher than that of the negative population. In this case you must remove more FITC spillover signal from PE, so you would increase the PE – %FITC Spectral Overlap value.</a:t>
            </a:r>
            <a:endParaRPr lang="en-US" altLang="zh-TW" smtClean="0">
              <a:cs typeface="Times New Roman" panose="02020603050405020304" pitchFamily="18" charset="0"/>
            </a:endParaRPr>
          </a:p>
          <a:p>
            <a:pPr eaLnBrk="1" hangingPunct="1"/>
            <a:endParaRPr lang="en-US" altLang="zh-TW" smtClean="0">
              <a:cs typeface="Times New Roman" panose="02020603050405020304" pitchFamily="18" charset="0"/>
            </a:endParaRPr>
          </a:p>
          <a:p>
            <a:pPr eaLnBrk="1" hangingPunct="1"/>
            <a:r>
              <a:rPr lang="en-US" altLang="zh-TW" smtClean="0">
                <a:latin typeface="Times New Roman" panose="02020603050405020304" pitchFamily="18" charset="0"/>
                <a:cs typeface="Times New Roman" panose="02020603050405020304" pitchFamily="18" charset="0"/>
              </a:rPr>
              <a:t>Overcompensation is when mean of the single positive population is lower than that of the negative so that the population aligns below or to the left of the negative population.  In this case you have overcorrected and removed too much signal.  To correct this problem you would lower the PE – %FITC Spectral Overlap value.</a:t>
            </a:r>
            <a:endParaRPr lang="en-US" altLang="zh-TW" smtClean="0">
              <a:latin typeface="Palatino"/>
              <a:cs typeface="Times New Roman" panose="02020603050405020304" pitchFamily="18" charset="0"/>
            </a:endParaRPr>
          </a:p>
          <a:p>
            <a:pPr eaLnBrk="1" hangingPunct="1"/>
            <a:r>
              <a:rPr lang="en-US" altLang="zh-TW" smtClean="0">
                <a:latin typeface="Palatino"/>
                <a:cs typeface="Times New Roman" panose="02020603050405020304" pitchFamily="18" charset="0"/>
              </a:rPr>
              <a:t>	</a:t>
            </a:r>
          </a:p>
          <a:p>
            <a:pPr eaLnBrk="1" hangingPunct="1"/>
            <a:r>
              <a:rPr lang="en-US" altLang="zh-TW" smtClean="0">
                <a:latin typeface="Times New Roman" panose="02020603050405020304" pitchFamily="18" charset="0"/>
                <a:cs typeface="Times New Roman" panose="02020603050405020304" pitchFamily="18" charset="0"/>
              </a:rPr>
              <a:t>The important thing to remember is that visual inspection of plots is not the final check for determining if compensation if optimal, because they can sometimes be misleading. Comparing population means or medians is the only objective way to determine if compensation is correct.</a:t>
            </a:r>
          </a:p>
          <a:p>
            <a:pPr eaLnBrk="1" hangingPunct="1"/>
            <a:r>
              <a:rPr lang="en-US" altLang="zh-TW" smtClean="0">
                <a:latin typeface="Times New Roman" panose="02020603050405020304" pitchFamily="18" charset="0"/>
                <a:cs typeface="Times New Roman" panose="02020603050405020304" pitchFamily="18" charset="0"/>
              </a:rPr>
              <a:t> </a:t>
            </a:r>
          </a:p>
          <a:p>
            <a:pPr eaLnBrk="1" hangingPunct="1"/>
            <a:r>
              <a:rPr lang="en-US" altLang="zh-TW" smtClean="0">
                <a:latin typeface="Times New Roman" panose="02020603050405020304" pitchFamily="18" charset="0"/>
                <a:cs typeface="Times New Roman" panose="02020603050405020304" pitchFamily="18" charset="0"/>
              </a:rPr>
              <a:t>The good news is that with BD FACSDiva software there is really no need to perform compensation manually because the software can automatically do it for you.  If for some reason you need to perform compensation manually though, it’s important for you to be able to determine if it is correct.</a:t>
            </a:r>
            <a:r>
              <a:rPr lang="en-US" altLang="zh-TW" smtClean="0">
                <a:latin typeface="Palatino"/>
                <a:cs typeface="Times New Roman" panose="02020603050405020304" pitchFamily="18" charset="0"/>
              </a:rPr>
              <a:t> </a:t>
            </a:r>
          </a:p>
        </p:txBody>
      </p:sp>
    </p:spTree>
    <p:extLst>
      <p:ext uri="{BB962C8B-B14F-4D97-AF65-F5344CB8AC3E}">
        <p14:creationId xmlns:p14="http://schemas.microsoft.com/office/powerpoint/2010/main" val="1059234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1474747" eaLnBrk="0" hangingPunct="0">
              <a:spcBef>
                <a:spcPct val="30000"/>
              </a:spcBef>
              <a:defRPr sz="1300">
                <a:solidFill>
                  <a:schemeClr val="tx1"/>
                </a:solidFill>
                <a:latin typeface="Arial" panose="020B0604020202020204" pitchFamily="34" charset="0"/>
              </a:defRPr>
            </a:lvl1pPr>
            <a:lvl2pPr marL="789682" indent="-303724" defTabSz="1474747" eaLnBrk="0" hangingPunct="0">
              <a:spcBef>
                <a:spcPct val="30000"/>
              </a:spcBef>
              <a:defRPr sz="1300">
                <a:solidFill>
                  <a:schemeClr val="tx1"/>
                </a:solidFill>
                <a:latin typeface="Arial" panose="020B0604020202020204" pitchFamily="34" charset="0"/>
              </a:defRPr>
            </a:lvl2pPr>
            <a:lvl3pPr marL="1214895" indent="-242979" defTabSz="1474747" eaLnBrk="0" hangingPunct="0">
              <a:spcBef>
                <a:spcPct val="30000"/>
              </a:spcBef>
              <a:defRPr sz="1300">
                <a:solidFill>
                  <a:schemeClr val="tx1"/>
                </a:solidFill>
                <a:latin typeface="Arial" panose="020B0604020202020204" pitchFamily="34" charset="0"/>
              </a:defRPr>
            </a:lvl3pPr>
            <a:lvl4pPr marL="1700853" indent="-242979" defTabSz="1474747" eaLnBrk="0" hangingPunct="0">
              <a:spcBef>
                <a:spcPct val="30000"/>
              </a:spcBef>
              <a:defRPr sz="1300">
                <a:solidFill>
                  <a:schemeClr val="tx1"/>
                </a:solidFill>
                <a:latin typeface="Arial" panose="020B0604020202020204" pitchFamily="34" charset="0"/>
              </a:defRPr>
            </a:lvl4pPr>
            <a:lvl5pPr marL="2186810" indent="-242979" defTabSz="1474747" eaLnBrk="0" hangingPunct="0">
              <a:spcBef>
                <a:spcPct val="30000"/>
              </a:spcBef>
              <a:defRPr sz="1300">
                <a:solidFill>
                  <a:schemeClr val="tx1"/>
                </a:solidFill>
                <a:latin typeface="Arial" panose="020B0604020202020204" pitchFamily="34" charset="0"/>
              </a:defRPr>
            </a:lvl5pPr>
            <a:lvl6pPr marL="2672768" indent="-242979" defTabSz="1474747" eaLnBrk="0" fontAlgn="base" hangingPunct="0">
              <a:spcBef>
                <a:spcPct val="30000"/>
              </a:spcBef>
              <a:spcAft>
                <a:spcPct val="0"/>
              </a:spcAft>
              <a:defRPr sz="1300">
                <a:solidFill>
                  <a:schemeClr val="tx1"/>
                </a:solidFill>
                <a:latin typeface="Arial" panose="020B0604020202020204" pitchFamily="34" charset="0"/>
              </a:defRPr>
            </a:lvl6pPr>
            <a:lvl7pPr marL="3158726" indent="-242979" defTabSz="1474747" eaLnBrk="0" fontAlgn="base" hangingPunct="0">
              <a:spcBef>
                <a:spcPct val="30000"/>
              </a:spcBef>
              <a:spcAft>
                <a:spcPct val="0"/>
              </a:spcAft>
              <a:defRPr sz="1300">
                <a:solidFill>
                  <a:schemeClr val="tx1"/>
                </a:solidFill>
                <a:latin typeface="Arial" panose="020B0604020202020204" pitchFamily="34" charset="0"/>
              </a:defRPr>
            </a:lvl7pPr>
            <a:lvl8pPr marL="3644684" indent="-242979" defTabSz="1474747" eaLnBrk="0" fontAlgn="base" hangingPunct="0">
              <a:spcBef>
                <a:spcPct val="30000"/>
              </a:spcBef>
              <a:spcAft>
                <a:spcPct val="0"/>
              </a:spcAft>
              <a:defRPr sz="1300">
                <a:solidFill>
                  <a:schemeClr val="tx1"/>
                </a:solidFill>
                <a:latin typeface="Arial" panose="020B0604020202020204" pitchFamily="34" charset="0"/>
              </a:defRPr>
            </a:lvl8pPr>
            <a:lvl9pPr marL="4130642" indent="-242979" defTabSz="1474747"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4CD0CC60-FBF9-4FAB-9DC7-9C6DA64D1DF4}" type="slidenum">
              <a:rPr lang="zh-TW" altLang="en-US"/>
              <a:pPr eaLnBrk="1" hangingPunct="1">
                <a:spcBef>
                  <a:spcPct val="0"/>
                </a:spcBef>
              </a:pPr>
              <a:t>43</a:t>
            </a:fld>
            <a:endParaRPr lang="en-US" altLang="zh-TW"/>
          </a:p>
        </p:txBody>
      </p:sp>
      <p:sp>
        <p:nvSpPr>
          <p:cNvPr id="94211" name="Rectangle 2"/>
          <p:cNvSpPr>
            <a:spLocks noGrp="1" noRot="1" noChangeAspect="1" noChangeArrowheads="1" noTextEdit="1"/>
          </p:cNvSpPr>
          <p:nvPr>
            <p:ph type="sldImg"/>
          </p:nvPr>
        </p:nvSpPr>
        <p:spPr>
          <a:xfrm>
            <a:off x="777875" y="846138"/>
            <a:ext cx="5635625" cy="4227512"/>
          </a:xfrm>
          <a:ln/>
        </p:spPr>
      </p:sp>
      <p:sp>
        <p:nvSpPr>
          <p:cNvPr id="94212" name="Rectangle 3"/>
          <p:cNvSpPr>
            <a:spLocks noGrp="1" noChangeArrowheads="1"/>
          </p:cNvSpPr>
          <p:nvPr>
            <p:ph type="body" idx="1"/>
          </p:nvPr>
        </p:nvSpPr>
        <p:spPr>
          <a:xfrm>
            <a:off x="389047" y="5458112"/>
            <a:ext cx="6501261" cy="4252188"/>
          </a:xfrm>
          <a:noFill/>
        </p:spPr>
        <p:txBody>
          <a:bodyPr lIns="142057" tIns="71028" rIns="142057" bIns="71028"/>
          <a:lstStyle/>
          <a:p>
            <a:pPr marL="242979" indent="-242979">
              <a:buFontTx/>
              <a:buChar char="•"/>
            </a:pPr>
            <a:r>
              <a:rPr lang="en-US" altLang="zh-TW">
                <a:cs typeface="Times New Roman" panose="02020603050405020304" pitchFamily="18" charset="0"/>
              </a:rPr>
              <a:t>In review, flow cytometry is a technology that simultaneously measures multiple physical characteristics of single particles, usually cells. </a:t>
            </a:r>
          </a:p>
          <a:p>
            <a:pPr marL="733999" lvl="1" indent="-244667">
              <a:buFontTx/>
              <a:buChar char="•"/>
            </a:pPr>
            <a:r>
              <a:rPr lang="en-US" altLang="zh-TW">
                <a:cs typeface="Times New Roman" panose="02020603050405020304" pitchFamily="18" charset="0"/>
              </a:rPr>
              <a:t>The flow cytometer uses a combination of fluidic, optical, and electronic systems to measure particles individually and to collect data for subsequent analysis. </a:t>
            </a:r>
          </a:p>
          <a:p>
            <a:pPr marL="733999" lvl="1" indent="-244667">
              <a:buFontTx/>
              <a:buChar char="•"/>
            </a:pPr>
            <a:r>
              <a:rPr lang="en-US" altLang="zh-TW">
                <a:cs typeface="Times New Roman" panose="02020603050405020304" pitchFamily="18" charset="0"/>
              </a:rPr>
              <a:t>The information obtained includes a particle’s relative size, relative granularity or internal complexity, and relative fluorescence intensity. </a:t>
            </a:r>
          </a:p>
          <a:p>
            <a:pPr marL="733999" lvl="1" indent="-244667">
              <a:buFontTx/>
              <a:buChar char="•"/>
            </a:pPr>
            <a:r>
              <a:rPr lang="en-US" altLang="zh-TW">
                <a:cs typeface="Times New Roman" panose="02020603050405020304" pitchFamily="18" charset="0"/>
              </a:rPr>
              <a:t>These characteristics are detected using an optical-to-electronic coupling system that records how the particle scatters incident laser light and emits fluorescence.</a:t>
            </a:r>
          </a:p>
          <a:p>
            <a:pPr marL="242979" indent="-242979">
              <a:buFontTx/>
              <a:buChar char="•"/>
            </a:pPr>
            <a:r>
              <a:rPr lang="en-US" altLang="zh-TW">
                <a:cs typeface="Times New Roman" panose="02020603050405020304" pitchFamily="18" charset="0"/>
              </a:rPr>
              <a:t>Particles must be in suspension to be analyzed on the flow cytometer. Blood cells are ideally suited for analysis because they are already in suspension. Cells from solid tissue must be </a:t>
            </a:r>
            <a:r>
              <a:rPr lang="en-US" altLang="zh-TW">
                <a:solidFill>
                  <a:srgbClr val="000000"/>
                </a:solidFill>
                <a:cs typeface="Times New Roman" panose="02020603050405020304" pitchFamily="18" charset="0"/>
              </a:rPr>
              <a:t>disaggregated</a:t>
            </a:r>
            <a:r>
              <a:rPr lang="en-US" altLang="zh-TW">
                <a:cs typeface="Times New Roman" panose="02020603050405020304" pitchFamily="18" charset="0"/>
              </a:rPr>
              <a:t> prior to analysis.</a:t>
            </a:r>
          </a:p>
          <a:p>
            <a:pPr marL="242979" indent="-242979">
              <a:buFontTx/>
              <a:buChar char="•"/>
            </a:pPr>
            <a:r>
              <a:rPr lang="en-US" altLang="zh-TW">
                <a:cs typeface="Times New Roman" panose="02020603050405020304" pitchFamily="18" charset="0"/>
              </a:rPr>
              <a:t>In a flow cytometer, particles are carried to the laser intercept in a fluid stream. </a:t>
            </a:r>
          </a:p>
          <a:p>
            <a:pPr marL="733999" lvl="1" indent="-244667">
              <a:buFontTx/>
              <a:buChar char="•"/>
            </a:pPr>
            <a:r>
              <a:rPr lang="en-US" altLang="zh-TW">
                <a:cs typeface="Times New Roman" panose="02020603050405020304" pitchFamily="18" charset="0"/>
              </a:rPr>
              <a:t>The portion of the fluid stream where particles are located is called the sample core stream. </a:t>
            </a:r>
          </a:p>
          <a:p>
            <a:pPr marL="733999" lvl="1" indent="-244667">
              <a:buFontTx/>
              <a:buChar char="•"/>
            </a:pPr>
            <a:r>
              <a:rPr lang="en-US" altLang="zh-TW">
                <a:cs typeface="Times New Roman" panose="02020603050405020304" pitchFamily="18" charset="0"/>
              </a:rPr>
              <a:t>When the particles pass through the laser, they scatter laser light and any fluorescent molecules present on the particle will fluoresce. </a:t>
            </a:r>
          </a:p>
          <a:p>
            <a:pPr marL="733999" lvl="1" indent="-244667">
              <a:buFontTx/>
              <a:buChar char="•"/>
            </a:pPr>
            <a:r>
              <a:rPr lang="en-US" altLang="zh-TW">
                <a:cs typeface="Times New Roman" panose="02020603050405020304" pitchFamily="18" charset="0"/>
              </a:rPr>
              <a:t>Appropriately positioned lenses collect the scattered and fluorescent light. A combination of beam splitters and filters route the scattered and fluorescent light to the appropriate detectors. </a:t>
            </a:r>
          </a:p>
          <a:p>
            <a:pPr marL="733999" lvl="1" indent="-244667">
              <a:buFontTx/>
              <a:buChar char="•"/>
            </a:pPr>
            <a:r>
              <a:rPr lang="en-US" altLang="zh-TW">
                <a:cs typeface="Times New Roman" panose="02020603050405020304" pitchFamily="18" charset="0"/>
              </a:rPr>
              <a:t>The detectors produce electronic signals proportional to the optical signals striking</a:t>
            </a:r>
            <a:r>
              <a:rPr lang="en-US" altLang="zh-TW">
                <a:latin typeface="Palatino" pitchFamily="18" charset="0"/>
                <a:cs typeface="Times New Roman" panose="02020603050405020304" pitchFamily="18" charset="0"/>
              </a:rPr>
              <a:t> them.</a:t>
            </a:r>
            <a:endParaRPr lang="en-US" altLang="zh-TW">
              <a:cs typeface="Times New Roman" panose="02020603050405020304" pitchFamily="18" charset="0"/>
            </a:endParaRPr>
          </a:p>
          <a:p>
            <a:pPr marL="242979" indent="-242979">
              <a:buFontTx/>
              <a:buChar char="•"/>
            </a:pPr>
            <a:r>
              <a:rPr lang="en-US" altLang="zh-TW">
                <a:cs typeface="Times New Roman" panose="02020603050405020304" pitchFamily="18" charset="0"/>
              </a:rPr>
              <a:t>Data are collected on each particle or event. </a:t>
            </a:r>
          </a:p>
          <a:p>
            <a:pPr marL="733999" lvl="1" indent="-244667">
              <a:buFontTx/>
              <a:buChar char="•"/>
            </a:pPr>
            <a:r>
              <a:rPr lang="en-US" altLang="zh-TW">
                <a:cs typeface="Times New Roman" panose="02020603050405020304" pitchFamily="18" charset="0"/>
              </a:rPr>
              <a:t>The characteristics or parameters measured on each event are based on its light scattering and fluorescent properties. </a:t>
            </a:r>
          </a:p>
          <a:p>
            <a:pPr marL="733999" lvl="1" indent="-244667">
              <a:buFontTx/>
              <a:buChar char="•"/>
            </a:pPr>
            <a:r>
              <a:rPr lang="en-US" altLang="zh-TW">
                <a:cs typeface="Times New Roman" panose="02020603050405020304" pitchFamily="18" charset="0"/>
              </a:rPr>
              <a:t>The data are collected and stored in the computer. </a:t>
            </a:r>
          </a:p>
          <a:p>
            <a:pPr marL="733999" lvl="1" indent="-244667">
              <a:buFontTx/>
              <a:buChar char="•"/>
            </a:pPr>
            <a:r>
              <a:rPr lang="en-US" altLang="zh-TW">
                <a:cs typeface="Times New Roman" panose="02020603050405020304" pitchFamily="18" charset="0"/>
              </a:rPr>
              <a:t>These data can be analyzed to provide information about sub-populations within the sample.</a:t>
            </a:r>
            <a:endParaRPr lang="en-US" altLang="zh-TW"/>
          </a:p>
        </p:txBody>
      </p:sp>
    </p:spTree>
    <p:extLst>
      <p:ext uri="{BB962C8B-B14F-4D97-AF65-F5344CB8AC3E}">
        <p14:creationId xmlns:p14="http://schemas.microsoft.com/office/powerpoint/2010/main" val="2842597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4466B992-5F77-B646-B011-FA542D15405E}" type="slidenum">
              <a:rPr lang="en-US" smtClean="0"/>
              <a:pPr/>
              <a:t>45</a:t>
            </a:fld>
            <a:endParaRPr lang="en-US" dirty="0"/>
          </a:p>
        </p:txBody>
      </p:sp>
    </p:spTree>
    <p:extLst>
      <p:ext uri="{BB962C8B-B14F-4D97-AF65-F5344CB8AC3E}">
        <p14:creationId xmlns:p14="http://schemas.microsoft.com/office/powerpoint/2010/main" val="2970017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a:ln/>
        </p:spPr>
      </p:sp>
      <p:sp>
        <p:nvSpPr>
          <p:cNvPr id="74755" name="備忘稿版面配置區 2"/>
          <p:cNvSpPr>
            <a:spLocks noGrp="1"/>
          </p:cNvSpPr>
          <p:nvPr>
            <p:ph type="body" idx="1"/>
          </p:nvPr>
        </p:nvSpPr>
        <p:spPr>
          <a:noFill/>
        </p:spPr>
        <p:txBody>
          <a:bodyPr/>
          <a:lstStyle/>
          <a:p>
            <a:endParaRPr lang="en-US" altLang="en-US" smtClean="0"/>
          </a:p>
        </p:txBody>
      </p:sp>
      <p:sp>
        <p:nvSpPr>
          <p:cNvPr id="74756" name="投影片編號版面配置區 3"/>
          <p:cNvSpPr>
            <a:spLocks noGrp="1"/>
          </p:cNvSpPr>
          <p:nvPr>
            <p:ph type="sldNum" sz="quarter" idx="4294967295"/>
          </p:nvPr>
        </p:nvSpPr>
        <p:spPr bwMode="auto">
          <a:xfrm>
            <a:off x="4343553" y="11238172"/>
            <a:ext cx="3323400" cy="590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baseline="-25000">
                <a:solidFill>
                  <a:schemeClr val="tx1"/>
                </a:solidFill>
                <a:latin typeface="Arial" panose="020B0604020202020204" pitchFamily="34" charset="0"/>
              </a:defRPr>
            </a:lvl1pPr>
            <a:lvl2pPr marL="855383" indent="-328993">
              <a:defRPr sz="2800" b="1" baseline="-25000">
                <a:solidFill>
                  <a:schemeClr val="tx1"/>
                </a:solidFill>
                <a:latin typeface="Arial" panose="020B0604020202020204" pitchFamily="34" charset="0"/>
              </a:defRPr>
            </a:lvl2pPr>
            <a:lvl3pPr marL="1315974" indent="-263195">
              <a:defRPr sz="2800" b="1" baseline="-25000">
                <a:solidFill>
                  <a:schemeClr val="tx1"/>
                </a:solidFill>
                <a:latin typeface="Arial" panose="020B0604020202020204" pitchFamily="34" charset="0"/>
              </a:defRPr>
            </a:lvl3pPr>
            <a:lvl4pPr marL="1842364" indent="-263195">
              <a:defRPr sz="2800" b="1" baseline="-25000">
                <a:solidFill>
                  <a:schemeClr val="tx1"/>
                </a:solidFill>
                <a:latin typeface="Arial" panose="020B0604020202020204" pitchFamily="34" charset="0"/>
              </a:defRPr>
            </a:lvl4pPr>
            <a:lvl5pPr marL="2368753" indent="-263195">
              <a:defRPr sz="2800" b="1" baseline="-25000">
                <a:solidFill>
                  <a:schemeClr val="tx1"/>
                </a:solidFill>
                <a:latin typeface="Arial" panose="020B0604020202020204" pitchFamily="34" charset="0"/>
              </a:defRPr>
            </a:lvl5pPr>
            <a:lvl6pPr marL="2895143" indent="-263195" eaLnBrk="0" fontAlgn="base" hangingPunct="0">
              <a:spcBef>
                <a:spcPct val="0"/>
              </a:spcBef>
              <a:spcAft>
                <a:spcPct val="0"/>
              </a:spcAft>
              <a:defRPr sz="2800" b="1" baseline="-25000">
                <a:solidFill>
                  <a:schemeClr val="tx1"/>
                </a:solidFill>
                <a:latin typeface="Arial" panose="020B0604020202020204" pitchFamily="34" charset="0"/>
              </a:defRPr>
            </a:lvl6pPr>
            <a:lvl7pPr marL="3421532" indent="-263195" eaLnBrk="0" fontAlgn="base" hangingPunct="0">
              <a:spcBef>
                <a:spcPct val="0"/>
              </a:spcBef>
              <a:spcAft>
                <a:spcPct val="0"/>
              </a:spcAft>
              <a:defRPr sz="2800" b="1" baseline="-25000">
                <a:solidFill>
                  <a:schemeClr val="tx1"/>
                </a:solidFill>
                <a:latin typeface="Arial" panose="020B0604020202020204" pitchFamily="34" charset="0"/>
              </a:defRPr>
            </a:lvl7pPr>
            <a:lvl8pPr marL="3947922" indent="-263195" eaLnBrk="0" fontAlgn="base" hangingPunct="0">
              <a:spcBef>
                <a:spcPct val="0"/>
              </a:spcBef>
              <a:spcAft>
                <a:spcPct val="0"/>
              </a:spcAft>
              <a:defRPr sz="2800" b="1" baseline="-25000">
                <a:solidFill>
                  <a:schemeClr val="tx1"/>
                </a:solidFill>
                <a:latin typeface="Arial" panose="020B0604020202020204" pitchFamily="34" charset="0"/>
              </a:defRPr>
            </a:lvl8pPr>
            <a:lvl9pPr marL="4474312" indent="-263195" eaLnBrk="0" fontAlgn="base" hangingPunct="0">
              <a:spcBef>
                <a:spcPct val="0"/>
              </a:spcBef>
              <a:spcAft>
                <a:spcPct val="0"/>
              </a:spcAft>
              <a:defRPr sz="2800" b="1" baseline="-25000">
                <a:solidFill>
                  <a:schemeClr val="tx1"/>
                </a:solidFill>
                <a:latin typeface="Arial" panose="020B0604020202020204" pitchFamily="34" charset="0"/>
              </a:defRPr>
            </a:lvl9pPr>
          </a:lstStyle>
          <a:p>
            <a:fld id="{D3F9A853-D763-4A5D-8D86-5BDBA25FA4E2}" type="slidenum">
              <a:rPr lang="en-US" altLang="en-US">
                <a:latin typeface="Verdana" panose="020B0604030504040204" pitchFamily="34" charset="0"/>
              </a:rPr>
              <a:pPr/>
              <a:t>52</a:t>
            </a:fld>
            <a:endParaRPr lang="en-US" altLang="en-US" dirty="0">
              <a:latin typeface="Verdana" panose="020B0604030504040204" pitchFamily="34" charset="0"/>
            </a:endParaRPr>
          </a:p>
        </p:txBody>
      </p:sp>
    </p:spTree>
    <p:extLst>
      <p:ext uri="{BB962C8B-B14F-4D97-AF65-F5344CB8AC3E}">
        <p14:creationId xmlns:p14="http://schemas.microsoft.com/office/powerpoint/2010/main" val="1211909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Lower left;</a:t>
            </a:r>
            <a:r>
              <a:rPr lang="en-US" altLang="zh-TW" baseline="0" dirty="0" smtClean="0"/>
              <a:t> Lower right</a:t>
            </a:r>
            <a:endParaRPr lang="en-US" altLang="zh-TW" dirty="0" smtClean="0"/>
          </a:p>
          <a:p>
            <a:r>
              <a:rPr lang="en-US" altLang="zh-TW" dirty="0" smtClean="0"/>
              <a:t>Upper Left; Upper</a:t>
            </a:r>
            <a:r>
              <a:rPr lang="en-US" altLang="zh-TW" baseline="0" dirty="0" smtClean="0"/>
              <a:t> right</a:t>
            </a:r>
            <a:endParaRPr lang="zh-TW" altLang="en-US" dirty="0"/>
          </a:p>
        </p:txBody>
      </p:sp>
      <p:sp>
        <p:nvSpPr>
          <p:cNvPr id="4" name="投影片編號版面配置區 3"/>
          <p:cNvSpPr>
            <a:spLocks noGrp="1"/>
          </p:cNvSpPr>
          <p:nvPr>
            <p:ph type="sldNum" sz="quarter" idx="10"/>
          </p:nvPr>
        </p:nvSpPr>
        <p:spPr/>
        <p:txBody>
          <a:bodyPr/>
          <a:lstStyle/>
          <a:p>
            <a:fld id="{4466B992-5F77-B646-B011-FA542D15405E}" type="slidenum">
              <a:rPr lang="en-US" smtClean="0"/>
              <a:t>53</a:t>
            </a:fld>
            <a:endParaRPr lang="en-US"/>
          </a:p>
        </p:txBody>
      </p:sp>
    </p:spTree>
    <p:extLst>
      <p:ext uri="{BB962C8B-B14F-4D97-AF65-F5344CB8AC3E}">
        <p14:creationId xmlns:p14="http://schemas.microsoft.com/office/powerpoint/2010/main" val="276234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X Axis = Forward</a:t>
            </a:r>
            <a:r>
              <a:rPr lang="en-US" altLang="zh-TW" baseline="0" dirty="0" smtClean="0"/>
              <a:t> Scatter</a:t>
            </a:r>
          </a:p>
          <a:p>
            <a:r>
              <a:rPr lang="en-US" altLang="zh-TW" baseline="0" dirty="0" smtClean="0"/>
              <a:t>Y Axis = Side Scatter</a:t>
            </a:r>
            <a:endParaRPr lang="zh-TW" altLang="en-US" dirty="0"/>
          </a:p>
        </p:txBody>
      </p:sp>
      <p:sp>
        <p:nvSpPr>
          <p:cNvPr id="4" name="投影片編號版面配置區 3"/>
          <p:cNvSpPr>
            <a:spLocks noGrp="1"/>
          </p:cNvSpPr>
          <p:nvPr>
            <p:ph type="sldNum" sz="quarter" idx="10"/>
          </p:nvPr>
        </p:nvSpPr>
        <p:spPr/>
        <p:txBody>
          <a:bodyPr/>
          <a:lstStyle/>
          <a:p>
            <a:fld id="{4466B992-5F77-B646-B011-FA542D15405E}" type="slidenum">
              <a:rPr lang="en-US" smtClean="0"/>
              <a:t>6</a:t>
            </a:fld>
            <a:endParaRPr lang="en-US"/>
          </a:p>
        </p:txBody>
      </p:sp>
    </p:spTree>
    <p:extLst>
      <p:ext uri="{BB962C8B-B14F-4D97-AF65-F5344CB8AC3E}">
        <p14:creationId xmlns:p14="http://schemas.microsoft.com/office/powerpoint/2010/main" val="264972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1005663">
              <a:defRPr sz="2600">
                <a:solidFill>
                  <a:schemeClr val="tx1"/>
                </a:solidFill>
                <a:latin typeface="Times New Roman" panose="02020603050405020304" pitchFamily="18" charset="0"/>
              </a:defRPr>
            </a:lvl1pPr>
            <a:lvl2pPr marL="789682" indent="-303724" defTabSz="1005663">
              <a:defRPr sz="2600">
                <a:solidFill>
                  <a:schemeClr val="tx1"/>
                </a:solidFill>
                <a:latin typeface="Times New Roman" panose="02020603050405020304" pitchFamily="18" charset="0"/>
              </a:defRPr>
            </a:lvl2pPr>
            <a:lvl3pPr marL="1214895" indent="-242979" defTabSz="1005663">
              <a:defRPr sz="2600">
                <a:solidFill>
                  <a:schemeClr val="tx1"/>
                </a:solidFill>
                <a:latin typeface="Times New Roman" panose="02020603050405020304" pitchFamily="18" charset="0"/>
              </a:defRPr>
            </a:lvl3pPr>
            <a:lvl4pPr marL="1700853" indent="-242979" defTabSz="1005663">
              <a:defRPr sz="2600">
                <a:solidFill>
                  <a:schemeClr val="tx1"/>
                </a:solidFill>
                <a:latin typeface="Times New Roman" panose="02020603050405020304" pitchFamily="18" charset="0"/>
              </a:defRPr>
            </a:lvl4pPr>
            <a:lvl5pPr marL="2186810" indent="-242979" defTabSz="1005663">
              <a:defRPr sz="2600">
                <a:solidFill>
                  <a:schemeClr val="tx1"/>
                </a:solidFill>
                <a:latin typeface="Times New Roman" panose="02020603050405020304" pitchFamily="18" charset="0"/>
              </a:defRPr>
            </a:lvl5pPr>
            <a:lvl6pPr marL="2672768" indent="-242979" defTabSz="1005663" eaLnBrk="0" fontAlgn="base" hangingPunct="0">
              <a:spcBef>
                <a:spcPct val="0"/>
              </a:spcBef>
              <a:spcAft>
                <a:spcPct val="0"/>
              </a:spcAft>
              <a:defRPr sz="2600">
                <a:solidFill>
                  <a:schemeClr val="tx1"/>
                </a:solidFill>
                <a:latin typeface="Times New Roman" panose="02020603050405020304" pitchFamily="18" charset="0"/>
              </a:defRPr>
            </a:lvl6pPr>
            <a:lvl7pPr marL="3158726" indent="-242979" defTabSz="1005663" eaLnBrk="0" fontAlgn="base" hangingPunct="0">
              <a:spcBef>
                <a:spcPct val="0"/>
              </a:spcBef>
              <a:spcAft>
                <a:spcPct val="0"/>
              </a:spcAft>
              <a:defRPr sz="2600">
                <a:solidFill>
                  <a:schemeClr val="tx1"/>
                </a:solidFill>
                <a:latin typeface="Times New Roman" panose="02020603050405020304" pitchFamily="18" charset="0"/>
              </a:defRPr>
            </a:lvl7pPr>
            <a:lvl8pPr marL="3644684" indent="-242979" defTabSz="1005663" eaLnBrk="0" fontAlgn="base" hangingPunct="0">
              <a:spcBef>
                <a:spcPct val="0"/>
              </a:spcBef>
              <a:spcAft>
                <a:spcPct val="0"/>
              </a:spcAft>
              <a:defRPr sz="2600">
                <a:solidFill>
                  <a:schemeClr val="tx1"/>
                </a:solidFill>
                <a:latin typeface="Times New Roman" panose="02020603050405020304" pitchFamily="18" charset="0"/>
              </a:defRPr>
            </a:lvl8pPr>
            <a:lvl9pPr marL="4130642" indent="-242979" defTabSz="1005663" eaLnBrk="0" fontAlgn="base" hangingPunct="0">
              <a:spcBef>
                <a:spcPct val="0"/>
              </a:spcBef>
              <a:spcAft>
                <a:spcPct val="0"/>
              </a:spcAft>
              <a:defRPr sz="2600">
                <a:solidFill>
                  <a:schemeClr val="tx1"/>
                </a:solidFill>
                <a:latin typeface="Times New Roman" panose="02020603050405020304" pitchFamily="18" charset="0"/>
              </a:defRPr>
            </a:lvl9pPr>
          </a:lstStyle>
          <a:p>
            <a:fld id="{A98D32D8-A03A-4D2A-9388-8C442193444F}" type="slidenum">
              <a:rPr lang="zh-TW" altLang="en-US" sz="1300">
                <a:latin typeface="Arial" panose="020B0604020202020204" pitchFamily="34" charset="0"/>
              </a:rPr>
              <a:pPr/>
              <a:t>8</a:t>
            </a:fld>
            <a:endParaRPr lang="en-US" altLang="zh-TW" sz="1300">
              <a:latin typeface="Arial" panose="020B0604020202020204" pitchFamily="34" charset="0"/>
            </a:endParaRPr>
          </a:p>
        </p:txBody>
      </p:sp>
      <p:sp>
        <p:nvSpPr>
          <p:cNvPr id="26627" name="Rectangle 2"/>
          <p:cNvSpPr>
            <a:spLocks noGrp="1" noChangeArrowheads="1"/>
          </p:cNvSpPr>
          <p:nvPr>
            <p:ph type="body" idx="1"/>
          </p:nvPr>
        </p:nvSpPr>
        <p:spPr>
          <a:xfrm>
            <a:off x="1265207" y="3738361"/>
            <a:ext cx="8406304" cy="1024185"/>
          </a:xfrm>
          <a:noFill/>
          <a:extLst>
            <a:ext uri="{91240B29-F687-4F45-9708-019B960494DF}">
              <a14:hiddenLine xmlns:a14="http://schemas.microsoft.com/office/drawing/2010/main" w="12700">
                <a:solidFill>
                  <a:schemeClr val="tx1"/>
                </a:solidFill>
                <a:miter lim="800000"/>
                <a:headEnd/>
                <a:tailEnd/>
              </a14:hiddenLine>
            </a:ext>
          </a:extLst>
        </p:spPr>
        <p:txBody>
          <a:bodyPr lIns="101661" tIns="49940" rIns="101661" bIns="49940">
            <a:spAutoFit/>
          </a:bodyPr>
          <a:lstStyle/>
          <a:p>
            <a:pPr eaLnBrk="1" hangingPunct="1"/>
            <a:r>
              <a:rPr lang="en-US" altLang="zh-TW" dirty="0" smtClean="0">
                <a:latin typeface="Palatino"/>
                <a:cs typeface="Times New Roman" panose="02020603050405020304" pitchFamily="18" charset="0"/>
              </a:rPr>
              <a:t>Let’s also review the three subsystems in a cytometer and their respective functions: </a:t>
            </a:r>
          </a:p>
          <a:p>
            <a:pPr eaLnBrk="1" hangingPunct="1"/>
            <a:r>
              <a:rPr lang="en-US" altLang="zh-TW" dirty="0" smtClean="0">
                <a:latin typeface="Palatino"/>
                <a:cs typeface="Times New Roman" panose="02020603050405020304" pitchFamily="18" charset="0"/>
              </a:rPr>
              <a:t>Fluidics provide a means of delivering the sample to the viewing area, or flow cell. </a:t>
            </a:r>
          </a:p>
          <a:p>
            <a:pPr eaLnBrk="1" hangingPunct="1"/>
            <a:r>
              <a:rPr lang="en-US" altLang="zh-TW" dirty="0" smtClean="0">
                <a:latin typeface="Palatino"/>
                <a:cs typeface="Times New Roman" panose="02020603050405020304" pitchFamily="18" charset="0"/>
              </a:rPr>
              <a:t>Optics consist of a light source, focusing optics, and a means of collecting different wavelengths of light. </a:t>
            </a:r>
          </a:p>
          <a:p>
            <a:pPr eaLnBrk="1" hangingPunct="1"/>
            <a:r>
              <a:rPr lang="en-US" altLang="zh-TW" dirty="0" smtClean="0">
                <a:latin typeface="Palatino"/>
                <a:cs typeface="Times New Roman" panose="02020603050405020304" pitchFamily="18" charset="0"/>
              </a:rPr>
              <a:t>Electronics convert optical signals to voltage pulses and supply the computer with data representing the sample.</a:t>
            </a:r>
            <a:r>
              <a:rPr lang="en-US" altLang="zh-TW" dirty="0" smtClean="0">
                <a:cs typeface="Times New Roman" panose="02020603050405020304" pitchFamily="18" charset="0"/>
              </a:rPr>
              <a:t> </a:t>
            </a:r>
          </a:p>
          <a:p>
            <a:pPr eaLnBrk="1" hangingPunct="1"/>
            <a:endParaRPr lang="zh-TW" altLang="en-US" dirty="0" smtClean="0">
              <a:cs typeface="Times New Roman" panose="02020603050405020304" pitchFamily="18" charset="0"/>
            </a:endParaRPr>
          </a:p>
        </p:txBody>
      </p:sp>
      <p:sp>
        <p:nvSpPr>
          <p:cNvPr id="26628" name="Rectangle 3"/>
          <p:cNvSpPr>
            <a:spLocks noGrp="1" noRot="1" noChangeAspect="1" noChangeArrowheads="1" noTextEdit="1"/>
          </p:cNvSpPr>
          <p:nvPr>
            <p:ph type="sldImg"/>
          </p:nvPr>
        </p:nvSpPr>
        <p:spPr>
          <a:xfrm>
            <a:off x="3230563" y="585788"/>
            <a:ext cx="3905250" cy="2930525"/>
          </a:xfrm>
          <a:ln w="12700" cap="flat">
            <a:solidFill>
              <a:schemeClr val="tx1"/>
            </a:solidFill>
          </a:ln>
        </p:spPr>
      </p:sp>
    </p:spTree>
    <p:extLst>
      <p:ext uri="{BB962C8B-B14F-4D97-AF65-F5344CB8AC3E}">
        <p14:creationId xmlns:p14="http://schemas.microsoft.com/office/powerpoint/2010/main" val="320652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1474747" eaLnBrk="0" hangingPunct="0">
              <a:spcBef>
                <a:spcPct val="30000"/>
              </a:spcBef>
              <a:defRPr sz="1300">
                <a:solidFill>
                  <a:schemeClr val="tx1"/>
                </a:solidFill>
                <a:latin typeface="Arial" panose="020B0604020202020204" pitchFamily="34" charset="0"/>
              </a:defRPr>
            </a:lvl1pPr>
            <a:lvl2pPr marL="789682" indent="-303724" defTabSz="1474747" eaLnBrk="0" hangingPunct="0">
              <a:spcBef>
                <a:spcPct val="30000"/>
              </a:spcBef>
              <a:defRPr sz="1300">
                <a:solidFill>
                  <a:schemeClr val="tx1"/>
                </a:solidFill>
                <a:latin typeface="Arial" panose="020B0604020202020204" pitchFamily="34" charset="0"/>
              </a:defRPr>
            </a:lvl2pPr>
            <a:lvl3pPr marL="1214895" indent="-242979" defTabSz="1474747" eaLnBrk="0" hangingPunct="0">
              <a:spcBef>
                <a:spcPct val="30000"/>
              </a:spcBef>
              <a:defRPr sz="1300">
                <a:solidFill>
                  <a:schemeClr val="tx1"/>
                </a:solidFill>
                <a:latin typeface="Arial" panose="020B0604020202020204" pitchFamily="34" charset="0"/>
              </a:defRPr>
            </a:lvl3pPr>
            <a:lvl4pPr marL="1700853" indent="-242979" defTabSz="1474747" eaLnBrk="0" hangingPunct="0">
              <a:spcBef>
                <a:spcPct val="30000"/>
              </a:spcBef>
              <a:defRPr sz="1300">
                <a:solidFill>
                  <a:schemeClr val="tx1"/>
                </a:solidFill>
                <a:latin typeface="Arial" panose="020B0604020202020204" pitchFamily="34" charset="0"/>
              </a:defRPr>
            </a:lvl4pPr>
            <a:lvl5pPr marL="2186810" indent="-242979" defTabSz="1474747" eaLnBrk="0" hangingPunct="0">
              <a:spcBef>
                <a:spcPct val="30000"/>
              </a:spcBef>
              <a:defRPr sz="1300">
                <a:solidFill>
                  <a:schemeClr val="tx1"/>
                </a:solidFill>
                <a:latin typeface="Arial" panose="020B0604020202020204" pitchFamily="34" charset="0"/>
              </a:defRPr>
            </a:lvl5pPr>
            <a:lvl6pPr marL="2672768" indent="-242979" defTabSz="1474747" eaLnBrk="0" fontAlgn="base" hangingPunct="0">
              <a:spcBef>
                <a:spcPct val="30000"/>
              </a:spcBef>
              <a:spcAft>
                <a:spcPct val="0"/>
              </a:spcAft>
              <a:defRPr sz="1300">
                <a:solidFill>
                  <a:schemeClr val="tx1"/>
                </a:solidFill>
                <a:latin typeface="Arial" panose="020B0604020202020204" pitchFamily="34" charset="0"/>
              </a:defRPr>
            </a:lvl6pPr>
            <a:lvl7pPr marL="3158726" indent="-242979" defTabSz="1474747" eaLnBrk="0" fontAlgn="base" hangingPunct="0">
              <a:spcBef>
                <a:spcPct val="30000"/>
              </a:spcBef>
              <a:spcAft>
                <a:spcPct val="0"/>
              </a:spcAft>
              <a:defRPr sz="1300">
                <a:solidFill>
                  <a:schemeClr val="tx1"/>
                </a:solidFill>
                <a:latin typeface="Arial" panose="020B0604020202020204" pitchFamily="34" charset="0"/>
              </a:defRPr>
            </a:lvl7pPr>
            <a:lvl8pPr marL="3644684" indent="-242979" defTabSz="1474747" eaLnBrk="0" fontAlgn="base" hangingPunct="0">
              <a:spcBef>
                <a:spcPct val="30000"/>
              </a:spcBef>
              <a:spcAft>
                <a:spcPct val="0"/>
              </a:spcAft>
              <a:defRPr sz="1300">
                <a:solidFill>
                  <a:schemeClr val="tx1"/>
                </a:solidFill>
                <a:latin typeface="Arial" panose="020B0604020202020204" pitchFamily="34" charset="0"/>
              </a:defRPr>
            </a:lvl8pPr>
            <a:lvl9pPr marL="4130642" indent="-242979" defTabSz="1474747"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0691E99B-4AB0-46DA-85A7-28F2ED5B1546}" type="slidenum">
              <a:rPr lang="zh-TW" altLang="en-US"/>
              <a:pPr eaLnBrk="1" hangingPunct="1">
                <a:spcBef>
                  <a:spcPct val="0"/>
                </a:spcBef>
              </a:pPr>
              <a:t>9</a:t>
            </a:fld>
            <a:endParaRPr lang="en-US" altLang="zh-TW"/>
          </a:p>
        </p:txBody>
      </p:sp>
      <p:sp>
        <p:nvSpPr>
          <p:cNvPr id="76803" name="Rectangle 2"/>
          <p:cNvSpPr>
            <a:spLocks noGrp="1" noRot="1" noChangeAspect="1" noChangeArrowheads="1" noTextEdit="1"/>
          </p:cNvSpPr>
          <p:nvPr>
            <p:ph type="sldImg"/>
          </p:nvPr>
        </p:nvSpPr>
        <p:spPr>
          <a:xfrm>
            <a:off x="779463" y="844550"/>
            <a:ext cx="5632450" cy="4225925"/>
          </a:xfrm>
          <a:ln/>
        </p:spPr>
      </p:sp>
      <p:sp>
        <p:nvSpPr>
          <p:cNvPr id="76804" name="Rectangle 3"/>
          <p:cNvSpPr>
            <a:spLocks noGrp="1" noChangeArrowheads="1"/>
          </p:cNvSpPr>
          <p:nvPr>
            <p:ph type="body" idx="1"/>
          </p:nvPr>
        </p:nvSpPr>
        <p:spPr>
          <a:xfrm>
            <a:off x="971010" y="5396941"/>
            <a:ext cx="5329298" cy="5112064"/>
          </a:xfrm>
          <a:noFill/>
        </p:spPr>
        <p:txBody>
          <a:bodyPr/>
          <a:lstStyle/>
          <a:p>
            <a:pPr>
              <a:lnSpc>
                <a:spcPct val="80000"/>
              </a:lnSpc>
              <a:spcBef>
                <a:spcPts val="1275"/>
              </a:spcBef>
              <a:spcAft>
                <a:spcPts val="1275"/>
              </a:spcAft>
            </a:pPr>
            <a:r>
              <a:rPr lang="en-US" altLang="zh-TW" sz="1100"/>
              <a:t>Now let’s look closer at what happens as sample and sheath fluid are introduced in the flow cell:</a:t>
            </a:r>
          </a:p>
          <a:p>
            <a:pPr>
              <a:lnSpc>
                <a:spcPct val="80000"/>
              </a:lnSpc>
              <a:spcBef>
                <a:spcPts val="1275"/>
              </a:spcBef>
              <a:spcAft>
                <a:spcPts val="1275"/>
              </a:spcAft>
            </a:pPr>
            <a:r>
              <a:rPr lang="en-US" altLang="zh-TW" sz="1100"/>
              <a:t>When you place a test tube on the cytometer, sample travels up the sample injection tube (SIT) in a separate, pressurized stream. It arrives in the lower chamber of the flow cell at a slight overpressure relative to the sheath fluid. The conical shape of the lower chamber creates a laminar sheath flow that carries the particles upward in single file through the center of the flow cell, where they are intercepted by the laser beam.</a:t>
            </a:r>
          </a:p>
          <a:p>
            <a:pPr>
              <a:lnSpc>
                <a:spcPct val="80000"/>
              </a:lnSpc>
              <a:spcAft>
                <a:spcPts val="1275"/>
              </a:spcAft>
            </a:pPr>
            <a:r>
              <a:rPr lang="en-US" altLang="zh-TW" sz="1100"/>
              <a:t>The difference in pressure between the sample stream and sheath fluid stream can be used to vary the diameter of the sample stream, also known as the sample core. Increasing the sample pressure increases the core diameter and therefore the flow rate.  </a:t>
            </a:r>
          </a:p>
          <a:p>
            <a:pPr>
              <a:lnSpc>
                <a:spcPct val="80000"/>
              </a:lnSpc>
              <a:spcAft>
                <a:spcPts val="1275"/>
              </a:spcAft>
            </a:pPr>
            <a:r>
              <a:rPr lang="en-US" altLang="zh-TW" sz="1100" b="1"/>
              <a:t>Q: </a:t>
            </a:r>
            <a:r>
              <a:rPr lang="en-US" altLang="zh-TW" sz="1100"/>
              <a:t>What else do you observe here with the different sample pressures?</a:t>
            </a:r>
          </a:p>
          <a:p>
            <a:pPr>
              <a:lnSpc>
                <a:spcPct val="80000"/>
              </a:lnSpc>
              <a:spcAft>
                <a:spcPts val="1275"/>
              </a:spcAft>
            </a:pPr>
            <a:r>
              <a:rPr lang="en-US" altLang="zh-TW" sz="1100" b="1"/>
              <a:t>A: </a:t>
            </a:r>
            <a:r>
              <a:rPr lang="en-US" altLang="zh-TW" sz="1100"/>
              <a:t>Higher frequency of events, many events traveling past laser simultaneously.</a:t>
            </a:r>
            <a:endParaRPr lang="en-US" altLang="zh-TW" sz="1100" b="1"/>
          </a:p>
          <a:p>
            <a:pPr>
              <a:lnSpc>
                <a:spcPct val="80000"/>
              </a:lnSpc>
              <a:spcBef>
                <a:spcPts val="1275"/>
              </a:spcBef>
              <a:spcAft>
                <a:spcPts val="1275"/>
              </a:spcAft>
            </a:pPr>
            <a:r>
              <a:rPr lang="en-US" altLang="zh-TW" sz="1100"/>
              <a:t>A higher flow rate is generally used for measurements such as immunophenotyping. The data is less resolved but is acquired more quickly.</a:t>
            </a:r>
          </a:p>
          <a:p>
            <a:pPr>
              <a:lnSpc>
                <a:spcPct val="80000"/>
              </a:lnSpc>
              <a:spcAft>
                <a:spcPts val="1275"/>
              </a:spcAft>
            </a:pPr>
            <a:r>
              <a:rPr lang="en-US" altLang="zh-TW" sz="1100"/>
              <a:t>A lower flow rate is generally used in applications where greater resolution is critical, such as DNA analysis.</a:t>
            </a:r>
          </a:p>
          <a:p>
            <a:pPr>
              <a:lnSpc>
                <a:spcPct val="80000"/>
              </a:lnSpc>
              <a:spcAft>
                <a:spcPts val="1275"/>
              </a:spcAft>
            </a:pPr>
            <a:r>
              <a:rPr lang="en-US" altLang="zh-TW" sz="1100" b="1"/>
              <a:t>Q: </a:t>
            </a:r>
            <a:r>
              <a:rPr lang="en-US" altLang="zh-TW" sz="1100"/>
              <a:t>What problems would you expect to see if there were air bubbles or debris in your flow cell?</a:t>
            </a:r>
          </a:p>
          <a:p>
            <a:pPr>
              <a:lnSpc>
                <a:spcPct val="80000"/>
              </a:lnSpc>
              <a:spcAft>
                <a:spcPts val="1275"/>
              </a:spcAft>
            </a:pPr>
            <a:r>
              <a:rPr lang="en-US" altLang="zh-TW" sz="1100" b="1"/>
              <a:t>A:</a:t>
            </a:r>
            <a:r>
              <a:rPr lang="en-US" altLang="zh-TW" sz="1100"/>
              <a:t> Weird populations or erratic shifting in light scatter plots, or no events.</a:t>
            </a:r>
            <a:endParaRPr lang="en-US" altLang="zh-TW" sz="1100" b="1"/>
          </a:p>
          <a:p>
            <a:pPr eaLnBrk="1" hangingPunct="1">
              <a:lnSpc>
                <a:spcPct val="80000"/>
              </a:lnSpc>
            </a:pPr>
            <a:endParaRPr lang="zh-TW" altLang="en-US" sz="1100"/>
          </a:p>
        </p:txBody>
      </p:sp>
    </p:spTree>
    <p:extLst>
      <p:ext uri="{BB962C8B-B14F-4D97-AF65-F5344CB8AC3E}">
        <p14:creationId xmlns:p14="http://schemas.microsoft.com/office/powerpoint/2010/main" val="287829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2052638" y="644525"/>
            <a:ext cx="2465387" cy="1849438"/>
          </a:xfrm>
          <a:ln/>
        </p:spPr>
      </p:sp>
      <p:sp>
        <p:nvSpPr>
          <p:cNvPr id="77827" name="Rectangle 3"/>
          <p:cNvSpPr>
            <a:spLocks noGrp="1" noChangeArrowheads="1"/>
          </p:cNvSpPr>
          <p:nvPr>
            <p:ph type="body" idx="1"/>
          </p:nvPr>
        </p:nvSpPr>
        <p:spPr>
          <a:xfrm>
            <a:off x="625369" y="2588365"/>
            <a:ext cx="5830878" cy="4703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35" tIns="49268" rIns="98535" bIns="49268"/>
          <a:lstStyle/>
          <a:p>
            <a:pPr eaLnBrk="1" hangingPunct="1">
              <a:buFontTx/>
              <a:buChar char="•"/>
            </a:pPr>
            <a:r>
              <a:rPr lang="en-US" altLang="zh-TW" smtClean="0">
                <a:cs typeface="Times New Roman" panose="02020603050405020304" pitchFamily="18" charset="0"/>
              </a:rPr>
              <a:t>The phenomenon of hydrodynamic focusing takes place when a fluid is introduced into the center of another fluid then forced through a pathway of diminishing volume. This accelerates and focuses the fluids. </a:t>
            </a:r>
          </a:p>
          <a:p>
            <a:pPr eaLnBrk="1" hangingPunct="1">
              <a:buFontTx/>
              <a:buChar char="•"/>
            </a:pPr>
            <a:r>
              <a:rPr lang="en-US" altLang="zh-TW" smtClean="0">
                <a:cs typeface="Times New Roman" panose="02020603050405020304" pitchFamily="18" charset="0"/>
              </a:rPr>
              <a:t>In the viewing area where the walls are parallel, the fluids go in a layered fashion called laminar flow. </a:t>
            </a:r>
          </a:p>
          <a:p>
            <a:pPr eaLnBrk="1" hangingPunct="1"/>
            <a:r>
              <a:rPr lang="en-US" altLang="zh-TW" smtClean="0">
                <a:cs typeface="Times New Roman" panose="02020603050405020304" pitchFamily="18" charset="0"/>
              </a:rPr>
              <a:t> </a:t>
            </a:r>
          </a:p>
          <a:p>
            <a:pPr eaLnBrk="1" hangingPunct="1">
              <a:buFontTx/>
              <a:buChar char="•"/>
            </a:pPr>
            <a:r>
              <a:rPr lang="en-US" altLang="zh-TW" smtClean="0">
                <a:cs typeface="Times New Roman" panose="02020603050405020304" pitchFamily="18" charset="0"/>
              </a:rPr>
              <a:t>In low sample pressure, the sample stream is narrow and the cells will tend to go in a single file. </a:t>
            </a:r>
          </a:p>
          <a:p>
            <a:pPr lvl="2" eaLnBrk="1" hangingPunct="1">
              <a:buFontTx/>
              <a:buChar char="•"/>
            </a:pPr>
            <a:r>
              <a:rPr lang="en-US" altLang="zh-TW" smtClean="0">
                <a:cs typeface="Times New Roman" panose="02020603050405020304" pitchFamily="18" charset="0"/>
              </a:rPr>
              <a:t>The sample is flowing at a rate of 12uL/min.</a:t>
            </a:r>
          </a:p>
          <a:p>
            <a:pPr eaLnBrk="1" hangingPunct="1">
              <a:buFontTx/>
              <a:buChar char="•"/>
            </a:pPr>
            <a:r>
              <a:rPr lang="en-US" altLang="zh-TW" smtClean="0">
                <a:cs typeface="Times New Roman" panose="02020603050405020304" pitchFamily="18" charset="0"/>
              </a:rPr>
              <a:t>In high sample pressure, the sample stream is much wider, allowing more cells to go through the flow cell. </a:t>
            </a:r>
          </a:p>
          <a:p>
            <a:pPr lvl="2" eaLnBrk="1" hangingPunct="1">
              <a:buFontTx/>
              <a:buChar char="•"/>
            </a:pPr>
            <a:r>
              <a:rPr lang="en-US" altLang="zh-TW" smtClean="0">
                <a:cs typeface="Times New Roman" panose="02020603050405020304" pitchFamily="18" charset="0"/>
              </a:rPr>
              <a:t>The speed that the cells go through the flow cell is the same as in low flow rate, but the quantity of cells is greater due to the wider stream. </a:t>
            </a:r>
          </a:p>
          <a:p>
            <a:pPr lvl="2" eaLnBrk="1" hangingPunct="1">
              <a:buFontTx/>
              <a:buChar char="•"/>
            </a:pPr>
            <a:r>
              <a:rPr lang="en-US" altLang="zh-TW" smtClean="0">
                <a:cs typeface="Times New Roman" panose="02020603050405020304" pitchFamily="18" charset="0"/>
              </a:rPr>
              <a:t>The sample is flowing at a rate of 60uL/min. </a:t>
            </a:r>
          </a:p>
          <a:p>
            <a:pPr lvl="2" eaLnBrk="1" hangingPunct="1">
              <a:buFontTx/>
              <a:buChar char="•"/>
            </a:pPr>
            <a:r>
              <a:rPr lang="en-US" altLang="zh-TW" smtClean="0">
                <a:cs typeface="Times New Roman" panose="02020603050405020304" pitchFamily="18" charset="0"/>
              </a:rPr>
              <a:t>In the FACSCalibur there is a medium sample rate of 35uL/min.  </a:t>
            </a:r>
          </a:p>
          <a:p>
            <a:pPr eaLnBrk="1" hangingPunct="1"/>
            <a:endParaRPr lang="en-US" altLang="zh-TW" smtClean="0"/>
          </a:p>
          <a:p>
            <a:pPr eaLnBrk="1" hangingPunct="1"/>
            <a:r>
              <a:rPr lang="en-US" altLang="zh-TW" smtClean="0"/>
              <a:t>Debrief #2</a:t>
            </a:r>
          </a:p>
          <a:p>
            <a:pPr eaLnBrk="1" hangingPunct="1"/>
            <a:endParaRPr lang="en-US" altLang="zh-TW" smtClean="0"/>
          </a:p>
          <a:p>
            <a:pPr eaLnBrk="1" hangingPunct="1"/>
            <a:r>
              <a:rPr lang="en-US" altLang="zh-TW" b="1" smtClean="0"/>
              <a:t>Q.</a:t>
            </a:r>
            <a:r>
              <a:rPr lang="en-US" altLang="zh-TW" smtClean="0"/>
              <a:t> What problems would you expect to see if there was an air bubble or debris in the flow cell?  </a:t>
            </a:r>
          </a:p>
          <a:p>
            <a:pPr eaLnBrk="1" hangingPunct="1"/>
            <a:r>
              <a:rPr lang="en-US" altLang="zh-TW" b="1" smtClean="0"/>
              <a:t>Answer: </a:t>
            </a:r>
            <a:r>
              <a:rPr lang="en-US" altLang="zh-TW" smtClean="0"/>
              <a:t>You would get turbulence that would cause events to move on the computer screen and the event rate would go down.</a:t>
            </a:r>
          </a:p>
          <a:p>
            <a:pPr eaLnBrk="1" hangingPunct="1"/>
            <a:endParaRPr lang="en-US" altLang="zh-TW" b="1" smtClean="0"/>
          </a:p>
          <a:p>
            <a:pPr eaLnBrk="1" hangingPunct="1"/>
            <a:r>
              <a:rPr lang="en-US" altLang="zh-TW" b="1" smtClean="0"/>
              <a:t>Q.</a:t>
            </a:r>
            <a:r>
              <a:rPr lang="en-US" altLang="zh-TW" smtClean="0"/>
              <a:t> What do you think would happen if the sheath cap was not on tight?</a:t>
            </a:r>
          </a:p>
          <a:p>
            <a:pPr eaLnBrk="1" hangingPunct="1"/>
            <a:r>
              <a:rPr lang="en-US" altLang="zh-TW" b="1" smtClean="0"/>
              <a:t>Answer:</a:t>
            </a:r>
            <a:r>
              <a:rPr lang="en-US" altLang="zh-TW" smtClean="0"/>
              <a:t> Sheath pressure would not be stabilized at 4.5 psi and the pressure differential would not be optimal, therefore the sample stream would not be stable.</a:t>
            </a:r>
          </a:p>
          <a:p>
            <a:pPr eaLnBrk="1" hangingPunct="1"/>
            <a:r>
              <a:rPr lang="en-US" altLang="zh-TW" smtClean="0"/>
              <a:t> </a:t>
            </a:r>
          </a:p>
          <a:p>
            <a:pPr eaLnBrk="1" hangingPunct="1"/>
            <a:r>
              <a:rPr lang="en-US" altLang="zh-TW" smtClean="0"/>
              <a:t>This completes the fluidics portion of this lecture. We discussed the way that the sheath and sample get to the flow cell. We also looked, in detail, at what goes on inside the flow cell. </a:t>
            </a:r>
          </a:p>
        </p:txBody>
      </p:sp>
    </p:spTree>
    <p:extLst>
      <p:ext uri="{BB962C8B-B14F-4D97-AF65-F5344CB8AC3E}">
        <p14:creationId xmlns:p14="http://schemas.microsoft.com/office/powerpoint/2010/main" val="298482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1474747" eaLnBrk="0" hangingPunct="0">
              <a:spcBef>
                <a:spcPct val="30000"/>
              </a:spcBef>
              <a:defRPr sz="1300">
                <a:solidFill>
                  <a:schemeClr val="tx1"/>
                </a:solidFill>
                <a:latin typeface="Arial" panose="020B0604020202020204" pitchFamily="34" charset="0"/>
              </a:defRPr>
            </a:lvl1pPr>
            <a:lvl2pPr marL="789682" indent="-303724" defTabSz="1474747" eaLnBrk="0" hangingPunct="0">
              <a:spcBef>
                <a:spcPct val="30000"/>
              </a:spcBef>
              <a:defRPr sz="1300">
                <a:solidFill>
                  <a:schemeClr val="tx1"/>
                </a:solidFill>
                <a:latin typeface="Arial" panose="020B0604020202020204" pitchFamily="34" charset="0"/>
              </a:defRPr>
            </a:lvl2pPr>
            <a:lvl3pPr marL="1214895" indent="-242979" defTabSz="1474747" eaLnBrk="0" hangingPunct="0">
              <a:spcBef>
                <a:spcPct val="30000"/>
              </a:spcBef>
              <a:defRPr sz="1300">
                <a:solidFill>
                  <a:schemeClr val="tx1"/>
                </a:solidFill>
                <a:latin typeface="Arial" panose="020B0604020202020204" pitchFamily="34" charset="0"/>
              </a:defRPr>
            </a:lvl3pPr>
            <a:lvl4pPr marL="1700853" indent="-242979" defTabSz="1474747" eaLnBrk="0" hangingPunct="0">
              <a:spcBef>
                <a:spcPct val="30000"/>
              </a:spcBef>
              <a:defRPr sz="1300">
                <a:solidFill>
                  <a:schemeClr val="tx1"/>
                </a:solidFill>
                <a:latin typeface="Arial" panose="020B0604020202020204" pitchFamily="34" charset="0"/>
              </a:defRPr>
            </a:lvl4pPr>
            <a:lvl5pPr marL="2186810" indent="-242979" defTabSz="1474747" eaLnBrk="0" hangingPunct="0">
              <a:spcBef>
                <a:spcPct val="30000"/>
              </a:spcBef>
              <a:defRPr sz="1300">
                <a:solidFill>
                  <a:schemeClr val="tx1"/>
                </a:solidFill>
                <a:latin typeface="Arial" panose="020B0604020202020204" pitchFamily="34" charset="0"/>
              </a:defRPr>
            </a:lvl5pPr>
            <a:lvl6pPr marL="2672768" indent="-242979" defTabSz="1474747" eaLnBrk="0" fontAlgn="base" hangingPunct="0">
              <a:spcBef>
                <a:spcPct val="30000"/>
              </a:spcBef>
              <a:spcAft>
                <a:spcPct val="0"/>
              </a:spcAft>
              <a:defRPr sz="1300">
                <a:solidFill>
                  <a:schemeClr val="tx1"/>
                </a:solidFill>
                <a:latin typeface="Arial" panose="020B0604020202020204" pitchFamily="34" charset="0"/>
              </a:defRPr>
            </a:lvl6pPr>
            <a:lvl7pPr marL="3158726" indent="-242979" defTabSz="1474747" eaLnBrk="0" fontAlgn="base" hangingPunct="0">
              <a:spcBef>
                <a:spcPct val="30000"/>
              </a:spcBef>
              <a:spcAft>
                <a:spcPct val="0"/>
              </a:spcAft>
              <a:defRPr sz="1300">
                <a:solidFill>
                  <a:schemeClr val="tx1"/>
                </a:solidFill>
                <a:latin typeface="Arial" panose="020B0604020202020204" pitchFamily="34" charset="0"/>
              </a:defRPr>
            </a:lvl7pPr>
            <a:lvl8pPr marL="3644684" indent="-242979" defTabSz="1474747" eaLnBrk="0" fontAlgn="base" hangingPunct="0">
              <a:spcBef>
                <a:spcPct val="30000"/>
              </a:spcBef>
              <a:spcAft>
                <a:spcPct val="0"/>
              </a:spcAft>
              <a:defRPr sz="1300">
                <a:solidFill>
                  <a:schemeClr val="tx1"/>
                </a:solidFill>
                <a:latin typeface="Arial" panose="020B0604020202020204" pitchFamily="34" charset="0"/>
              </a:defRPr>
            </a:lvl8pPr>
            <a:lvl9pPr marL="4130642" indent="-242979" defTabSz="1474747"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570216FD-E05D-4865-ADDE-EC289213E45B}" type="slidenum">
              <a:rPr lang="zh-TW" altLang="en-US"/>
              <a:pPr eaLnBrk="1" hangingPunct="1">
                <a:spcBef>
                  <a:spcPct val="0"/>
                </a:spcBef>
              </a:pPr>
              <a:t>11</a:t>
            </a:fld>
            <a:endParaRPr lang="en-US" altLang="zh-TW"/>
          </a:p>
        </p:txBody>
      </p:sp>
      <p:sp>
        <p:nvSpPr>
          <p:cNvPr id="78851" name="Rectangle 2"/>
          <p:cNvSpPr>
            <a:spLocks noGrp="1" noRot="1" noChangeAspect="1" noChangeArrowheads="1" noTextEdit="1"/>
          </p:cNvSpPr>
          <p:nvPr>
            <p:ph type="sldImg"/>
          </p:nvPr>
        </p:nvSpPr>
        <p:spPr>
          <a:xfrm>
            <a:off x="781050" y="841375"/>
            <a:ext cx="5634038" cy="4227513"/>
          </a:xfrm>
          <a:ln/>
        </p:spPr>
      </p:sp>
      <p:sp>
        <p:nvSpPr>
          <p:cNvPr id="78852" name="Rectangle 3"/>
          <p:cNvSpPr>
            <a:spLocks noGrp="1" noChangeArrowheads="1"/>
          </p:cNvSpPr>
          <p:nvPr>
            <p:ph type="body" idx="1"/>
          </p:nvPr>
        </p:nvSpPr>
        <p:spPr>
          <a:xfrm>
            <a:off x="958148" y="5351500"/>
            <a:ext cx="5273031" cy="5070119"/>
          </a:xfrm>
          <a:noFill/>
        </p:spPr>
        <p:txBody>
          <a:bodyPr/>
          <a:lstStyle/>
          <a:p>
            <a:pPr eaLnBrk="1" hangingPunct="1"/>
            <a:r>
              <a:rPr lang="en-US" altLang="zh-TW" smtClean="0">
                <a:latin typeface="Palatino" pitchFamily="18" charset="0"/>
                <a:cs typeface="Times New Roman" panose="02020603050405020304" pitchFamily="18" charset="0"/>
              </a:rPr>
              <a:t>Read slide.</a:t>
            </a:r>
            <a:endParaRPr lang="en-US" altLang="zh-TW" smtClean="0">
              <a:cs typeface="Times New Roman" panose="02020603050405020304" pitchFamily="18" charset="0"/>
            </a:endParaRPr>
          </a:p>
          <a:p>
            <a:pPr eaLnBrk="1" hangingPunct="1"/>
            <a:endParaRPr lang="zh-TW" altLang="en-US" smtClean="0">
              <a:cs typeface="Times New Roman" panose="02020603050405020304" pitchFamily="18" charset="0"/>
            </a:endParaRPr>
          </a:p>
        </p:txBody>
      </p:sp>
    </p:spTree>
    <p:extLst>
      <p:ext uri="{BB962C8B-B14F-4D97-AF65-F5344CB8AC3E}">
        <p14:creationId xmlns:p14="http://schemas.microsoft.com/office/powerpoint/2010/main" val="23698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5871070" y="7424289"/>
            <a:ext cx="4491722" cy="3897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2909">
              <a:defRPr sz="2600">
                <a:solidFill>
                  <a:schemeClr val="tx1"/>
                </a:solidFill>
                <a:latin typeface="Times New Roman" panose="02020603050405020304" pitchFamily="18" charset="0"/>
              </a:defRPr>
            </a:lvl1pPr>
            <a:lvl2pPr marL="789682" indent="-303724" defTabSz="1052909">
              <a:defRPr sz="2600">
                <a:solidFill>
                  <a:schemeClr val="tx1"/>
                </a:solidFill>
                <a:latin typeface="Times New Roman" panose="02020603050405020304" pitchFamily="18" charset="0"/>
              </a:defRPr>
            </a:lvl2pPr>
            <a:lvl3pPr marL="1214895" indent="-242979" defTabSz="1052909">
              <a:defRPr sz="2600">
                <a:solidFill>
                  <a:schemeClr val="tx1"/>
                </a:solidFill>
                <a:latin typeface="Times New Roman" panose="02020603050405020304" pitchFamily="18" charset="0"/>
              </a:defRPr>
            </a:lvl3pPr>
            <a:lvl4pPr marL="1700853" indent="-242979" defTabSz="1052909">
              <a:defRPr sz="2600">
                <a:solidFill>
                  <a:schemeClr val="tx1"/>
                </a:solidFill>
                <a:latin typeface="Times New Roman" panose="02020603050405020304" pitchFamily="18" charset="0"/>
              </a:defRPr>
            </a:lvl4pPr>
            <a:lvl5pPr marL="2186810" indent="-242979" defTabSz="1052909">
              <a:defRPr sz="2600">
                <a:solidFill>
                  <a:schemeClr val="tx1"/>
                </a:solidFill>
                <a:latin typeface="Times New Roman" panose="02020603050405020304" pitchFamily="18" charset="0"/>
              </a:defRPr>
            </a:lvl5pPr>
            <a:lvl6pPr marL="2672768" indent="-242979" defTabSz="1052909" eaLnBrk="0" fontAlgn="base" hangingPunct="0">
              <a:spcBef>
                <a:spcPct val="0"/>
              </a:spcBef>
              <a:spcAft>
                <a:spcPct val="0"/>
              </a:spcAft>
              <a:defRPr sz="2600">
                <a:solidFill>
                  <a:schemeClr val="tx1"/>
                </a:solidFill>
                <a:latin typeface="Times New Roman" panose="02020603050405020304" pitchFamily="18" charset="0"/>
              </a:defRPr>
            </a:lvl6pPr>
            <a:lvl7pPr marL="3158726" indent="-242979" defTabSz="1052909" eaLnBrk="0" fontAlgn="base" hangingPunct="0">
              <a:spcBef>
                <a:spcPct val="0"/>
              </a:spcBef>
              <a:spcAft>
                <a:spcPct val="0"/>
              </a:spcAft>
              <a:defRPr sz="2600">
                <a:solidFill>
                  <a:schemeClr val="tx1"/>
                </a:solidFill>
                <a:latin typeface="Times New Roman" panose="02020603050405020304" pitchFamily="18" charset="0"/>
              </a:defRPr>
            </a:lvl7pPr>
            <a:lvl8pPr marL="3644684" indent="-242979" defTabSz="1052909" eaLnBrk="0" fontAlgn="base" hangingPunct="0">
              <a:spcBef>
                <a:spcPct val="0"/>
              </a:spcBef>
              <a:spcAft>
                <a:spcPct val="0"/>
              </a:spcAft>
              <a:defRPr sz="2600">
                <a:solidFill>
                  <a:schemeClr val="tx1"/>
                </a:solidFill>
                <a:latin typeface="Times New Roman" panose="02020603050405020304" pitchFamily="18" charset="0"/>
              </a:defRPr>
            </a:lvl8pPr>
            <a:lvl9pPr marL="4130642" indent="-242979" defTabSz="1052909" eaLnBrk="0" fontAlgn="base" hangingPunct="0">
              <a:spcBef>
                <a:spcPct val="0"/>
              </a:spcBef>
              <a:spcAft>
                <a:spcPct val="0"/>
              </a:spcAft>
              <a:defRPr sz="2600">
                <a:solidFill>
                  <a:schemeClr val="tx1"/>
                </a:solidFill>
                <a:latin typeface="Times New Roman" panose="02020603050405020304" pitchFamily="18" charset="0"/>
              </a:defRPr>
            </a:lvl9pPr>
          </a:lstStyle>
          <a:p>
            <a:fld id="{C7E706C3-8C02-42F2-873E-AD5D6162AF0B}" type="slidenum">
              <a:rPr kumimoji="1" lang="en-US" altLang="zh-TW" sz="1400" b="1">
                <a:latin typeface="Arial" panose="020B0604020202020204" pitchFamily="34" charset="0"/>
              </a:rPr>
              <a:pPr/>
              <a:t>13</a:t>
            </a:fld>
            <a:endParaRPr kumimoji="1" lang="en-US" altLang="zh-TW" sz="1400" b="1">
              <a:latin typeface="Arial" panose="020B0604020202020204" pitchFamily="34" charset="0"/>
            </a:endParaRPr>
          </a:p>
        </p:txBody>
      </p:sp>
      <p:sp>
        <p:nvSpPr>
          <p:cNvPr id="35843" name="Rectangle 2"/>
          <p:cNvSpPr>
            <a:spLocks noGrp="1" noRot="1" noChangeAspect="1" noChangeArrowheads="1" noTextEdit="1"/>
          </p:cNvSpPr>
          <p:nvPr>
            <p:ph type="sldImg"/>
          </p:nvPr>
        </p:nvSpPr>
        <p:spPr>
          <a:xfrm>
            <a:off x="3232150" y="587375"/>
            <a:ext cx="3905250" cy="2930525"/>
          </a:xfrm>
          <a:ln/>
        </p:spPr>
      </p:sp>
      <p:sp>
        <p:nvSpPr>
          <p:cNvPr id="35844" name="Rectangle 3"/>
          <p:cNvSpPr>
            <a:spLocks noGrp="1" noChangeArrowheads="1"/>
          </p:cNvSpPr>
          <p:nvPr>
            <p:ph type="body" idx="1"/>
          </p:nvPr>
        </p:nvSpPr>
        <p:spPr>
          <a:xfrm>
            <a:off x="1035315" y="3713893"/>
            <a:ext cx="8293771" cy="35146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t>Each </a:t>
            </a:r>
            <a:r>
              <a:rPr lang="en-US" altLang="zh-TW" dirty="0" err="1" smtClean="0"/>
              <a:t>fluorochrome</a:t>
            </a:r>
            <a:r>
              <a:rPr lang="en-US" altLang="zh-TW" dirty="0" smtClean="0"/>
              <a:t> can be further characterized by excitation and emission spectra. </a:t>
            </a:r>
          </a:p>
          <a:p>
            <a:pPr eaLnBrk="1" hangingPunct="1"/>
            <a:r>
              <a:rPr lang="en-US" altLang="zh-TW" dirty="0" smtClean="0"/>
              <a:t>Read slide</a:t>
            </a:r>
          </a:p>
          <a:p>
            <a:pPr eaLnBrk="1" hangingPunct="1"/>
            <a:r>
              <a:rPr lang="en-US" altLang="zh-TW" dirty="0" smtClean="0"/>
              <a:t>1</a:t>
            </a:r>
            <a:r>
              <a:rPr lang="en-US" altLang="zh-TW" baseline="30000" dirty="0" smtClean="0"/>
              <a:t>st</a:t>
            </a:r>
            <a:r>
              <a:rPr lang="en-US" altLang="zh-TW" dirty="0" smtClean="0"/>
              <a:t> bullet: point to blue line in the graph indicating blue laser is good at exciting FITC</a:t>
            </a:r>
          </a:p>
          <a:p>
            <a:pPr eaLnBrk="1" hangingPunct="1"/>
            <a:r>
              <a:rPr lang="en-US" altLang="zh-TW" dirty="0" smtClean="0"/>
              <a:t>2</a:t>
            </a:r>
            <a:r>
              <a:rPr lang="en-US" altLang="zh-TW" baseline="30000" dirty="0" smtClean="0"/>
              <a:t>nd</a:t>
            </a:r>
            <a:r>
              <a:rPr lang="en-US" altLang="zh-TW" dirty="0" smtClean="0"/>
              <a:t> bullet: point to 530/30 filter and how it’ close to emission peak of the FITC and that’s why an appropriate choice </a:t>
            </a:r>
            <a:r>
              <a:rPr lang="en-US" altLang="zh-TW" dirty="0" err="1" smtClean="0"/>
              <a:t>fo</a:t>
            </a:r>
            <a:r>
              <a:rPr lang="en-US" altLang="zh-TW" dirty="0" smtClean="0"/>
              <a:t> the filter.</a:t>
            </a:r>
          </a:p>
          <a:p>
            <a:pPr eaLnBrk="1" hangingPunct="1"/>
            <a:r>
              <a:rPr lang="en-US" altLang="zh-TW" dirty="0" smtClean="0"/>
              <a:t>We will later in this class show you a great tool to visualize these curves for all </a:t>
            </a:r>
            <a:r>
              <a:rPr lang="en-US" altLang="zh-TW" dirty="0" err="1" smtClean="0"/>
              <a:t>fluorphores</a:t>
            </a:r>
            <a:r>
              <a:rPr lang="en-US" altLang="zh-TW" dirty="0" smtClean="0"/>
              <a:t>.</a:t>
            </a:r>
          </a:p>
          <a:p>
            <a:pPr eaLnBrk="1" hangingPunct="1"/>
            <a:endParaRPr lang="en-US" altLang="zh-TW" dirty="0" smtClean="0"/>
          </a:p>
        </p:txBody>
      </p:sp>
    </p:spTree>
    <p:extLst>
      <p:ext uri="{BB962C8B-B14F-4D97-AF65-F5344CB8AC3E}">
        <p14:creationId xmlns:p14="http://schemas.microsoft.com/office/powerpoint/2010/main" val="91952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0600" y="766763"/>
            <a:ext cx="5118100" cy="3838575"/>
          </a:xfrm>
          <a:ln/>
        </p:spPr>
      </p:sp>
      <p:sp>
        <p:nvSpPr>
          <p:cNvPr id="33795" name="Rectangle 3"/>
          <p:cNvSpPr>
            <a:spLocks noGrp="1" noChangeArrowheads="1"/>
          </p:cNvSpPr>
          <p:nvPr>
            <p:ph type="body" idx="1"/>
          </p:nvPr>
        </p:nvSpPr>
        <p:spPr bwMode="auto">
          <a:xfrm>
            <a:off x="960228" y="4872427"/>
            <a:ext cx="5178844" cy="4629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18" tIns="47659" rIns="95318" bIns="47659"/>
          <a:lstStyle/>
          <a:p>
            <a:pPr marL="230188" indent="-230188"/>
            <a:r>
              <a:rPr lang="en-US" altLang="zh-TW" dirty="0" smtClean="0">
                <a:cs typeface="Times New Roman" pitchFamily="18" charset="0"/>
              </a:rPr>
              <a:t>There are different types of filters in the optics system. Here’s a brief description of two of the filter types.</a:t>
            </a:r>
          </a:p>
          <a:p>
            <a:pPr marL="230188" indent="-230188"/>
            <a:endParaRPr lang="en-US" altLang="zh-TW" dirty="0" smtClean="0">
              <a:cs typeface="Times New Roman" pitchFamily="18" charset="0"/>
            </a:endParaRPr>
          </a:p>
          <a:p>
            <a:pPr marL="230188" indent="-230188">
              <a:buFontTx/>
              <a:buChar char="•"/>
            </a:pPr>
            <a:r>
              <a:rPr lang="en-US" altLang="zh-TW" dirty="0" smtClean="0">
                <a:cs typeface="Times New Roman" pitchFamily="18" charset="0"/>
              </a:rPr>
              <a:t>A </a:t>
            </a:r>
            <a:r>
              <a:rPr lang="en-US" altLang="zh-TW" dirty="0" err="1" smtClean="0">
                <a:cs typeface="Times New Roman" pitchFamily="18" charset="0"/>
              </a:rPr>
              <a:t>longpass</a:t>
            </a:r>
            <a:r>
              <a:rPr lang="en-US" altLang="zh-TW" dirty="0" smtClean="0">
                <a:cs typeface="Times New Roman" pitchFamily="18" charset="0"/>
              </a:rPr>
              <a:t> (LP) filter has the ability to allow wavelengths equal to or longer than the rated value to pass through the filter while wavelengths shorter than the specified wavelength are reflected off. </a:t>
            </a:r>
          </a:p>
          <a:p>
            <a:pPr marL="230188" indent="-230188">
              <a:buFontTx/>
              <a:buChar char="•"/>
            </a:pPr>
            <a:r>
              <a:rPr lang="en-US" altLang="zh-TW" dirty="0" smtClean="0">
                <a:cs typeface="Times New Roman" pitchFamily="18" charset="0"/>
              </a:rPr>
              <a:t>A bandpass (BP) filter combines the properties of both filters, giving you the ability to select a given bandwidth to be delivered to the detector. This example 500/50, will pass wavelengths of 500 +/- 25. </a:t>
            </a:r>
          </a:p>
          <a:p>
            <a:pPr marL="230188" indent="-230188"/>
            <a:endParaRPr lang="en-US" altLang="zh-TW" dirty="0" smtClean="0">
              <a:cs typeface="Times New Roman" pitchFamily="18" charset="0"/>
            </a:endParaRPr>
          </a:p>
        </p:txBody>
      </p:sp>
    </p:spTree>
    <p:extLst>
      <p:ext uri="{BB962C8B-B14F-4D97-AF65-F5344CB8AC3E}">
        <p14:creationId xmlns:p14="http://schemas.microsoft.com/office/powerpoint/2010/main" val="369584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8.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vmlDrawing" Target="../drawings/vmlDrawing3.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8.xml"/><Relationship Id="rId1" Type="http://schemas.openxmlformats.org/officeDocument/2006/relationships/vmlDrawing" Target="../drawings/vmlDrawing4.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8.xml"/><Relationship Id="rId1" Type="http://schemas.openxmlformats.org/officeDocument/2006/relationships/vmlDrawing" Target="../drawings/vmlDrawing5.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8.xml"/><Relationship Id="rId1" Type="http://schemas.openxmlformats.org/officeDocument/2006/relationships/vmlDrawing" Target="../drawings/vmlDrawing6.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8.xml"/><Relationship Id="rId1" Type="http://schemas.openxmlformats.org/officeDocument/2006/relationships/vmlDrawing" Target="../drawings/vmlDrawing7.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8.xml"/><Relationship Id="rId1" Type="http://schemas.openxmlformats.org/officeDocument/2006/relationships/vmlDrawing" Target="../drawings/vmlDrawing8.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8.xml"/><Relationship Id="rId1" Type="http://schemas.openxmlformats.org/officeDocument/2006/relationships/vmlDrawing" Target="../drawings/vmlDrawing9.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8.xml"/><Relationship Id="rId1" Type="http://schemas.openxmlformats.org/officeDocument/2006/relationships/vmlDrawing" Target="../drawings/vmlDrawing10.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8.xml"/><Relationship Id="rId1" Type="http://schemas.openxmlformats.org/officeDocument/2006/relationships/vmlDrawing" Target="../drawings/vmlDrawing11.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8.xml"/><Relationship Id="rId1" Type="http://schemas.openxmlformats.org/officeDocument/2006/relationships/vmlDrawing" Target="../drawings/vmlDrawing12.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8.xml"/><Relationship Id="rId1" Type="http://schemas.openxmlformats.org/officeDocument/2006/relationships/vmlDrawing" Target="../drawings/vmlDrawing13.v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sign 1)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3740" y="1572768"/>
            <a:ext cx="7370064" cy="1737360"/>
          </a:xfrm>
          <a:prstGeom prst="rect">
            <a:avLst/>
          </a:prstGeom>
        </p:spPr>
        <p:txBody>
          <a:bodyPr vert="horz" anchor="ctr" anchorCtr="0"/>
          <a:lstStyle>
            <a:lvl1pPr>
              <a:spcBef>
                <a:spcPts val="1152"/>
              </a:spcBef>
              <a:defRPr sz="4800">
                <a:solidFill>
                  <a:schemeClr val="accent1"/>
                </a:solidFill>
              </a:defRPr>
            </a:lvl1pPr>
          </a:lstStyle>
          <a:p>
            <a:r>
              <a:rPr lang="en-US" dirty="0" smtClean="0"/>
              <a:t>Title (Verdana 48pt)</a:t>
            </a:r>
            <a:endParaRPr lang="en-US" dirty="0"/>
          </a:p>
        </p:txBody>
      </p:sp>
      <p:sp>
        <p:nvSpPr>
          <p:cNvPr id="5" name="Content Placeholder 2"/>
          <p:cNvSpPr>
            <a:spLocks noGrp="1"/>
          </p:cNvSpPr>
          <p:nvPr>
            <p:ph idx="12" hasCustomPrompt="1"/>
          </p:nvPr>
        </p:nvSpPr>
        <p:spPr>
          <a:xfrm>
            <a:off x="1493740" y="3467020"/>
            <a:ext cx="3360738" cy="2870634"/>
          </a:xfrm>
          <a:prstGeom prst="rect">
            <a:avLst/>
          </a:prstGeom>
        </p:spPr>
        <p:txBody>
          <a:bodyPr/>
          <a:lstStyle>
            <a:lvl1pPr marL="0" indent="0">
              <a:buFontTx/>
              <a:buNone/>
              <a:defRPr sz="1600" baseline="0">
                <a:solidFill>
                  <a:srgbClr val="414042"/>
                </a:solidFill>
                <a:latin typeface="Verdana"/>
                <a:cs typeface="Verdana"/>
              </a:defRPr>
            </a:lvl1pPr>
            <a:lvl2pPr marL="457200" indent="0">
              <a:buFontTx/>
              <a:buNone/>
              <a:defRPr sz="2000">
                <a:latin typeface="Verdana"/>
                <a:cs typeface="Verdana"/>
              </a:defRPr>
            </a:lvl2pPr>
            <a:lvl3pPr marL="914400" indent="0">
              <a:buFontTx/>
              <a:buNone/>
              <a:defRPr sz="1800">
                <a:latin typeface="Verdana"/>
                <a:cs typeface="Verdana"/>
              </a:defRPr>
            </a:lvl3pPr>
            <a:lvl4pPr marL="1371600" indent="0">
              <a:buFontTx/>
              <a:buNone/>
              <a:defRPr sz="1600">
                <a:latin typeface="Verdana"/>
                <a:cs typeface="Verdana"/>
              </a:defRPr>
            </a:lvl4pPr>
            <a:lvl5pPr marL="1828800" indent="0">
              <a:buFontTx/>
              <a:buNone/>
              <a:defRPr sz="1400">
                <a:latin typeface="Verdana"/>
                <a:cs typeface="Verdana"/>
              </a:defRPr>
            </a:lvl5pPr>
          </a:lstStyle>
          <a:p>
            <a:pPr lvl="0"/>
            <a:r>
              <a:rPr lang="en-US" dirty="0" smtClean="0"/>
              <a:t>Presenter Name</a:t>
            </a:r>
          </a:p>
          <a:p>
            <a:pPr lvl="0"/>
            <a:r>
              <a:rPr lang="en-US" dirty="0" smtClean="0"/>
              <a:t>Title (Verdana 16pt)</a:t>
            </a:r>
          </a:p>
          <a:p>
            <a:pPr lvl="0"/>
            <a:r>
              <a:rPr lang="en-US" dirty="0" smtClean="0"/>
              <a:t>Business or Department</a:t>
            </a:r>
          </a:p>
          <a:p>
            <a:pPr lvl="0"/>
            <a:endParaRPr lang="en-US" dirty="0" smtClean="0"/>
          </a:p>
          <a:p>
            <a:pPr lvl="0"/>
            <a:r>
              <a:rPr lang="en-US" dirty="0" smtClean="0"/>
              <a:t>Month Date, Year</a:t>
            </a:r>
          </a:p>
        </p:txBody>
      </p:sp>
      <p:sp>
        <p:nvSpPr>
          <p:cNvPr id="3" name="Slide Number Placeholder 2"/>
          <p:cNvSpPr>
            <a:spLocks noGrp="1"/>
          </p:cNvSpPr>
          <p:nvPr>
            <p:ph type="sldNum" sz="quarter" idx="13"/>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10891988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0"/>
            <a:ext cx="9144000" cy="5661025"/>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2" name="Slide Number Placeholder 1"/>
          <p:cNvSpPr>
            <a:spLocks noGrp="1"/>
          </p:cNvSpPr>
          <p:nvPr>
            <p:ph type="sldNum" sz="quarter" idx="11"/>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30798786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3" name="Picture Placeholder 9"/>
          <p:cNvSpPr>
            <a:spLocks noGrp="1"/>
          </p:cNvSpPr>
          <p:nvPr>
            <p:ph type="pic" sz="quarter" idx="10" hasCustomPrompt="1"/>
          </p:nvPr>
        </p:nvSpPr>
        <p:spPr>
          <a:xfrm>
            <a:off x="0" y="0"/>
            <a:ext cx="6128774" cy="5661025"/>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5" name="Picture Placeholder 9"/>
          <p:cNvSpPr>
            <a:spLocks noGrp="1"/>
          </p:cNvSpPr>
          <p:nvPr>
            <p:ph type="pic" sz="quarter" idx="11" hasCustomPrompt="1"/>
          </p:nvPr>
        </p:nvSpPr>
        <p:spPr>
          <a:xfrm>
            <a:off x="6128774" y="0"/>
            <a:ext cx="3015226" cy="2830513"/>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7" name="Picture Placeholder 9"/>
          <p:cNvSpPr>
            <a:spLocks noGrp="1"/>
          </p:cNvSpPr>
          <p:nvPr>
            <p:ph type="pic" sz="quarter" idx="12" hasCustomPrompt="1"/>
          </p:nvPr>
        </p:nvSpPr>
        <p:spPr>
          <a:xfrm>
            <a:off x="6128774" y="2830513"/>
            <a:ext cx="3015226" cy="2830513"/>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2" name="Slide Number Placeholder 1"/>
          <p:cNvSpPr>
            <a:spLocks noGrp="1"/>
          </p:cNvSpPr>
          <p:nvPr>
            <p:ph type="sldNum" sz="quarter" idx="13"/>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9179080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762000" y="228600"/>
            <a:ext cx="7772400" cy="6858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762000" y="1371600"/>
            <a:ext cx="7772400" cy="441960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sldNum" sz="quarter" idx="10"/>
          </p:nvPr>
        </p:nvSpPr>
        <p:spPr>
          <a:ln/>
        </p:spPr>
        <p:txBody>
          <a:bodyPr/>
          <a:lstStyle>
            <a:lvl1pPr>
              <a:defRPr/>
            </a:lvl1pPr>
          </a:lstStyle>
          <a:p>
            <a:pPr>
              <a:defRPr/>
            </a:pPr>
            <a:fld id="{4DF9268C-3024-411D-BBB6-B0B71ED13B1E}" type="slidenum">
              <a:rPr lang="en-US" altLang="en-US"/>
              <a:pPr>
                <a:defRPr/>
              </a:pPr>
              <a:t>‹#›</a:t>
            </a:fld>
            <a:endParaRPr lang="en-US" altLang="en-US">
              <a:solidFill>
                <a:srgbClr val="2B2771"/>
              </a:solidFill>
            </a:endParaRPr>
          </a:p>
        </p:txBody>
      </p:sp>
    </p:spTree>
    <p:extLst>
      <p:ext uri="{BB962C8B-B14F-4D97-AF65-F5344CB8AC3E}">
        <p14:creationId xmlns:p14="http://schemas.microsoft.com/office/powerpoint/2010/main" val="3959149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762000" y="228600"/>
            <a:ext cx="7772400" cy="685800"/>
          </a:xfrm>
          <a:prstGeom prst="rect">
            <a:avLst/>
          </a:prstGeom>
        </p:spPr>
        <p:txBody>
          <a:bodyPr/>
          <a:lstStyle/>
          <a:p>
            <a:r>
              <a:rPr lang="zh-TW" altLang="en-US" smtClean="0"/>
              <a:t>按一下以編輯母片標題樣式</a:t>
            </a:r>
            <a:endParaRPr lang="zh-TW" altLang="en-US"/>
          </a:p>
        </p:txBody>
      </p:sp>
      <p:sp>
        <p:nvSpPr>
          <p:cNvPr id="3" name="Rectangle 5"/>
          <p:cNvSpPr>
            <a:spLocks noGrp="1" noChangeArrowheads="1"/>
          </p:cNvSpPr>
          <p:nvPr>
            <p:ph type="sldNum" sz="quarter" idx="10"/>
          </p:nvPr>
        </p:nvSpPr>
        <p:spPr>
          <a:ln/>
        </p:spPr>
        <p:txBody>
          <a:bodyPr/>
          <a:lstStyle>
            <a:lvl1pPr>
              <a:defRPr/>
            </a:lvl1pPr>
          </a:lstStyle>
          <a:p>
            <a:pPr>
              <a:defRPr/>
            </a:pPr>
            <a:fld id="{27CC2C6A-D595-4DAB-838B-B994EC2363E6}" type="slidenum">
              <a:rPr lang="en-US" altLang="en-US"/>
              <a:pPr>
                <a:defRPr/>
              </a:pPr>
              <a:t>‹#›</a:t>
            </a:fld>
            <a:endParaRPr lang="en-US" altLang="en-US">
              <a:solidFill>
                <a:srgbClr val="2B2771"/>
              </a:solidFill>
            </a:endParaRPr>
          </a:p>
        </p:txBody>
      </p:sp>
    </p:spTree>
    <p:extLst>
      <p:ext uri="{BB962C8B-B14F-4D97-AF65-F5344CB8AC3E}">
        <p14:creationId xmlns:p14="http://schemas.microsoft.com/office/powerpoint/2010/main" val="1847625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85ADA51-F1DD-4324-ABD3-6C404B40B476}" type="slidenum">
              <a:rPr lang="en-US" altLang="en-US"/>
              <a:pPr>
                <a:defRPr/>
              </a:pPr>
              <a:t>‹#›</a:t>
            </a:fld>
            <a:endParaRPr lang="en-US" altLang="en-US">
              <a:solidFill>
                <a:srgbClr val="2B2771"/>
              </a:solidFill>
            </a:endParaRPr>
          </a:p>
        </p:txBody>
      </p:sp>
    </p:spTree>
    <p:extLst>
      <p:ext uri="{BB962C8B-B14F-4D97-AF65-F5344CB8AC3E}">
        <p14:creationId xmlns:p14="http://schemas.microsoft.com/office/powerpoint/2010/main" val="1640152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052736"/>
            <a:ext cx="8077200" cy="4300736"/>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Rectangle 2"/>
          <p:cNvSpPr>
            <a:spLocks noGrp="1" noChangeArrowheads="1"/>
          </p:cNvSpPr>
          <p:nvPr>
            <p:ph type="title"/>
          </p:nvPr>
        </p:nvSpPr>
        <p:spPr bwMode="auto">
          <a:xfrm>
            <a:off x="323528" y="116632"/>
            <a:ext cx="7935416" cy="6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zh-CN" dirty="0" smtClean="0"/>
              <a:t>Click to edit Master title style</a:t>
            </a:r>
          </a:p>
        </p:txBody>
      </p:sp>
    </p:spTree>
    <p:extLst>
      <p:ext uri="{BB962C8B-B14F-4D97-AF65-F5344CB8AC3E}">
        <p14:creationId xmlns:p14="http://schemas.microsoft.com/office/powerpoint/2010/main" val="7660881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layout with pict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2" y="1600200"/>
            <a:ext cx="4021221" cy="4094317"/>
          </a:xfrm>
          <a:prstGeom prst="rect">
            <a:avLst/>
          </a:prstGeom>
        </p:spPr>
        <p:txBody>
          <a:bodyPr/>
          <a:lstStyle>
            <a:lvl1pPr marL="0" indent="0">
              <a:spcAft>
                <a:spcPts val="800"/>
              </a:spcAft>
              <a:buFont typeface="Arial"/>
              <a:buNone/>
              <a:defRPr sz="2000" baseline="0">
                <a:solidFill>
                  <a:schemeClr val="tx1"/>
                </a:solidFill>
                <a:latin typeface="Verdana"/>
                <a:cs typeface="Verdana"/>
              </a:defRPr>
            </a:lvl1pPr>
            <a:lvl2pPr marL="285750" indent="-285750">
              <a:buFont typeface="Arial"/>
              <a:buChar char="•"/>
              <a:defRPr sz="1600">
                <a:solidFill>
                  <a:schemeClr val="tx1"/>
                </a:solidFill>
                <a:latin typeface="Verdana"/>
                <a:cs typeface="Verdana"/>
              </a:defRPr>
            </a:lvl2pPr>
            <a:lvl3pPr marL="741363" indent="-228600">
              <a:buFont typeface="Lucida Grande"/>
              <a:buChar char="–"/>
              <a:defRPr sz="1600">
                <a:solidFill>
                  <a:schemeClr val="tx1"/>
                </a:solidFill>
                <a:latin typeface="Verdana"/>
                <a:cs typeface="Verdana"/>
              </a:defRPr>
            </a:lvl3pPr>
            <a:lvl4pPr marL="1147763" indent="-228600">
              <a:buFont typeface="Arial"/>
              <a:buChar char="•"/>
              <a:defRPr sz="1200">
                <a:solidFill>
                  <a:schemeClr val="tx1"/>
                </a:solidFill>
                <a:latin typeface="Verdana"/>
                <a:cs typeface="Verdana"/>
              </a:defRPr>
            </a:lvl4pPr>
            <a:lvl5pPr marL="1600200" indent="-228600">
              <a:buFont typeface="Arial"/>
              <a:buChar char="–"/>
              <a:defRPr sz="1050">
                <a:solidFill>
                  <a:schemeClr val="tx1"/>
                </a:solidFill>
                <a:latin typeface="Verdana"/>
                <a:cs typeface="Verdana"/>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457200" y="246888"/>
            <a:ext cx="8229600" cy="1088136"/>
          </a:xfrm>
          <a:prstGeom prst="rect">
            <a:avLst/>
          </a:prstGeom>
        </p:spPr>
        <p:txBody>
          <a:bodyPr vert="horz" anchor="b" anchorCtr="0"/>
          <a:lstStyle>
            <a:lvl1pPr algn="l">
              <a:defRPr sz="3600">
                <a:solidFill>
                  <a:schemeClr val="accent1"/>
                </a:solidFill>
                <a:latin typeface="Verdana"/>
              </a:defRPr>
            </a:lvl1pPr>
          </a:lstStyle>
          <a:p>
            <a:r>
              <a:rPr lang="en-US" dirty="0" smtClean="0"/>
              <a:t>Header</a:t>
            </a:r>
            <a:endParaRPr lang="en-US" dirty="0"/>
          </a:p>
        </p:txBody>
      </p:sp>
      <p:sp>
        <p:nvSpPr>
          <p:cNvPr id="5" name="Picture Placeholder 9"/>
          <p:cNvSpPr>
            <a:spLocks noGrp="1"/>
          </p:cNvSpPr>
          <p:nvPr>
            <p:ph type="pic" sz="quarter" idx="12" hasCustomPrompt="1"/>
          </p:nvPr>
        </p:nvSpPr>
        <p:spPr>
          <a:xfrm>
            <a:off x="4645026" y="1600200"/>
            <a:ext cx="4041775" cy="4094317"/>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2" name="Slide Number Placeholder 1"/>
          <p:cNvSpPr>
            <a:spLocks noGrp="1"/>
          </p:cNvSpPr>
          <p:nvPr>
            <p:ph type="sldNum" sz="quarter" idx="13"/>
          </p:nvPr>
        </p:nvSpPr>
        <p:spPr>
          <a:xfrm>
            <a:off x="0" y="6151874"/>
            <a:ext cx="520390" cy="598860"/>
          </a:xfrm>
          <a:prstGeom prst="rect">
            <a:avLst/>
          </a:prstGeom>
        </p:spPr>
        <p:txBody>
          <a:bodyPr/>
          <a:lstStyle/>
          <a:p>
            <a:fld id="{78EB43C4-7051-7042-93B5-8C0653444BA6}" type="slidenum">
              <a:rPr lang="en-US" smtClean="0"/>
              <a:pPr/>
              <a:t>‹#›</a:t>
            </a:fld>
            <a:endParaRPr lang="en-US" dirty="0"/>
          </a:p>
        </p:txBody>
      </p:sp>
    </p:spTree>
    <p:extLst>
      <p:ext uri="{BB962C8B-B14F-4D97-AF65-F5344CB8AC3E}">
        <p14:creationId xmlns:p14="http://schemas.microsoft.com/office/powerpoint/2010/main" val="13687720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scover_Small Block_1Column">
    <p:spTree>
      <p:nvGrpSpPr>
        <p:cNvPr id="1" name=""/>
        <p:cNvGrpSpPr/>
        <p:nvPr/>
      </p:nvGrpSpPr>
      <p:grpSpPr>
        <a:xfrm>
          <a:off x="0" y="0"/>
          <a:ext cx="0" cy="0"/>
          <a:chOff x="0" y="0"/>
          <a:chExt cx="0" cy="0"/>
        </a:xfrm>
      </p:grpSpPr>
      <p:sp>
        <p:nvSpPr>
          <p:cNvPr id="8" name="Text Placeholder 16"/>
          <p:cNvSpPr>
            <a:spLocks noGrp="1"/>
          </p:cNvSpPr>
          <p:nvPr>
            <p:ph type="body" sz="quarter" idx="14" hasCustomPrompt="1"/>
          </p:nvPr>
        </p:nvSpPr>
        <p:spPr>
          <a:xfrm>
            <a:off x="1143000" y="1371600"/>
            <a:ext cx="7848600" cy="4572000"/>
          </a:xfrm>
          <a:prstGeom prst="rect">
            <a:avLst/>
          </a:prstGeom>
        </p:spPr>
        <p:txBody>
          <a:bodyPr/>
          <a:lstStyle>
            <a:lvl1pPr marL="342900" indent="-342900">
              <a:lnSpc>
                <a:spcPct val="85000"/>
              </a:lnSpc>
              <a:spcBef>
                <a:spcPts val="1200"/>
              </a:spcBef>
              <a:buFont typeface="Arial" charset="0"/>
              <a:buChar char="•"/>
              <a:defRPr sz="2800">
                <a:solidFill>
                  <a:srgbClr val="646464"/>
                </a:solidFill>
              </a:defRPr>
            </a:lvl1pPr>
            <a:lvl2pPr marL="622300" indent="-279400">
              <a:lnSpc>
                <a:spcPct val="85000"/>
              </a:lnSpc>
              <a:spcBef>
                <a:spcPts val="400"/>
              </a:spcBef>
              <a:buFont typeface="LucidaGrande" charset="0"/>
              <a:buChar char="−"/>
              <a:tabLst/>
              <a:defRPr>
                <a:solidFill>
                  <a:srgbClr val="646464"/>
                </a:solidFill>
              </a:defRPr>
            </a:lvl2pPr>
            <a:lvl3pPr marL="857250" indent="-171450">
              <a:lnSpc>
                <a:spcPct val="85000"/>
              </a:lnSpc>
              <a:spcBef>
                <a:spcPts val="400"/>
              </a:spcBef>
              <a:buFont typeface="Arial" panose="020B0604020202020204" pitchFamily="34" charset="0"/>
              <a:buChar char="•"/>
              <a:defRPr>
                <a:solidFill>
                  <a:srgbClr val="646464"/>
                </a:solidFill>
              </a:defRPr>
            </a:lvl3pPr>
            <a:lvl4pPr marL="1200150" indent="-171450">
              <a:lnSpc>
                <a:spcPct val="85000"/>
              </a:lnSpc>
              <a:spcBef>
                <a:spcPts val="400"/>
              </a:spcBef>
              <a:buFont typeface="Arial" panose="020B0604020202020204" pitchFamily="34" charset="0"/>
              <a:buChar char="•"/>
              <a:defRPr>
                <a:solidFill>
                  <a:srgbClr val="646464"/>
                </a:solidFill>
              </a:defRPr>
            </a:lvl4pPr>
            <a:lvl5pPr marL="1543050" indent="-171450">
              <a:lnSpc>
                <a:spcPct val="85000"/>
              </a:lnSpc>
              <a:spcBef>
                <a:spcPts val="400"/>
              </a:spcBef>
              <a:buFont typeface="Arial" panose="020B0604020202020204" pitchFamily="34" charset="0"/>
              <a:buChar char="•"/>
              <a:defRPr>
                <a:solidFill>
                  <a:srgbClr val="646464"/>
                </a:solidFill>
              </a:defRPr>
            </a:lvl5pPr>
          </a:lstStyle>
          <a:p>
            <a:pPr lvl="0"/>
            <a:r>
              <a:rPr lang="en-US" dirty="0" smtClean="0"/>
              <a:t>Click to edit first level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9"/>
          <p:cNvSpPr>
            <a:spLocks noGrp="1"/>
          </p:cNvSpPr>
          <p:nvPr>
            <p:ph type="title" hasCustomPrompt="1"/>
          </p:nvPr>
        </p:nvSpPr>
        <p:spPr>
          <a:xfrm>
            <a:off x="1143000" y="304800"/>
            <a:ext cx="7848600" cy="914400"/>
          </a:xfrm>
          <a:prstGeom prst="rect">
            <a:avLst/>
          </a:prstGeom>
        </p:spPr>
        <p:txBody>
          <a:bodyPr anchor="t">
            <a:normAutofit/>
          </a:bodyPr>
          <a:lstStyle>
            <a:lvl1pPr algn="l">
              <a:lnSpc>
                <a:spcPct val="85000"/>
              </a:lnSpc>
              <a:spcBef>
                <a:spcPts val="0"/>
              </a:spcBef>
              <a:defRPr sz="4400">
                <a:solidFill>
                  <a:schemeClr val="accent6"/>
                </a:solidFill>
              </a:defRPr>
            </a:lvl1pPr>
          </a:lstStyle>
          <a:p>
            <a:r>
              <a:rPr lang="en-US" dirty="0" smtClean="0"/>
              <a:t>Click to edit title</a:t>
            </a:r>
            <a:endParaRPr lang="en-US" dirty="0"/>
          </a:p>
        </p:txBody>
      </p:sp>
    </p:spTree>
    <p:extLst>
      <p:ext uri="{BB962C8B-B14F-4D97-AF65-F5344CB8AC3E}">
        <p14:creationId xmlns:p14="http://schemas.microsoft.com/office/powerpoint/2010/main" val="14475505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with subhea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8229600" cy="4986283"/>
          </a:xfrm>
          <a:prstGeom prst="rect">
            <a:avLst/>
          </a:prstGeom>
        </p:spPr>
        <p:txBody>
          <a:bodyPr/>
          <a:lstStyle>
            <a:lvl1pPr marL="0" indent="0">
              <a:spcAft>
                <a:spcPts val="800"/>
              </a:spcAft>
              <a:buFont typeface="Arial"/>
              <a:buNone/>
              <a:defRPr sz="2000" baseline="0">
                <a:solidFill>
                  <a:schemeClr val="tx1"/>
                </a:solidFill>
                <a:latin typeface="Verdana"/>
                <a:cs typeface="Verdana"/>
              </a:defRPr>
            </a:lvl1pPr>
            <a:lvl2pPr marL="285750" indent="-285750">
              <a:buFont typeface="Arial"/>
              <a:buChar char="•"/>
              <a:defRPr sz="1600">
                <a:solidFill>
                  <a:schemeClr val="tx1"/>
                </a:solidFill>
                <a:latin typeface="Verdana"/>
                <a:cs typeface="Verdana"/>
              </a:defRPr>
            </a:lvl2pPr>
            <a:lvl3pPr marL="741363" indent="-228600">
              <a:buFont typeface="Lucida Grande"/>
              <a:buChar char="–"/>
              <a:defRPr sz="1600">
                <a:solidFill>
                  <a:schemeClr val="tx1"/>
                </a:solidFill>
                <a:latin typeface="Verdana"/>
                <a:cs typeface="Verdana"/>
              </a:defRPr>
            </a:lvl3pPr>
            <a:lvl4pPr marL="1147763" indent="-228600">
              <a:buFont typeface="Arial"/>
              <a:buChar char="•"/>
              <a:defRPr sz="1200">
                <a:solidFill>
                  <a:schemeClr val="tx1"/>
                </a:solidFill>
                <a:latin typeface="Verdana"/>
                <a:cs typeface="Verdana"/>
              </a:defRPr>
            </a:lvl4pPr>
            <a:lvl5pPr marL="1600200" indent="-228600">
              <a:buFont typeface="Arial"/>
              <a:buChar char="–"/>
              <a:defRPr sz="1050">
                <a:solidFill>
                  <a:schemeClr val="tx1"/>
                </a:solidFill>
                <a:latin typeface="Verdana"/>
                <a:cs typeface="Verdana"/>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457200" y="246888"/>
            <a:ext cx="8229600" cy="1088136"/>
          </a:xfrm>
          <a:prstGeom prst="rect">
            <a:avLst/>
          </a:prstGeom>
        </p:spPr>
        <p:txBody>
          <a:bodyPr vert="horz" anchor="b" anchorCtr="0"/>
          <a:lstStyle>
            <a:lvl1pPr algn="l">
              <a:defRPr sz="3600">
                <a:solidFill>
                  <a:schemeClr val="accent1"/>
                </a:solidFill>
                <a:latin typeface="Verdana"/>
              </a:defRPr>
            </a:lvl1pPr>
          </a:lstStyle>
          <a:p>
            <a:r>
              <a:rPr lang="en-US" dirty="0" smtClean="0"/>
              <a:t>Header</a:t>
            </a:r>
            <a:endParaRPr lang="en-US" dirty="0"/>
          </a:p>
        </p:txBody>
      </p:sp>
      <p:sp>
        <p:nvSpPr>
          <p:cNvPr id="2" name="Slide Number Placeholder 1"/>
          <p:cNvSpPr>
            <a:spLocks noGrp="1"/>
          </p:cNvSpPr>
          <p:nvPr>
            <p:ph type="sldNum" sz="quarter" idx="10"/>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9396138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8229600" cy="5100145"/>
          </a:xfrm>
          <a:prstGeom prst="rect">
            <a:avLst/>
          </a:prstGeom>
        </p:spPr>
        <p:txBody>
          <a:bodyPr/>
          <a:lstStyle>
            <a:lvl1pPr marL="342900" indent="-342900">
              <a:buFont typeface="Arial"/>
              <a:buChar char="•"/>
              <a:defRPr sz="1600" baseline="0">
                <a:solidFill>
                  <a:schemeClr val="tx1"/>
                </a:solidFill>
                <a:latin typeface="Verdana"/>
                <a:cs typeface="Verdana"/>
              </a:defRPr>
            </a:lvl1pPr>
            <a:lvl2pPr>
              <a:defRPr sz="1400">
                <a:solidFill>
                  <a:schemeClr val="tx1"/>
                </a:solidFill>
                <a:latin typeface="Verdana"/>
                <a:cs typeface="Verdana"/>
              </a:defRPr>
            </a:lvl2pPr>
            <a:lvl3pPr>
              <a:defRPr sz="1200">
                <a:solidFill>
                  <a:schemeClr val="tx1"/>
                </a:solidFill>
                <a:latin typeface="Verdana"/>
                <a:cs typeface="Verdana"/>
              </a:defRPr>
            </a:lvl3pPr>
            <a:lvl4pPr>
              <a:defRPr sz="1050">
                <a:solidFill>
                  <a:schemeClr val="tx1"/>
                </a:solidFill>
                <a:latin typeface="Verdana"/>
                <a:cs typeface="Verdana"/>
              </a:defRPr>
            </a:lvl4pPr>
            <a:lvl5pPr>
              <a:defRPr sz="1000">
                <a:solidFill>
                  <a:schemeClr val="tx1"/>
                </a:solidFill>
                <a:latin typeface="Verdana"/>
                <a:cs typeface="Verdana"/>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457200" y="246888"/>
            <a:ext cx="8229600" cy="1088136"/>
          </a:xfrm>
          <a:prstGeom prst="rect">
            <a:avLst/>
          </a:prstGeom>
        </p:spPr>
        <p:txBody>
          <a:bodyPr vert="horz" anchor="b" anchorCtr="0"/>
          <a:lstStyle>
            <a:lvl1pPr algn="l">
              <a:defRPr sz="3600">
                <a:solidFill>
                  <a:schemeClr val="accent1"/>
                </a:solidFill>
                <a:latin typeface="Verdana"/>
              </a:defRPr>
            </a:lvl1pPr>
          </a:lstStyle>
          <a:p>
            <a:r>
              <a:rPr lang="en-US" dirty="0" smtClean="0"/>
              <a:t>Header</a:t>
            </a:r>
            <a:endParaRPr lang="en-US" dirty="0"/>
          </a:p>
        </p:txBody>
      </p:sp>
      <p:sp>
        <p:nvSpPr>
          <p:cNvPr id="2" name="Slide Number Placeholder 1"/>
          <p:cNvSpPr>
            <a:spLocks noGrp="1"/>
          </p:cNvSpPr>
          <p:nvPr>
            <p:ph type="sldNum" sz="quarter" idx="10"/>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18300028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esign 1) (Blu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d_1bw_rgb_dbg_2_2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5535"/>
            <a:ext cx="3227832" cy="1755648"/>
          </a:xfrm>
          <a:prstGeom prst="rect">
            <a:avLst/>
          </a:prstGeom>
        </p:spPr>
      </p:pic>
      <p:sp>
        <p:nvSpPr>
          <p:cNvPr id="2" name="Title 1"/>
          <p:cNvSpPr>
            <a:spLocks noGrp="1"/>
          </p:cNvSpPr>
          <p:nvPr>
            <p:ph type="title" hasCustomPrompt="1"/>
          </p:nvPr>
        </p:nvSpPr>
        <p:spPr>
          <a:xfrm>
            <a:off x="1493740" y="1572768"/>
            <a:ext cx="7370064" cy="1737360"/>
          </a:xfrm>
          <a:prstGeom prst="rect">
            <a:avLst/>
          </a:prstGeom>
        </p:spPr>
        <p:txBody>
          <a:bodyPr vert="horz" anchor="ctr" anchorCtr="0"/>
          <a:lstStyle>
            <a:lvl1pPr>
              <a:spcBef>
                <a:spcPts val="1152"/>
              </a:spcBef>
              <a:defRPr sz="4800">
                <a:solidFill>
                  <a:schemeClr val="bg1"/>
                </a:solidFill>
              </a:defRPr>
            </a:lvl1pPr>
          </a:lstStyle>
          <a:p>
            <a:r>
              <a:rPr lang="en-US" dirty="0" smtClean="0"/>
              <a:t>Title (Verdana 48pt)</a:t>
            </a:r>
            <a:endParaRPr lang="en-US" dirty="0"/>
          </a:p>
        </p:txBody>
      </p:sp>
      <p:sp>
        <p:nvSpPr>
          <p:cNvPr id="5" name="Content Placeholder 2"/>
          <p:cNvSpPr>
            <a:spLocks noGrp="1"/>
          </p:cNvSpPr>
          <p:nvPr>
            <p:ph idx="12" hasCustomPrompt="1"/>
          </p:nvPr>
        </p:nvSpPr>
        <p:spPr>
          <a:xfrm>
            <a:off x="1493740" y="3467020"/>
            <a:ext cx="3360738" cy="2870634"/>
          </a:xfrm>
          <a:prstGeom prst="rect">
            <a:avLst/>
          </a:prstGeom>
        </p:spPr>
        <p:txBody>
          <a:bodyPr/>
          <a:lstStyle>
            <a:lvl1pPr marL="0" indent="0">
              <a:buFontTx/>
              <a:buNone/>
              <a:defRPr sz="1600" baseline="0">
                <a:solidFill>
                  <a:schemeClr val="bg1"/>
                </a:solidFill>
                <a:latin typeface="Verdana"/>
                <a:cs typeface="Verdana"/>
              </a:defRPr>
            </a:lvl1pPr>
            <a:lvl2pPr marL="457200" indent="0">
              <a:buFontTx/>
              <a:buNone/>
              <a:defRPr sz="2000">
                <a:latin typeface="Verdana"/>
                <a:cs typeface="Verdana"/>
              </a:defRPr>
            </a:lvl2pPr>
            <a:lvl3pPr marL="914400" indent="0">
              <a:buFontTx/>
              <a:buNone/>
              <a:defRPr sz="1800">
                <a:latin typeface="Verdana"/>
                <a:cs typeface="Verdana"/>
              </a:defRPr>
            </a:lvl3pPr>
            <a:lvl4pPr marL="1371600" indent="0">
              <a:buFontTx/>
              <a:buNone/>
              <a:defRPr sz="1600">
                <a:latin typeface="Verdana"/>
                <a:cs typeface="Verdana"/>
              </a:defRPr>
            </a:lvl4pPr>
            <a:lvl5pPr marL="1828800" indent="0">
              <a:buFontTx/>
              <a:buNone/>
              <a:defRPr sz="1400">
                <a:latin typeface="Verdana"/>
                <a:cs typeface="Verdana"/>
              </a:defRPr>
            </a:lvl5pPr>
          </a:lstStyle>
          <a:p>
            <a:pPr lvl="0"/>
            <a:r>
              <a:rPr lang="en-US" dirty="0" smtClean="0"/>
              <a:t>Presenter Name</a:t>
            </a:r>
          </a:p>
          <a:p>
            <a:pPr lvl="0"/>
            <a:r>
              <a:rPr lang="en-US" dirty="0" smtClean="0"/>
              <a:t>Title (Verdana 16pt)</a:t>
            </a:r>
          </a:p>
          <a:p>
            <a:pPr lvl="0"/>
            <a:r>
              <a:rPr lang="en-US" dirty="0" smtClean="0"/>
              <a:t>Business or Department</a:t>
            </a:r>
          </a:p>
          <a:p>
            <a:pPr lvl="0"/>
            <a:endParaRPr lang="en-US" dirty="0" smtClean="0"/>
          </a:p>
          <a:p>
            <a:pPr lvl="0"/>
            <a:r>
              <a:rPr lang="en-US" dirty="0" smtClean="0"/>
              <a:t>Month Date, Year</a:t>
            </a:r>
          </a:p>
        </p:txBody>
      </p:sp>
      <p:sp>
        <p:nvSpPr>
          <p:cNvPr id="8" name="Subtitle 2"/>
          <p:cNvSpPr txBox="1">
            <a:spLocks/>
          </p:cNvSpPr>
          <p:nvPr userDrawn="1"/>
        </p:nvSpPr>
        <p:spPr>
          <a:xfrm>
            <a:off x="1497673" y="6434264"/>
            <a:ext cx="6400800" cy="20613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i="1" dirty="0" smtClean="0">
                <a:solidFill>
                  <a:srgbClr val="FFFFFF"/>
                </a:solidFill>
                <a:latin typeface="Verdana"/>
                <a:cs typeface="Verdana"/>
              </a:rPr>
              <a:t>© 2016 BD. BD, the BD Logo and all other trademarks are property of Becton, Dickinson and Company. </a:t>
            </a:r>
            <a:endParaRPr lang="en-US" sz="800" i="1" dirty="0">
              <a:solidFill>
                <a:srgbClr val="FFFFFF"/>
              </a:solidFill>
              <a:latin typeface="Verdana"/>
              <a:cs typeface="Verdana"/>
            </a:endParaRPr>
          </a:p>
        </p:txBody>
      </p:sp>
      <p:sp>
        <p:nvSpPr>
          <p:cNvPr id="3" name="Slide Number Placeholder 2"/>
          <p:cNvSpPr>
            <a:spLocks noGrp="1"/>
          </p:cNvSpPr>
          <p:nvPr>
            <p:ph type="sldNum" sz="quarter" idx="13"/>
          </p:nvPr>
        </p:nvSpPr>
        <p:spPr/>
        <p:txBody>
          <a:bodyPr/>
          <a:lstStyle>
            <a:lvl1pPr>
              <a:defRPr>
                <a:solidFill>
                  <a:schemeClr val="accent2"/>
                </a:solidFill>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11390249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layout with pict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4021221" cy="4883484"/>
          </a:xfrm>
          <a:prstGeom prst="rect">
            <a:avLst/>
          </a:prstGeom>
        </p:spPr>
        <p:txBody>
          <a:bodyPr/>
          <a:lstStyle>
            <a:lvl1pPr marL="0" indent="0">
              <a:spcAft>
                <a:spcPts val="800"/>
              </a:spcAft>
              <a:buFont typeface="Arial"/>
              <a:buNone/>
              <a:defRPr sz="2000" baseline="0">
                <a:solidFill>
                  <a:schemeClr val="tx1"/>
                </a:solidFill>
                <a:latin typeface="Verdana"/>
                <a:cs typeface="Verdana"/>
              </a:defRPr>
            </a:lvl1pPr>
            <a:lvl2pPr marL="285750" indent="-285750">
              <a:buFont typeface="Arial"/>
              <a:buChar char="•"/>
              <a:defRPr sz="1600">
                <a:solidFill>
                  <a:schemeClr val="tx1"/>
                </a:solidFill>
                <a:latin typeface="Verdana"/>
                <a:cs typeface="Verdana"/>
              </a:defRPr>
            </a:lvl2pPr>
            <a:lvl3pPr marL="741363" indent="-228600">
              <a:buFont typeface="Lucida Grande"/>
              <a:buChar char="–"/>
              <a:defRPr sz="1600">
                <a:solidFill>
                  <a:schemeClr val="tx1"/>
                </a:solidFill>
                <a:latin typeface="Verdana"/>
                <a:cs typeface="Verdana"/>
              </a:defRPr>
            </a:lvl3pPr>
            <a:lvl4pPr marL="1147763" indent="-228600">
              <a:buFont typeface="Arial"/>
              <a:buChar char="•"/>
              <a:defRPr sz="1200">
                <a:solidFill>
                  <a:schemeClr val="tx1"/>
                </a:solidFill>
                <a:latin typeface="Verdana"/>
                <a:cs typeface="Verdana"/>
              </a:defRPr>
            </a:lvl4pPr>
            <a:lvl5pPr marL="1600200" indent="-228600">
              <a:buFont typeface="Arial"/>
              <a:buChar char="–"/>
              <a:defRPr sz="1050">
                <a:solidFill>
                  <a:schemeClr val="tx1"/>
                </a:solidFill>
                <a:latin typeface="Verdana"/>
                <a:cs typeface="Verdana"/>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457200" y="246888"/>
            <a:ext cx="8229600" cy="1088136"/>
          </a:xfrm>
          <a:prstGeom prst="rect">
            <a:avLst/>
          </a:prstGeom>
        </p:spPr>
        <p:txBody>
          <a:bodyPr vert="horz" anchor="b" anchorCtr="0"/>
          <a:lstStyle>
            <a:lvl1pPr algn="l">
              <a:defRPr sz="3600">
                <a:solidFill>
                  <a:schemeClr val="accent1"/>
                </a:solidFill>
                <a:latin typeface="Verdana"/>
              </a:defRPr>
            </a:lvl1pPr>
          </a:lstStyle>
          <a:p>
            <a:r>
              <a:rPr lang="en-US" dirty="0" smtClean="0"/>
              <a:t>Header</a:t>
            </a:r>
            <a:endParaRPr lang="en-US" dirty="0"/>
          </a:p>
        </p:txBody>
      </p:sp>
      <p:sp>
        <p:nvSpPr>
          <p:cNvPr id="5" name="Picture Placeholder 9"/>
          <p:cNvSpPr>
            <a:spLocks noGrp="1"/>
          </p:cNvSpPr>
          <p:nvPr>
            <p:ph type="pic" sz="quarter" idx="12" hasCustomPrompt="1"/>
          </p:nvPr>
        </p:nvSpPr>
        <p:spPr>
          <a:xfrm>
            <a:off x="4645024" y="1600200"/>
            <a:ext cx="4041775" cy="4883484"/>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2" name="Slide Number Placeholder 1"/>
          <p:cNvSpPr>
            <a:spLocks noGrp="1"/>
          </p:cNvSpPr>
          <p:nvPr>
            <p:ph type="sldNum" sz="quarter" idx="13"/>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8168372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0"/>
            <a:ext cx="9144000" cy="6858000"/>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2" name="Slide Number Placeholder 1"/>
          <p:cNvSpPr>
            <a:spLocks noGrp="1"/>
          </p:cNvSpPr>
          <p:nvPr>
            <p:ph type="sldNum" sz="quarter" idx="11"/>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491293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3" name="Picture Placeholder 9"/>
          <p:cNvSpPr>
            <a:spLocks noGrp="1"/>
          </p:cNvSpPr>
          <p:nvPr>
            <p:ph type="pic" sz="quarter" idx="10" hasCustomPrompt="1"/>
          </p:nvPr>
        </p:nvSpPr>
        <p:spPr>
          <a:xfrm>
            <a:off x="0" y="0"/>
            <a:ext cx="6128774" cy="6858000"/>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5" name="Picture Placeholder 9"/>
          <p:cNvSpPr>
            <a:spLocks noGrp="1"/>
          </p:cNvSpPr>
          <p:nvPr>
            <p:ph type="pic" sz="quarter" idx="11" hasCustomPrompt="1"/>
          </p:nvPr>
        </p:nvSpPr>
        <p:spPr>
          <a:xfrm>
            <a:off x="6128774" y="-1"/>
            <a:ext cx="3015226" cy="3429001"/>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7" name="Picture Placeholder 9"/>
          <p:cNvSpPr>
            <a:spLocks noGrp="1"/>
          </p:cNvSpPr>
          <p:nvPr>
            <p:ph type="pic" sz="quarter" idx="12" hasCustomPrompt="1"/>
          </p:nvPr>
        </p:nvSpPr>
        <p:spPr>
          <a:xfrm>
            <a:off x="6128774" y="3428999"/>
            <a:ext cx="3015226" cy="3429001"/>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2" name="Slide Number Placeholder 1"/>
          <p:cNvSpPr>
            <a:spLocks noGrp="1"/>
          </p:cNvSpPr>
          <p:nvPr>
            <p:ph type="sldNum" sz="quarter" idx="13"/>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21558495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403412" y="0"/>
            <a:ext cx="4601976" cy="6858000"/>
          </a:xfrm>
          <a:prstGeom prst="rect">
            <a:avLst/>
          </a:prstGeom>
        </p:spPr>
        <p:txBody>
          <a:bodyPr vert="horz" anchor="ctr"/>
          <a:lstStyle>
            <a:lvl1pPr marL="0" indent="0">
              <a:buNone/>
              <a:defRPr sz="4800">
                <a:solidFill>
                  <a:srgbClr val="FFFFFF"/>
                </a:solidFill>
              </a:defRPr>
            </a:lvl1pPr>
          </a:lstStyle>
          <a:p>
            <a:pPr lvl="0"/>
            <a:r>
              <a:rPr lang="en-US" dirty="0" smtClean="0"/>
              <a:t>Click to edit</a:t>
            </a:r>
            <a:endParaRPr lang="en-US" dirty="0"/>
          </a:p>
        </p:txBody>
      </p:sp>
      <p:sp>
        <p:nvSpPr>
          <p:cNvPr id="2" name="Slide Number Placeholder 1"/>
          <p:cNvSpPr>
            <a:spLocks noGrp="1"/>
          </p:cNvSpPr>
          <p:nvPr>
            <p:ph type="sldNum" sz="quarter" idx="11"/>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32297470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Blue)">
    <p:spTree>
      <p:nvGrpSpPr>
        <p:cNvPr id="1" name=""/>
        <p:cNvGrpSpPr/>
        <p:nvPr/>
      </p:nvGrpSpPr>
      <p:grpSpPr>
        <a:xfrm>
          <a:off x="0" y="0"/>
          <a:ext cx="0" cy="0"/>
          <a:chOff x="0" y="0"/>
          <a:chExt cx="0" cy="0"/>
        </a:xfrm>
      </p:grpSpPr>
      <p:sp>
        <p:nvSpPr>
          <p:cNvPr id="7" name="Content Placeholder 2"/>
          <p:cNvSpPr>
            <a:spLocks noGrp="1"/>
          </p:cNvSpPr>
          <p:nvPr>
            <p:ph idx="10" hasCustomPrompt="1"/>
          </p:nvPr>
        </p:nvSpPr>
        <p:spPr>
          <a:xfrm>
            <a:off x="457200" y="2823882"/>
            <a:ext cx="8229600" cy="2870634"/>
          </a:xfrm>
          <a:prstGeom prst="rect">
            <a:avLst/>
          </a:prstGeom>
        </p:spPr>
        <p:txBody>
          <a:bodyPr/>
          <a:lstStyle>
            <a:lvl1pPr marL="0" indent="0">
              <a:buFontTx/>
              <a:buNone/>
              <a:defRPr sz="2000" baseline="0">
                <a:solidFill>
                  <a:srgbClr val="FFFFFF"/>
                </a:solidFill>
                <a:latin typeface="Verdana"/>
                <a:cs typeface="Verdana"/>
              </a:defRPr>
            </a:lvl1pPr>
            <a:lvl2pPr marL="457200" indent="0">
              <a:buFontTx/>
              <a:buNone/>
              <a:defRPr sz="2000">
                <a:latin typeface="Verdana"/>
                <a:cs typeface="Verdana"/>
              </a:defRPr>
            </a:lvl2pPr>
            <a:lvl3pPr marL="914400" indent="0">
              <a:buFontTx/>
              <a:buNone/>
              <a:defRPr sz="1800">
                <a:latin typeface="Verdana"/>
                <a:cs typeface="Verdana"/>
              </a:defRPr>
            </a:lvl3pPr>
            <a:lvl4pPr marL="1371600" indent="0">
              <a:buFontTx/>
              <a:buNone/>
              <a:defRPr sz="1600">
                <a:latin typeface="Verdana"/>
                <a:cs typeface="Verdana"/>
              </a:defRPr>
            </a:lvl4pPr>
            <a:lvl5pPr marL="1828800" indent="0">
              <a:buFontTx/>
              <a:buNone/>
              <a:defRPr sz="1400">
                <a:latin typeface="Verdana"/>
                <a:cs typeface="Verdana"/>
              </a:defRPr>
            </a:lvl5pPr>
          </a:lstStyle>
          <a:p>
            <a:pPr lvl="0"/>
            <a:r>
              <a:rPr lang="en-US" dirty="0" smtClean="0"/>
              <a:t>Subhead</a:t>
            </a:r>
          </a:p>
        </p:txBody>
      </p:sp>
      <p:sp>
        <p:nvSpPr>
          <p:cNvPr id="8" name="Title 1"/>
          <p:cNvSpPr>
            <a:spLocks noGrp="1"/>
          </p:cNvSpPr>
          <p:nvPr>
            <p:ph type="title" hasCustomPrompt="1"/>
          </p:nvPr>
        </p:nvSpPr>
        <p:spPr>
          <a:xfrm>
            <a:off x="457200" y="836706"/>
            <a:ext cx="8229600" cy="1666649"/>
          </a:xfrm>
          <a:prstGeom prst="rect">
            <a:avLst/>
          </a:prstGeom>
        </p:spPr>
        <p:txBody>
          <a:bodyPr anchor="b"/>
          <a:lstStyle>
            <a:lvl1pPr algn="l">
              <a:defRPr sz="4000" baseline="0">
                <a:solidFill>
                  <a:srgbClr val="FFFFFF"/>
                </a:solidFill>
                <a:latin typeface="Verdana"/>
                <a:cs typeface="Verdana"/>
              </a:defRPr>
            </a:lvl1pPr>
          </a:lstStyle>
          <a:p>
            <a:r>
              <a:rPr lang="en-US" dirty="0" smtClean="0"/>
              <a:t>Section divider (Verdana 40pt)</a:t>
            </a:r>
            <a:endParaRPr lang="en-US" dirty="0"/>
          </a:p>
        </p:txBody>
      </p:sp>
      <p:sp>
        <p:nvSpPr>
          <p:cNvPr id="2" name="Slide Number Placeholder 1"/>
          <p:cNvSpPr>
            <a:spLocks noGrp="1"/>
          </p:cNvSpPr>
          <p:nvPr>
            <p:ph type="sldNum" sz="quarter" idx="11"/>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38020174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slide (Orange)">
    <p:bg>
      <p:bgPr>
        <a:solidFill>
          <a:schemeClr val="accent1"/>
        </a:solidFill>
        <a:effectLst/>
      </p:bgPr>
    </p:bg>
    <p:spTree>
      <p:nvGrpSpPr>
        <p:cNvPr id="1" name=""/>
        <p:cNvGrpSpPr/>
        <p:nvPr/>
      </p:nvGrpSpPr>
      <p:grpSpPr>
        <a:xfrm>
          <a:off x="0" y="0"/>
          <a:ext cx="0" cy="0"/>
          <a:chOff x="0" y="0"/>
          <a:chExt cx="0" cy="0"/>
        </a:xfrm>
      </p:grpSpPr>
      <p:sp>
        <p:nvSpPr>
          <p:cNvPr id="7" name="Content Placeholder 2"/>
          <p:cNvSpPr>
            <a:spLocks noGrp="1"/>
          </p:cNvSpPr>
          <p:nvPr>
            <p:ph idx="10" hasCustomPrompt="1"/>
          </p:nvPr>
        </p:nvSpPr>
        <p:spPr>
          <a:xfrm>
            <a:off x="457200" y="2823882"/>
            <a:ext cx="8229600" cy="2870634"/>
          </a:xfrm>
          <a:prstGeom prst="rect">
            <a:avLst/>
          </a:prstGeom>
        </p:spPr>
        <p:txBody>
          <a:bodyPr/>
          <a:lstStyle>
            <a:lvl1pPr marL="0" indent="0">
              <a:buFontTx/>
              <a:buNone/>
              <a:defRPr sz="2000" baseline="0">
                <a:solidFill>
                  <a:srgbClr val="FFFFFF"/>
                </a:solidFill>
                <a:latin typeface="Verdana"/>
                <a:cs typeface="Verdana"/>
              </a:defRPr>
            </a:lvl1pPr>
            <a:lvl2pPr marL="457200" indent="0">
              <a:buFontTx/>
              <a:buNone/>
              <a:defRPr sz="2000">
                <a:latin typeface="Verdana"/>
                <a:cs typeface="Verdana"/>
              </a:defRPr>
            </a:lvl2pPr>
            <a:lvl3pPr marL="914400" indent="0">
              <a:buFontTx/>
              <a:buNone/>
              <a:defRPr sz="1800">
                <a:latin typeface="Verdana"/>
                <a:cs typeface="Verdana"/>
              </a:defRPr>
            </a:lvl3pPr>
            <a:lvl4pPr marL="1371600" indent="0">
              <a:buFontTx/>
              <a:buNone/>
              <a:defRPr sz="1600">
                <a:latin typeface="Verdana"/>
                <a:cs typeface="Verdana"/>
              </a:defRPr>
            </a:lvl4pPr>
            <a:lvl5pPr marL="1828800" indent="0">
              <a:buFontTx/>
              <a:buNone/>
              <a:defRPr sz="1400">
                <a:latin typeface="Verdana"/>
                <a:cs typeface="Verdana"/>
              </a:defRPr>
            </a:lvl5pPr>
          </a:lstStyle>
          <a:p>
            <a:pPr lvl="0"/>
            <a:r>
              <a:rPr lang="en-US" dirty="0" smtClean="0"/>
              <a:t>Subhead</a:t>
            </a:r>
          </a:p>
        </p:txBody>
      </p:sp>
      <p:sp>
        <p:nvSpPr>
          <p:cNvPr id="8" name="Title 1"/>
          <p:cNvSpPr>
            <a:spLocks noGrp="1"/>
          </p:cNvSpPr>
          <p:nvPr>
            <p:ph type="title" hasCustomPrompt="1"/>
          </p:nvPr>
        </p:nvSpPr>
        <p:spPr>
          <a:xfrm>
            <a:off x="457200" y="836706"/>
            <a:ext cx="8229600" cy="1666649"/>
          </a:xfrm>
          <a:prstGeom prst="rect">
            <a:avLst/>
          </a:prstGeom>
        </p:spPr>
        <p:txBody>
          <a:bodyPr anchor="b"/>
          <a:lstStyle>
            <a:lvl1pPr algn="l">
              <a:defRPr sz="4000" baseline="0">
                <a:solidFill>
                  <a:srgbClr val="FFFFFF"/>
                </a:solidFill>
                <a:latin typeface="Verdana"/>
                <a:cs typeface="Verdana"/>
              </a:defRPr>
            </a:lvl1pPr>
          </a:lstStyle>
          <a:p>
            <a:r>
              <a:rPr lang="en-US" dirty="0" smtClean="0"/>
              <a:t>Section divider (Verdana 40pt)</a:t>
            </a:r>
            <a:endParaRPr lang="en-US" dirty="0"/>
          </a:p>
        </p:txBody>
      </p:sp>
      <p:sp>
        <p:nvSpPr>
          <p:cNvPr id="2" name="Slide Number Placeholder 1"/>
          <p:cNvSpPr>
            <a:spLocks noGrp="1"/>
          </p:cNvSpPr>
          <p:nvPr>
            <p:ph type="sldNum" sz="quarter" idx="11"/>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20297358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3305471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Black)">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31289"/>
            <a:ext cx="79730" cy="119593"/>
          </a:xfrm>
          <a:prstGeom prst="rect">
            <a:avLst/>
          </a:prstGeom>
        </p:spPr>
        <p:txBody>
          <a:bodyPr vert="horz" lIns="91440" tIns="45720" rIns="91440" bIns="45720" rtlCol="0" anchor="ctr"/>
          <a:lstStyle>
            <a:lvl1pPr algn="ctr">
              <a:defRPr sz="100" baseline="30000">
                <a:solidFill>
                  <a:srgbClr val="000000"/>
                </a:solidFill>
                <a:latin typeface="Verdana"/>
                <a:cs typeface="Verdana"/>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23897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77200" y="6248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1"/>
          <p:cNvSpPr>
            <a:spLocks noChangeShapeType="1"/>
          </p:cNvSpPr>
          <p:nvPr/>
        </p:nvSpPr>
        <p:spPr bwMode="auto">
          <a:xfrm>
            <a:off x="0" y="1371600"/>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sp>
        <p:nvSpPr>
          <p:cNvPr id="6"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eaLnBrk="0" hangingPunct="0">
              <a:defRPr/>
            </a:pPr>
            <a:endParaRPr lang="en-US" sz="3200" dirty="0" smtClean="0">
              <a:solidFill>
                <a:srgbClr val="FFFFFF"/>
              </a:solidFill>
              <a:latin typeface="Arial" pitchFamily="34" charset="0"/>
              <a:cs typeface="Arial" pitchFamily="34" charset="0"/>
            </a:endParaRPr>
          </a:p>
        </p:txBody>
      </p:sp>
      <p:sp>
        <p:nvSpPr>
          <p:cNvPr id="7" name="Rectangle 7"/>
          <p:cNvSpPr>
            <a:spLocks noChangeArrowheads="1"/>
          </p:cNvSpPr>
          <p:nvPr/>
        </p:nvSpPr>
        <p:spPr bwMode="auto">
          <a:xfrm>
            <a:off x="7916863" y="6435725"/>
            <a:ext cx="1952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5AE611EC-BC08-4D8C-AB1A-266A9607F6CE}"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graphicFrame>
        <p:nvGraphicFramePr>
          <p:cNvPr id="8" name="Object 2"/>
          <p:cNvGraphicFramePr>
            <a:graphicFrameLocks noChangeAspect="1"/>
          </p:cNvGraphicFramePr>
          <p:nvPr/>
        </p:nvGraphicFramePr>
        <p:xfrm>
          <a:off x="0" y="0"/>
          <a:ext cx="9144000" cy="1371600"/>
        </p:xfrm>
        <a:graphic>
          <a:graphicData uri="http://schemas.openxmlformats.org/presentationml/2006/ole">
            <mc:AlternateContent xmlns:mc="http://schemas.openxmlformats.org/markup-compatibility/2006">
              <mc:Choice xmlns:v="urn:schemas-microsoft-com:vml" Requires="v">
                <p:oleObj spid="_x0000_s3534" name="Image" r:id="rId4" imgW="11707937" imgH="8787302" progId="Photoshop.Image.7">
                  <p:embed/>
                </p:oleObj>
              </mc:Choice>
              <mc:Fallback>
                <p:oleObj name="Image" r:id="rId4" imgW="11707937" imgH="8787302"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87273"/>
                      <a:stretch>
                        <a:fillRect/>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8706"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
        <p:nvSpPr>
          <p:cNvPr id="328713"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9" name="pg num"/>
          <p:cNvSpPr>
            <a:spLocks noGrp="1" noChangeArrowheads="1"/>
          </p:cNvSpPr>
          <p:nvPr>
            <p:ph type="sldNum" sz="quarter" idx="10"/>
          </p:nvPr>
        </p:nvSpPr>
        <p:spPr>
          <a:xfrm>
            <a:off x="6553200" y="6245225"/>
            <a:ext cx="2133600" cy="244475"/>
          </a:xfrm>
        </p:spPr>
        <p:txBody>
          <a:bodyPr/>
          <a:lstStyle>
            <a:lvl1pPr eaLnBrk="0" hangingPunct="0">
              <a:defRPr>
                <a:latin typeface="Calibri" pitchFamily="34" charset="0"/>
              </a:defRPr>
            </a:lvl1pPr>
          </a:lstStyle>
          <a:p>
            <a:pPr>
              <a:defRPr/>
            </a:pPr>
            <a:fld id="{D43AC419-62E9-4790-BAC5-CB82D85FD8EB}" type="slidenum">
              <a:rPr lang="en-US"/>
              <a:pPr>
                <a:defRPr/>
              </a:pPr>
              <a:t>‹#›</a:t>
            </a:fld>
            <a:endParaRPr lang="en-US"/>
          </a:p>
        </p:txBody>
      </p:sp>
    </p:spTree>
    <p:extLst>
      <p:ext uri="{BB962C8B-B14F-4D97-AF65-F5344CB8AC3E}">
        <p14:creationId xmlns:p14="http://schemas.microsoft.com/office/powerpoint/2010/main" val="303521746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77200" y="6248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1"/>
          <p:cNvSpPr>
            <a:spLocks noChangeShapeType="1"/>
          </p:cNvSpPr>
          <p:nvPr/>
        </p:nvSpPr>
        <p:spPr bwMode="auto">
          <a:xfrm>
            <a:off x="0" y="1371600"/>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sp>
        <p:nvSpPr>
          <p:cNvPr id="6"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7"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19"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342020"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
        <p:nvSpPr>
          <p:cNvPr id="8" name="pg num"/>
          <p:cNvSpPr>
            <a:spLocks noGrp="1" noChangeArrowheads="1"/>
          </p:cNvSpPr>
          <p:nvPr>
            <p:ph type="sldNum" sz="quarter" idx="10"/>
          </p:nvPr>
        </p:nvSpPr>
        <p:spPr>
          <a:xfrm>
            <a:off x="5970588" y="6375400"/>
            <a:ext cx="2133600" cy="246063"/>
          </a:xfrm>
        </p:spPr>
        <p:txBody>
          <a:bodyPr/>
          <a:lstStyle>
            <a:lvl1pPr eaLnBrk="0" hangingPunct="0">
              <a:defRPr>
                <a:latin typeface="Calibri" pitchFamily="34" charset="0"/>
              </a:defRPr>
            </a:lvl1pPr>
          </a:lstStyle>
          <a:p>
            <a:pPr>
              <a:defRPr/>
            </a:pPr>
            <a:fld id="{5168C869-EAA7-42DC-B646-2ED337793C60}" type="slidenum">
              <a:rPr lang="en-US"/>
              <a:pPr>
                <a:defRPr/>
              </a:pPr>
              <a:t>‹#›</a:t>
            </a:fld>
            <a:endParaRPr lang="en-US"/>
          </a:p>
        </p:txBody>
      </p:sp>
    </p:spTree>
    <p:extLst>
      <p:ext uri="{BB962C8B-B14F-4D97-AF65-F5344CB8AC3E}">
        <p14:creationId xmlns:p14="http://schemas.microsoft.com/office/powerpoint/2010/main" val="382520284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Design 1) (Orang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d_1bw_rgb_dbg_2_2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5535"/>
            <a:ext cx="3227832" cy="1755648"/>
          </a:xfrm>
          <a:prstGeom prst="rect">
            <a:avLst/>
          </a:prstGeom>
        </p:spPr>
      </p:pic>
      <p:sp>
        <p:nvSpPr>
          <p:cNvPr id="2" name="Title 1"/>
          <p:cNvSpPr>
            <a:spLocks noGrp="1"/>
          </p:cNvSpPr>
          <p:nvPr>
            <p:ph type="title" hasCustomPrompt="1"/>
          </p:nvPr>
        </p:nvSpPr>
        <p:spPr>
          <a:xfrm>
            <a:off x="1493740" y="1572768"/>
            <a:ext cx="7370064" cy="1737360"/>
          </a:xfrm>
          <a:prstGeom prst="rect">
            <a:avLst/>
          </a:prstGeom>
        </p:spPr>
        <p:txBody>
          <a:bodyPr vert="horz" anchor="ctr" anchorCtr="0"/>
          <a:lstStyle>
            <a:lvl1pPr>
              <a:spcBef>
                <a:spcPts val="1152"/>
              </a:spcBef>
              <a:defRPr sz="4800">
                <a:solidFill>
                  <a:schemeClr val="bg1"/>
                </a:solidFill>
              </a:defRPr>
            </a:lvl1pPr>
          </a:lstStyle>
          <a:p>
            <a:r>
              <a:rPr lang="en-US" dirty="0" smtClean="0"/>
              <a:t>Title (Verdana 48pt)</a:t>
            </a:r>
            <a:endParaRPr lang="en-US" dirty="0"/>
          </a:p>
        </p:txBody>
      </p:sp>
      <p:sp>
        <p:nvSpPr>
          <p:cNvPr id="5" name="Content Placeholder 2"/>
          <p:cNvSpPr>
            <a:spLocks noGrp="1"/>
          </p:cNvSpPr>
          <p:nvPr>
            <p:ph idx="12" hasCustomPrompt="1"/>
          </p:nvPr>
        </p:nvSpPr>
        <p:spPr>
          <a:xfrm>
            <a:off x="1493740" y="3467020"/>
            <a:ext cx="3360738" cy="2870634"/>
          </a:xfrm>
          <a:prstGeom prst="rect">
            <a:avLst/>
          </a:prstGeom>
        </p:spPr>
        <p:txBody>
          <a:bodyPr/>
          <a:lstStyle>
            <a:lvl1pPr marL="0" indent="0">
              <a:buFontTx/>
              <a:buNone/>
              <a:defRPr sz="1600" baseline="0">
                <a:solidFill>
                  <a:schemeClr val="bg1"/>
                </a:solidFill>
                <a:latin typeface="Verdana"/>
                <a:cs typeface="Verdana"/>
              </a:defRPr>
            </a:lvl1pPr>
            <a:lvl2pPr marL="457200" indent="0">
              <a:buFontTx/>
              <a:buNone/>
              <a:defRPr sz="2000">
                <a:latin typeface="Verdana"/>
                <a:cs typeface="Verdana"/>
              </a:defRPr>
            </a:lvl2pPr>
            <a:lvl3pPr marL="914400" indent="0">
              <a:buFontTx/>
              <a:buNone/>
              <a:defRPr sz="1800">
                <a:latin typeface="Verdana"/>
                <a:cs typeface="Verdana"/>
              </a:defRPr>
            </a:lvl3pPr>
            <a:lvl4pPr marL="1371600" indent="0">
              <a:buFontTx/>
              <a:buNone/>
              <a:defRPr sz="1600">
                <a:latin typeface="Verdana"/>
                <a:cs typeface="Verdana"/>
              </a:defRPr>
            </a:lvl4pPr>
            <a:lvl5pPr marL="1828800" indent="0">
              <a:buFontTx/>
              <a:buNone/>
              <a:defRPr sz="1400">
                <a:latin typeface="Verdana"/>
                <a:cs typeface="Verdana"/>
              </a:defRPr>
            </a:lvl5pPr>
          </a:lstStyle>
          <a:p>
            <a:pPr lvl="0"/>
            <a:r>
              <a:rPr lang="en-US" dirty="0" smtClean="0"/>
              <a:t>Presenter Name</a:t>
            </a:r>
          </a:p>
          <a:p>
            <a:pPr lvl="0"/>
            <a:r>
              <a:rPr lang="en-US" dirty="0" smtClean="0"/>
              <a:t>Title (Verdana 16pt)</a:t>
            </a:r>
          </a:p>
          <a:p>
            <a:pPr lvl="0"/>
            <a:r>
              <a:rPr lang="en-US" dirty="0" smtClean="0"/>
              <a:t>Business or Department</a:t>
            </a:r>
          </a:p>
          <a:p>
            <a:pPr lvl="0"/>
            <a:endParaRPr lang="en-US" dirty="0" smtClean="0"/>
          </a:p>
          <a:p>
            <a:pPr lvl="0"/>
            <a:r>
              <a:rPr lang="en-US" dirty="0" smtClean="0"/>
              <a:t>Month Date, Year</a:t>
            </a:r>
          </a:p>
        </p:txBody>
      </p:sp>
      <p:sp>
        <p:nvSpPr>
          <p:cNvPr id="8" name="Subtitle 2"/>
          <p:cNvSpPr txBox="1">
            <a:spLocks/>
          </p:cNvSpPr>
          <p:nvPr userDrawn="1"/>
        </p:nvSpPr>
        <p:spPr>
          <a:xfrm>
            <a:off x="1497673" y="6434264"/>
            <a:ext cx="6400800" cy="20613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i="1" dirty="0" smtClean="0">
                <a:solidFill>
                  <a:srgbClr val="FFFFFF"/>
                </a:solidFill>
                <a:latin typeface="Verdana"/>
                <a:cs typeface="Verdana"/>
              </a:rPr>
              <a:t>© 2016 BD. BD, the BD Logo and all other trademarks are property of Becton, Dickinson and Company. </a:t>
            </a:r>
            <a:endParaRPr lang="en-US" sz="800" i="1" dirty="0">
              <a:solidFill>
                <a:srgbClr val="FFFFFF"/>
              </a:solidFill>
              <a:latin typeface="Verdana"/>
              <a:cs typeface="Verdana"/>
            </a:endParaRPr>
          </a:p>
        </p:txBody>
      </p:sp>
      <p:sp>
        <p:nvSpPr>
          <p:cNvPr id="3" name="Slide Number Placeholder 2"/>
          <p:cNvSpPr>
            <a:spLocks noGrp="1"/>
          </p:cNvSpPr>
          <p:nvPr>
            <p:ph type="sldNum" sz="quarter" idx="13"/>
          </p:nvPr>
        </p:nvSpPr>
        <p:spPr/>
        <p:txBody>
          <a:bodyPr/>
          <a:lstStyle>
            <a:lvl1pPr>
              <a:defRPr>
                <a:solidFill>
                  <a:schemeClr val="accent1"/>
                </a:solidFill>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36344973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5"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4558"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7"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1C512DE3-3C5E-40AC-9244-D4D509B6DE8C}"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E0E05C24-9FEA-4396-8923-875C97BB8D49}" type="slidenum">
              <a:rPr lang="en-US"/>
              <a:pPr>
                <a:defRPr/>
              </a:pPr>
              <a:t>‹#›</a:t>
            </a:fld>
            <a:endParaRPr lang="en-US"/>
          </a:p>
        </p:txBody>
      </p:sp>
    </p:spTree>
    <p:extLst>
      <p:ext uri="{BB962C8B-B14F-4D97-AF65-F5344CB8AC3E}">
        <p14:creationId xmlns:p14="http://schemas.microsoft.com/office/powerpoint/2010/main" val="290559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6"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5582"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8"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7B60E47D-B3C1-490F-B62D-03B423FFB233}"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082B2036-FAE4-4592-8031-CAE7FC07D9A9}" type="slidenum">
              <a:rPr lang="en-US"/>
              <a:pPr>
                <a:defRPr/>
              </a:pPr>
              <a:t>‹#›</a:t>
            </a:fld>
            <a:endParaRPr lang="en-US"/>
          </a:p>
        </p:txBody>
      </p:sp>
    </p:spTree>
    <p:extLst>
      <p:ext uri="{BB962C8B-B14F-4D97-AF65-F5344CB8AC3E}">
        <p14:creationId xmlns:p14="http://schemas.microsoft.com/office/powerpoint/2010/main" val="3954943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8"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6606"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10"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98CBB7F3-B65B-4855-9133-42CF367E4E83}"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40E79B6D-84C8-46FB-9EB4-B01D128E464C}" type="slidenum">
              <a:rPr lang="en-US"/>
              <a:pPr>
                <a:defRPr/>
              </a:pPr>
              <a:t>‹#›</a:t>
            </a:fld>
            <a:endParaRPr lang="en-US"/>
          </a:p>
        </p:txBody>
      </p:sp>
    </p:spTree>
    <p:extLst>
      <p:ext uri="{BB962C8B-B14F-4D97-AF65-F5344CB8AC3E}">
        <p14:creationId xmlns:p14="http://schemas.microsoft.com/office/powerpoint/2010/main" val="2252518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4"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7630"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87454288-8036-49AA-A74E-ABE7A46EE5CF}"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FF53B08E-4F21-4CFF-A764-F3BAE312DB2F}" type="slidenum">
              <a:rPr lang="en-US"/>
              <a:pPr>
                <a:defRPr/>
              </a:pPr>
              <a:t>‹#›</a:t>
            </a:fld>
            <a:endParaRPr lang="en-US"/>
          </a:p>
        </p:txBody>
      </p:sp>
    </p:spTree>
    <p:extLst>
      <p:ext uri="{BB962C8B-B14F-4D97-AF65-F5344CB8AC3E}">
        <p14:creationId xmlns:p14="http://schemas.microsoft.com/office/powerpoint/2010/main" val="387305881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3" name="Object 10"/>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8654"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5"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DFD2EB7A-A350-4969-A34C-A57B4239D048}"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7"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C7AFB88F-A1A6-4C0F-AC6C-6848EF924F93}" type="slidenum">
              <a:rPr lang="en-US"/>
              <a:pPr>
                <a:defRPr/>
              </a:pPr>
              <a:t>‹#›</a:t>
            </a:fld>
            <a:endParaRPr lang="en-US"/>
          </a:p>
        </p:txBody>
      </p:sp>
    </p:spTree>
    <p:extLst>
      <p:ext uri="{BB962C8B-B14F-4D97-AF65-F5344CB8AC3E}">
        <p14:creationId xmlns:p14="http://schemas.microsoft.com/office/powerpoint/2010/main" val="1987079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6"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9678"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8"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2B68535F-0366-458B-89D9-B069EE75DC53}"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76EA9BF8-CFE3-43D4-BF17-EF332923AA29}" type="slidenum">
              <a:rPr lang="en-US"/>
              <a:pPr>
                <a:defRPr/>
              </a:pPr>
              <a:t>‹#›</a:t>
            </a:fld>
            <a:endParaRPr lang="en-US"/>
          </a:p>
        </p:txBody>
      </p:sp>
    </p:spTree>
    <p:extLst>
      <p:ext uri="{BB962C8B-B14F-4D97-AF65-F5344CB8AC3E}">
        <p14:creationId xmlns:p14="http://schemas.microsoft.com/office/powerpoint/2010/main" val="328904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6"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10702"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8"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394BEDEB-5DAD-400C-8BF9-E69A34AB19BC}"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6064B8D7-2160-4F07-9577-0BD0653A91EA}" type="slidenum">
              <a:rPr lang="en-US"/>
              <a:pPr>
                <a:defRPr/>
              </a:pPr>
              <a:t>‹#›</a:t>
            </a:fld>
            <a:endParaRPr lang="en-US"/>
          </a:p>
        </p:txBody>
      </p:sp>
    </p:spTree>
    <p:extLst>
      <p:ext uri="{BB962C8B-B14F-4D97-AF65-F5344CB8AC3E}">
        <p14:creationId xmlns:p14="http://schemas.microsoft.com/office/powerpoint/2010/main" val="2703343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5"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11726"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7"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170402A0-6009-47A3-B7D5-BA9BA6085340}"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EA4DC0E4-5FB6-4E51-984C-2FD44E99DADE}" type="slidenum">
              <a:rPr lang="en-US"/>
              <a:pPr>
                <a:defRPr/>
              </a:pPr>
              <a:t>‹#›</a:t>
            </a:fld>
            <a:endParaRPr lang="en-US"/>
          </a:p>
        </p:txBody>
      </p:sp>
    </p:spTree>
    <p:extLst>
      <p:ext uri="{BB962C8B-B14F-4D97-AF65-F5344CB8AC3E}">
        <p14:creationId xmlns:p14="http://schemas.microsoft.com/office/powerpoint/2010/main" val="2094690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5"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12750"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7"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6B696A57-6742-49A4-A1E4-68B2836DC004}"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2" name="Vertical Title 1"/>
          <p:cNvSpPr>
            <a:spLocks noGrp="1"/>
          </p:cNvSpPr>
          <p:nvPr>
            <p:ph type="title" orient="vert"/>
          </p:nvPr>
        </p:nvSpPr>
        <p:spPr>
          <a:xfrm>
            <a:off x="6610350" y="76200"/>
            <a:ext cx="207645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607695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38079918-6680-419F-899F-FE7F7E85B3DD}" type="slidenum">
              <a:rPr lang="en-US"/>
              <a:pPr>
                <a:defRPr/>
              </a:pPr>
              <a:t>‹#›</a:t>
            </a:fld>
            <a:endParaRPr lang="en-US"/>
          </a:p>
        </p:txBody>
      </p:sp>
    </p:spTree>
    <p:extLst>
      <p:ext uri="{BB962C8B-B14F-4D97-AF65-F5344CB8AC3E}">
        <p14:creationId xmlns:p14="http://schemas.microsoft.com/office/powerpoint/2010/main" val="3007035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3"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4"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13774"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6"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6B7503AF-1E9D-4738-8678-54CADD3F1AA7}"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2" name="Content Placeholder 1"/>
          <p:cNvSpPr>
            <a:spLocks noGrp="1"/>
          </p:cNvSpPr>
          <p:nvPr>
            <p:ph/>
          </p:nvPr>
        </p:nvSpPr>
        <p:spPr>
          <a:xfrm>
            <a:off x="381000" y="76200"/>
            <a:ext cx="8305800"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E036D3C9-A186-4948-B6CB-34F1418621E6}" type="slidenum">
              <a:rPr lang="en-US"/>
              <a:pPr>
                <a:defRPr/>
              </a:pPr>
              <a:t>‹#›</a:t>
            </a:fld>
            <a:endParaRPr lang="en-US"/>
          </a:p>
        </p:txBody>
      </p:sp>
    </p:spTree>
    <p:extLst>
      <p:ext uri="{BB962C8B-B14F-4D97-AF65-F5344CB8AC3E}">
        <p14:creationId xmlns:p14="http://schemas.microsoft.com/office/powerpoint/2010/main" val="410325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esign 2) (White)">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457200" y="2823882"/>
            <a:ext cx="8229600" cy="2870634"/>
          </a:xfrm>
          <a:prstGeom prst="rect">
            <a:avLst/>
          </a:prstGeom>
        </p:spPr>
        <p:txBody>
          <a:bodyPr/>
          <a:lstStyle>
            <a:lvl1pPr marL="0" indent="0">
              <a:buFontTx/>
              <a:buNone/>
              <a:defRPr sz="1600" baseline="0">
                <a:solidFill>
                  <a:schemeClr val="tx1"/>
                </a:solidFill>
                <a:latin typeface="Verdana"/>
                <a:cs typeface="Verdana"/>
              </a:defRPr>
            </a:lvl1pPr>
            <a:lvl2pPr marL="457200" indent="0">
              <a:buFontTx/>
              <a:buNone/>
              <a:defRPr sz="2000">
                <a:latin typeface="Verdana"/>
                <a:cs typeface="Verdana"/>
              </a:defRPr>
            </a:lvl2pPr>
            <a:lvl3pPr marL="914400" indent="0">
              <a:buFontTx/>
              <a:buNone/>
              <a:defRPr sz="1800">
                <a:latin typeface="Verdana"/>
                <a:cs typeface="Verdana"/>
              </a:defRPr>
            </a:lvl3pPr>
            <a:lvl4pPr marL="1371600" indent="0">
              <a:buFontTx/>
              <a:buNone/>
              <a:defRPr sz="1600">
                <a:latin typeface="Verdana"/>
                <a:cs typeface="Verdana"/>
              </a:defRPr>
            </a:lvl4pPr>
            <a:lvl5pPr marL="1828800" indent="0">
              <a:buFontTx/>
              <a:buNone/>
              <a:defRPr sz="1400">
                <a:latin typeface="Verdana"/>
                <a:cs typeface="Verdana"/>
              </a:defRPr>
            </a:lvl5pPr>
          </a:lstStyle>
          <a:p>
            <a:pPr lvl="0"/>
            <a:r>
              <a:rPr lang="en-US" dirty="0" smtClean="0"/>
              <a:t>Presenter Name</a:t>
            </a:r>
          </a:p>
          <a:p>
            <a:pPr lvl="0"/>
            <a:r>
              <a:rPr lang="en-US" dirty="0" smtClean="0"/>
              <a:t>Title (Verdana 16pt)</a:t>
            </a:r>
          </a:p>
          <a:p>
            <a:pPr lvl="0"/>
            <a:r>
              <a:rPr lang="en-US" dirty="0" smtClean="0"/>
              <a:t>Business or Department</a:t>
            </a:r>
          </a:p>
          <a:p>
            <a:pPr lvl="0"/>
            <a:endParaRPr lang="en-US" dirty="0" smtClean="0"/>
          </a:p>
          <a:p>
            <a:pPr lvl="0"/>
            <a:r>
              <a:rPr lang="en-US" dirty="0" smtClean="0"/>
              <a:t>Month Date, Year</a:t>
            </a:r>
          </a:p>
        </p:txBody>
      </p:sp>
      <p:sp>
        <p:nvSpPr>
          <p:cNvPr id="5" name="Title 1"/>
          <p:cNvSpPr>
            <a:spLocks noGrp="1"/>
          </p:cNvSpPr>
          <p:nvPr>
            <p:ph type="title" hasCustomPrompt="1"/>
          </p:nvPr>
        </p:nvSpPr>
        <p:spPr>
          <a:xfrm>
            <a:off x="457200" y="836706"/>
            <a:ext cx="8229600" cy="1666649"/>
          </a:xfrm>
          <a:prstGeom prst="rect">
            <a:avLst/>
          </a:prstGeom>
        </p:spPr>
        <p:txBody>
          <a:bodyPr anchor="b"/>
          <a:lstStyle>
            <a:lvl1pPr algn="l">
              <a:defRPr sz="4800" baseline="0">
                <a:solidFill>
                  <a:schemeClr val="accent1"/>
                </a:solidFill>
                <a:latin typeface="Verdana"/>
                <a:cs typeface="Verdana"/>
              </a:defRPr>
            </a:lvl1pPr>
          </a:lstStyle>
          <a:p>
            <a:r>
              <a:rPr lang="en-US" dirty="0" smtClean="0"/>
              <a:t>Title (Verdana 48pt)</a:t>
            </a:r>
            <a:endParaRPr lang="en-US" dirty="0"/>
          </a:p>
        </p:txBody>
      </p:sp>
      <p:sp>
        <p:nvSpPr>
          <p:cNvPr id="2" name="Slide Number Placeholder 1"/>
          <p:cNvSpPr>
            <a:spLocks noGrp="1"/>
          </p:cNvSpPr>
          <p:nvPr>
            <p:ph type="sldNum" sz="quarter" idx="11"/>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168795990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5"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14798" name="Image" r:id="rId3" imgW="11707937" imgH="8787302" progId="Photoshop.Image.7">
                  <p:embed/>
                </p:oleObj>
              </mc:Choice>
              <mc:Fallback>
                <p:oleObj name="Image" r:id="rId3" imgW="11707937" imgH="878730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7" name="Picture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A1FCB28D-1EB6-4783-848E-A764F005920E}"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
        <p:nvSpPr>
          <p:cNvPr id="2" name="Title 1"/>
          <p:cNvSpPr>
            <a:spLocks noGrp="1"/>
          </p:cNvSpPr>
          <p:nvPr>
            <p:ph type="title"/>
          </p:nvPr>
        </p:nvSpPr>
        <p:spPr>
          <a:xfrm>
            <a:off x="381000" y="76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9" name="pg num"/>
          <p:cNvSpPr>
            <a:spLocks noGrp="1" noChangeArrowheads="1"/>
          </p:cNvSpPr>
          <p:nvPr>
            <p:ph type="sldNum" sz="quarter" idx="10"/>
          </p:nvPr>
        </p:nvSpPr>
        <p:spPr/>
        <p:txBody>
          <a:bodyPr/>
          <a:lstStyle>
            <a:lvl1pPr eaLnBrk="0" hangingPunct="0">
              <a:defRPr>
                <a:latin typeface="Calibri" pitchFamily="34" charset="0"/>
              </a:defRPr>
            </a:lvl1pPr>
          </a:lstStyle>
          <a:p>
            <a:pPr>
              <a:defRPr/>
            </a:pPr>
            <a:fld id="{8D49EB9A-D940-4354-9F21-FD8F5B3985E9}" type="slidenum">
              <a:rPr lang="en-US"/>
              <a:pPr>
                <a:defRPr/>
              </a:pPr>
              <a:t>‹#›</a:t>
            </a:fld>
            <a:endParaRPr lang="en-US"/>
          </a:p>
        </p:txBody>
      </p:sp>
    </p:spTree>
    <p:extLst>
      <p:ext uri="{BB962C8B-B14F-4D97-AF65-F5344CB8AC3E}">
        <p14:creationId xmlns:p14="http://schemas.microsoft.com/office/powerpoint/2010/main" val="1825314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765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Design 2) (Blue)">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a:spLocks noGrp="1"/>
          </p:cNvSpPr>
          <p:nvPr>
            <p:ph idx="10" hasCustomPrompt="1"/>
          </p:nvPr>
        </p:nvSpPr>
        <p:spPr>
          <a:xfrm>
            <a:off x="457200" y="2823882"/>
            <a:ext cx="8229600" cy="2870634"/>
          </a:xfrm>
          <a:prstGeom prst="rect">
            <a:avLst/>
          </a:prstGeom>
        </p:spPr>
        <p:txBody>
          <a:bodyPr/>
          <a:lstStyle>
            <a:lvl1pPr marL="0" indent="0">
              <a:buFontTx/>
              <a:buNone/>
              <a:defRPr sz="1600" baseline="0">
                <a:solidFill>
                  <a:srgbClr val="FFFFFF"/>
                </a:solidFill>
                <a:latin typeface="Verdana"/>
                <a:cs typeface="Verdana"/>
              </a:defRPr>
            </a:lvl1pPr>
            <a:lvl2pPr marL="457200" indent="0">
              <a:buFontTx/>
              <a:buNone/>
              <a:defRPr sz="2000">
                <a:latin typeface="Verdana"/>
                <a:cs typeface="Verdana"/>
              </a:defRPr>
            </a:lvl2pPr>
            <a:lvl3pPr marL="914400" indent="0">
              <a:buFontTx/>
              <a:buNone/>
              <a:defRPr sz="1800">
                <a:latin typeface="Verdana"/>
                <a:cs typeface="Verdana"/>
              </a:defRPr>
            </a:lvl3pPr>
            <a:lvl4pPr marL="1371600" indent="0">
              <a:buFontTx/>
              <a:buNone/>
              <a:defRPr sz="1600">
                <a:latin typeface="Verdana"/>
                <a:cs typeface="Verdana"/>
              </a:defRPr>
            </a:lvl4pPr>
            <a:lvl5pPr marL="1828800" indent="0">
              <a:buFontTx/>
              <a:buNone/>
              <a:defRPr sz="1400">
                <a:latin typeface="Verdana"/>
                <a:cs typeface="Verdana"/>
              </a:defRPr>
            </a:lvl5pPr>
          </a:lstStyle>
          <a:p>
            <a:pPr lvl="0"/>
            <a:r>
              <a:rPr lang="en-US" dirty="0" smtClean="0"/>
              <a:t>Presenter Name</a:t>
            </a:r>
          </a:p>
          <a:p>
            <a:pPr lvl="0"/>
            <a:r>
              <a:rPr lang="en-US" dirty="0" smtClean="0"/>
              <a:t>Title (Verdana 16pt)</a:t>
            </a:r>
          </a:p>
          <a:p>
            <a:pPr lvl="0"/>
            <a:r>
              <a:rPr lang="en-US" dirty="0" smtClean="0"/>
              <a:t>Business or Department</a:t>
            </a:r>
          </a:p>
          <a:p>
            <a:pPr lvl="0"/>
            <a:endParaRPr lang="en-US" dirty="0" smtClean="0"/>
          </a:p>
          <a:p>
            <a:pPr lvl="0"/>
            <a:r>
              <a:rPr lang="en-US" dirty="0" smtClean="0"/>
              <a:t>Month Date, Year</a:t>
            </a:r>
          </a:p>
        </p:txBody>
      </p:sp>
      <p:sp>
        <p:nvSpPr>
          <p:cNvPr id="5" name="Title 1"/>
          <p:cNvSpPr>
            <a:spLocks noGrp="1"/>
          </p:cNvSpPr>
          <p:nvPr>
            <p:ph type="title" hasCustomPrompt="1"/>
          </p:nvPr>
        </p:nvSpPr>
        <p:spPr>
          <a:xfrm>
            <a:off x="457200" y="836706"/>
            <a:ext cx="8229600" cy="1666649"/>
          </a:xfrm>
          <a:prstGeom prst="rect">
            <a:avLst/>
          </a:prstGeom>
        </p:spPr>
        <p:txBody>
          <a:bodyPr anchor="b"/>
          <a:lstStyle>
            <a:lvl1pPr algn="l">
              <a:defRPr sz="4800" baseline="0">
                <a:solidFill>
                  <a:srgbClr val="FFFFFF"/>
                </a:solidFill>
                <a:latin typeface="Verdana"/>
                <a:cs typeface="Verdana"/>
              </a:defRPr>
            </a:lvl1pPr>
          </a:lstStyle>
          <a:p>
            <a:r>
              <a:rPr lang="en-US" dirty="0" smtClean="0"/>
              <a:t>Title (Verdana 48pt)</a:t>
            </a:r>
            <a:endParaRPr lang="en-US" dirty="0"/>
          </a:p>
        </p:txBody>
      </p:sp>
      <p:pic>
        <p:nvPicPr>
          <p:cNvPr id="10" name="Picture 9" descr="bd_1bw_rgb_dbg_1_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7479" y="6071728"/>
            <a:ext cx="1435608" cy="786384"/>
          </a:xfrm>
          <a:prstGeom prst="rect">
            <a:avLst/>
          </a:prstGeom>
        </p:spPr>
      </p:pic>
      <p:sp>
        <p:nvSpPr>
          <p:cNvPr id="9" name="Subtitle 2"/>
          <p:cNvSpPr txBox="1">
            <a:spLocks/>
          </p:cNvSpPr>
          <p:nvPr userDrawn="1"/>
        </p:nvSpPr>
        <p:spPr>
          <a:xfrm>
            <a:off x="483518" y="6438277"/>
            <a:ext cx="6400800" cy="20613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i="1" dirty="0" smtClean="0">
                <a:solidFill>
                  <a:srgbClr val="FFFFFF"/>
                </a:solidFill>
                <a:latin typeface="Verdana"/>
                <a:cs typeface="Verdana"/>
              </a:rPr>
              <a:t>© 2016 BD. BD, the BD Logo and all other trademarks are property of Becton, Dickinson and Company. </a:t>
            </a:r>
            <a:endParaRPr lang="en-US" sz="800" i="1" dirty="0">
              <a:solidFill>
                <a:srgbClr val="FFFFFF"/>
              </a:solidFill>
              <a:latin typeface="Verdana"/>
              <a:cs typeface="Verdana"/>
            </a:endParaRPr>
          </a:p>
        </p:txBody>
      </p:sp>
      <p:sp>
        <p:nvSpPr>
          <p:cNvPr id="2" name="Slide Number Placeholder 1"/>
          <p:cNvSpPr>
            <a:spLocks noGrp="1"/>
          </p:cNvSpPr>
          <p:nvPr>
            <p:ph type="sldNum" sz="quarter" idx="11"/>
          </p:nvPr>
        </p:nvSpPr>
        <p:spPr/>
        <p:txBody>
          <a:bodyPr/>
          <a:lstStyle>
            <a:lvl1pPr>
              <a:defRPr>
                <a:solidFill>
                  <a:schemeClr val="accent2"/>
                </a:solidFill>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6855494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esign 2) (Orang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a:spLocks noGrp="1"/>
          </p:cNvSpPr>
          <p:nvPr>
            <p:ph idx="10" hasCustomPrompt="1"/>
          </p:nvPr>
        </p:nvSpPr>
        <p:spPr>
          <a:xfrm>
            <a:off x="457200" y="2823882"/>
            <a:ext cx="8229600" cy="2870634"/>
          </a:xfrm>
          <a:prstGeom prst="rect">
            <a:avLst/>
          </a:prstGeom>
        </p:spPr>
        <p:txBody>
          <a:bodyPr/>
          <a:lstStyle>
            <a:lvl1pPr marL="0" indent="0">
              <a:buFontTx/>
              <a:buNone/>
              <a:defRPr sz="1600" baseline="0">
                <a:solidFill>
                  <a:srgbClr val="FFFFFF"/>
                </a:solidFill>
                <a:latin typeface="Verdana"/>
                <a:cs typeface="Verdana"/>
              </a:defRPr>
            </a:lvl1pPr>
            <a:lvl2pPr marL="457200" indent="0">
              <a:buFontTx/>
              <a:buNone/>
              <a:defRPr sz="2000">
                <a:latin typeface="Verdana"/>
                <a:cs typeface="Verdana"/>
              </a:defRPr>
            </a:lvl2pPr>
            <a:lvl3pPr marL="914400" indent="0">
              <a:buFontTx/>
              <a:buNone/>
              <a:defRPr sz="1800">
                <a:latin typeface="Verdana"/>
                <a:cs typeface="Verdana"/>
              </a:defRPr>
            </a:lvl3pPr>
            <a:lvl4pPr marL="1371600" indent="0">
              <a:buFontTx/>
              <a:buNone/>
              <a:defRPr sz="1600">
                <a:latin typeface="Verdana"/>
                <a:cs typeface="Verdana"/>
              </a:defRPr>
            </a:lvl4pPr>
            <a:lvl5pPr marL="1828800" indent="0">
              <a:buFontTx/>
              <a:buNone/>
              <a:defRPr sz="1400">
                <a:latin typeface="Verdana"/>
                <a:cs typeface="Verdana"/>
              </a:defRPr>
            </a:lvl5pPr>
          </a:lstStyle>
          <a:p>
            <a:pPr lvl="0"/>
            <a:r>
              <a:rPr lang="en-US" dirty="0" smtClean="0"/>
              <a:t>Presenter Name</a:t>
            </a:r>
          </a:p>
          <a:p>
            <a:pPr lvl="0"/>
            <a:r>
              <a:rPr lang="en-US" dirty="0" smtClean="0"/>
              <a:t>Title (Verdana 16pt)</a:t>
            </a:r>
          </a:p>
          <a:p>
            <a:pPr lvl="0"/>
            <a:r>
              <a:rPr lang="en-US" dirty="0" smtClean="0"/>
              <a:t>Business or Department</a:t>
            </a:r>
          </a:p>
          <a:p>
            <a:pPr lvl="0"/>
            <a:endParaRPr lang="en-US" dirty="0" smtClean="0"/>
          </a:p>
          <a:p>
            <a:pPr lvl="0"/>
            <a:r>
              <a:rPr lang="en-US" dirty="0" smtClean="0"/>
              <a:t>Month Date, Year</a:t>
            </a:r>
          </a:p>
        </p:txBody>
      </p:sp>
      <p:sp>
        <p:nvSpPr>
          <p:cNvPr id="5" name="Title 1"/>
          <p:cNvSpPr>
            <a:spLocks noGrp="1"/>
          </p:cNvSpPr>
          <p:nvPr>
            <p:ph type="title" hasCustomPrompt="1"/>
          </p:nvPr>
        </p:nvSpPr>
        <p:spPr>
          <a:xfrm>
            <a:off x="457200" y="836706"/>
            <a:ext cx="8229600" cy="1666649"/>
          </a:xfrm>
          <a:prstGeom prst="rect">
            <a:avLst/>
          </a:prstGeom>
        </p:spPr>
        <p:txBody>
          <a:bodyPr anchor="b"/>
          <a:lstStyle>
            <a:lvl1pPr algn="l">
              <a:defRPr sz="4800" baseline="0">
                <a:solidFill>
                  <a:srgbClr val="FFFFFF"/>
                </a:solidFill>
                <a:latin typeface="Verdana"/>
                <a:cs typeface="Verdana"/>
              </a:defRPr>
            </a:lvl1pPr>
          </a:lstStyle>
          <a:p>
            <a:r>
              <a:rPr lang="en-US" dirty="0" smtClean="0"/>
              <a:t>Title (Verdana 48pt)</a:t>
            </a:r>
            <a:endParaRPr lang="en-US" dirty="0"/>
          </a:p>
        </p:txBody>
      </p:sp>
      <p:sp>
        <p:nvSpPr>
          <p:cNvPr id="9" name="Subtitle 2"/>
          <p:cNvSpPr txBox="1">
            <a:spLocks/>
          </p:cNvSpPr>
          <p:nvPr userDrawn="1"/>
        </p:nvSpPr>
        <p:spPr>
          <a:xfrm>
            <a:off x="483518" y="6438277"/>
            <a:ext cx="6400800" cy="20613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i="1" dirty="0" smtClean="0">
                <a:solidFill>
                  <a:srgbClr val="FFFFFF"/>
                </a:solidFill>
                <a:latin typeface="Verdana"/>
                <a:cs typeface="Verdana"/>
              </a:rPr>
              <a:t>© 2016 BD. BD, the BD Logo and all other trademarks are property of Becton, Dickinson and Company. </a:t>
            </a:r>
            <a:endParaRPr lang="en-US" sz="800" i="1" dirty="0">
              <a:solidFill>
                <a:srgbClr val="FFFFFF"/>
              </a:solidFill>
              <a:latin typeface="Verdana"/>
              <a:cs typeface="Verdana"/>
            </a:endParaRPr>
          </a:p>
        </p:txBody>
      </p:sp>
      <p:pic>
        <p:nvPicPr>
          <p:cNvPr id="12" name="Picture 11" descr="bd_1bw_rgb_dbg_1_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7479" y="6071728"/>
            <a:ext cx="1435608" cy="786384"/>
          </a:xfrm>
          <a:prstGeom prst="rect">
            <a:avLst/>
          </a:prstGeom>
        </p:spPr>
      </p:pic>
      <p:sp>
        <p:nvSpPr>
          <p:cNvPr id="2" name="Slide Number Placeholder 1"/>
          <p:cNvSpPr>
            <a:spLocks noGrp="1"/>
          </p:cNvSpPr>
          <p:nvPr>
            <p:ph type="sldNum" sz="quarter" idx="11"/>
          </p:nvPr>
        </p:nvSpPr>
        <p:spPr/>
        <p:txBody>
          <a:bodyPr/>
          <a:lstStyle>
            <a:lvl1pPr>
              <a:defRPr>
                <a:solidFill>
                  <a:schemeClr val="accent1"/>
                </a:solidFill>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24755614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with subhea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8229600" cy="3971413"/>
          </a:xfrm>
          <a:prstGeom prst="rect">
            <a:avLst/>
          </a:prstGeom>
        </p:spPr>
        <p:txBody>
          <a:bodyPr/>
          <a:lstStyle>
            <a:lvl1pPr marL="0" indent="0">
              <a:spcAft>
                <a:spcPts val="800"/>
              </a:spcAft>
              <a:buFont typeface="Arial"/>
              <a:buNone/>
              <a:defRPr sz="2000" baseline="0">
                <a:solidFill>
                  <a:schemeClr val="tx1"/>
                </a:solidFill>
                <a:latin typeface="Verdana"/>
                <a:cs typeface="Verdana"/>
              </a:defRPr>
            </a:lvl1pPr>
            <a:lvl2pPr marL="285750" indent="-285750">
              <a:buFont typeface="Arial"/>
              <a:buChar char="•"/>
              <a:defRPr sz="1600">
                <a:solidFill>
                  <a:schemeClr val="tx1"/>
                </a:solidFill>
                <a:latin typeface="Verdana"/>
                <a:cs typeface="Verdana"/>
              </a:defRPr>
            </a:lvl2pPr>
            <a:lvl3pPr marL="741363" indent="-228600">
              <a:buFont typeface="Lucida Grande"/>
              <a:buChar char="–"/>
              <a:defRPr sz="1600">
                <a:solidFill>
                  <a:schemeClr val="tx1"/>
                </a:solidFill>
                <a:latin typeface="Verdana"/>
                <a:cs typeface="Verdana"/>
              </a:defRPr>
            </a:lvl3pPr>
            <a:lvl4pPr marL="1147763" indent="-228600">
              <a:buFont typeface="Arial"/>
              <a:buChar char="•"/>
              <a:defRPr sz="1200">
                <a:solidFill>
                  <a:schemeClr val="tx1"/>
                </a:solidFill>
                <a:latin typeface="Verdana"/>
                <a:cs typeface="Verdana"/>
              </a:defRPr>
            </a:lvl4pPr>
            <a:lvl5pPr marL="1600200" indent="-228600">
              <a:buFont typeface="Arial"/>
              <a:buChar char="–"/>
              <a:defRPr sz="1050">
                <a:solidFill>
                  <a:schemeClr val="tx1"/>
                </a:solidFill>
                <a:latin typeface="Verdana"/>
                <a:cs typeface="Verdana"/>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457200" y="246888"/>
            <a:ext cx="8229600" cy="1088136"/>
          </a:xfrm>
          <a:prstGeom prst="rect">
            <a:avLst/>
          </a:prstGeom>
        </p:spPr>
        <p:txBody>
          <a:bodyPr vert="horz" anchor="b" anchorCtr="0"/>
          <a:lstStyle>
            <a:lvl1pPr algn="l">
              <a:defRPr sz="3600">
                <a:solidFill>
                  <a:schemeClr val="accent1"/>
                </a:solidFill>
                <a:latin typeface="Verdana"/>
              </a:defRPr>
            </a:lvl1pPr>
          </a:lstStyle>
          <a:p>
            <a:r>
              <a:rPr lang="en-US" dirty="0" smtClean="0"/>
              <a:t>Header</a:t>
            </a:r>
            <a:endParaRPr lang="en-US" dirty="0"/>
          </a:p>
        </p:txBody>
      </p:sp>
      <p:sp>
        <p:nvSpPr>
          <p:cNvPr id="2" name="Slide Number Placeholder 1"/>
          <p:cNvSpPr>
            <a:spLocks noGrp="1"/>
          </p:cNvSpPr>
          <p:nvPr>
            <p:ph type="sldNum" sz="quarter" idx="10"/>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27619413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8229600" cy="3971413"/>
          </a:xfrm>
          <a:prstGeom prst="rect">
            <a:avLst/>
          </a:prstGeom>
        </p:spPr>
        <p:txBody>
          <a:bodyPr/>
          <a:lstStyle>
            <a:lvl1pPr marL="342900" indent="-342900">
              <a:buFont typeface="Arial"/>
              <a:buChar char="•"/>
              <a:defRPr sz="1600" baseline="0">
                <a:solidFill>
                  <a:schemeClr val="tx1"/>
                </a:solidFill>
                <a:latin typeface="Verdana"/>
                <a:cs typeface="Verdana"/>
              </a:defRPr>
            </a:lvl1pPr>
            <a:lvl2pPr>
              <a:defRPr sz="1400">
                <a:solidFill>
                  <a:schemeClr val="tx1"/>
                </a:solidFill>
                <a:latin typeface="Verdana"/>
                <a:cs typeface="Verdana"/>
              </a:defRPr>
            </a:lvl2pPr>
            <a:lvl3pPr>
              <a:defRPr sz="1200">
                <a:solidFill>
                  <a:schemeClr val="tx1"/>
                </a:solidFill>
                <a:latin typeface="Verdana"/>
                <a:cs typeface="Verdana"/>
              </a:defRPr>
            </a:lvl3pPr>
            <a:lvl4pPr>
              <a:defRPr sz="1050">
                <a:solidFill>
                  <a:schemeClr val="tx1"/>
                </a:solidFill>
                <a:latin typeface="Verdana"/>
                <a:cs typeface="Verdana"/>
              </a:defRPr>
            </a:lvl4pPr>
            <a:lvl5pPr>
              <a:defRPr sz="1000">
                <a:solidFill>
                  <a:schemeClr val="tx1"/>
                </a:solidFill>
                <a:latin typeface="Verdana"/>
                <a:cs typeface="Verdana"/>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457200" y="246888"/>
            <a:ext cx="8229600" cy="1088136"/>
          </a:xfrm>
          <a:prstGeom prst="rect">
            <a:avLst/>
          </a:prstGeom>
        </p:spPr>
        <p:txBody>
          <a:bodyPr vert="horz" anchor="b" anchorCtr="0"/>
          <a:lstStyle>
            <a:lvl1pPr algn="l">
              <a:defRPr sz="3600">
                <a:solidFill>
                  <a:schemeClr val="accent1"/>
                </a:solidFill>
                <a:latin typeface="Verdana"/>
              </a:defRPr>
            </a:lvl1pPr>
          </a:lstStyle>
          <a:p>
            <a:r>
              <a:rPr lang="en-US" dirty="0" smtClean="0"/>
              <a:t>Header</a:t>
            </a:r>
            <a:endParaRPr lang="en-US" dirty="0"/>
          </a:p>
        </p:txBody>
      </p:sp>
      <p:sp>
        <p:nvSpPr>
          <p:cNvPr id="2" name="Slide Number Placeholder 1"/>
          <p:cNvSpPr>
            <a:spLocks noGrp="1"/>
          </p:cNvSpPr>
          <p:nvPr>
            <p:ph type="sldNum" sz="quarter" idx="10"/>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34711128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with pict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4021221" cy="4094317"/>
          </a:xfrm>
          <a:prstGeom prst="rect">
            <a:avLst/>
          </a:prstGeom>
        </p:spPr>
        <p:txBody>
          <a:bodyPr/>
          <a:lstStyle>
            <a:lvl1pPr marL="0" indent="0">
              <a:spcAft>
                <a:spcPts val="800"/>
              </a:spcAft>
              <a:buFont typeface="Arial"/>
              <a:buNone/>
              <a:defRPr sz="2000" baseline="0">
                <a:solidFill>
                  <a:schemeClr val="tx1"/>
                </a:solidFill>
                <a:latin typeface="Verdana"/>
                <a:cs typeface="Verdana"/>
              </a:defRPr>
            </a:lvl1pPr>
            <a:lvl2pPr marL="285750" indent="-285750">
              <a:buFont typeface="Arial"/>
              <a:buChar char="•"/>
              <a:defRPr sz="1600">
                <a:solidFill>
                  <a:schemeClr val="tx1"/>
                </a:solidFill>
                <a:latin typeface="Verdana"/>
                <a:cs typeface="Verdana"/>
              </a:defRPr>
            </a:lvl2pPr>
            <a:lvl3pPr marL="741363" indent="-228600">
              <a:buFont typeface="Lucida Grande"/>
              <a:buChar char="–"/>
              <a:defRPr sz="1600">
                <a:solidFill>
                  <a:schemeClr val="tx1"/>
                </a:solidFill>
                <a:latin typeface="Verdana"/>
                <a:cs typeface="Verdana"/>
              </a:defRPr>
            </a:lvl3pPr>
            <a:lvl4pPr marL="1147763" indent="-228600">
              <a:buFont typeface="Arial"/>
              <a:buChar char="•"/>
              <a:defRPr sz="1200">
                <a:solidFill>
                  <a:schemeClr val="tx1"/>
                </a:solidFill>
                <a:latin typeface="Verdana"/>
                <a:cs typeface="Verdana"/>
              </a:defRPr>
            </a:lvl4pPr>
            <a:lvl5pPr marL="1600200" indent="-228600">
              <a:buFont typeface="Arial"/>
              <a:buChar char="–"/>
              <a:defRPr sz="1050">
                <a:solidFill>
                  <a:schemeClr val="tx1"/>
                </a:solidFill>
                <a:latin typeface="Verdana"/>
                <a:cs typeface="Verdana"/>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457200" y="246888"/>
            <a:ext cx="8229600" cy="1088136"/>
          </a:xfrm>
          <a:prstGeom prst="rect">
            <a:avLst/>
          </a:prstGeom>
        </p:spPr>
        <p:txBody>
          <a:bodyPr vert="horz" anchor="b" anchorCtr="0"/>
          <a:lstStyle>
            <a:lvl1pPr algn="l">
              <a:defRPr sz="3600">
                <a:solidFill>
                  <a:schemeClr val="accent1"/>
                </a:solidFill>
                <a:latin typeface="Verdana"/>
              </a:defRPr>
            </a:lvl1pPr>
          </a:lstStyle>
          <a:p>
            <a:r>
              <a:rPr lang="en-US" dirty="0" smtClean="0"/>
              <a:t>Header</a:t>
            </a:r>
            <a:endParaRPr lang="en-US" dirty="0"/>
          </a:p>
        </p:txBody>
      </p:sp>
      <p:sp>
        <p:nvSpPr>
          <p:cNvPr id="5" name="Picture Placeholder 9"/>
          <p:cNvSpPr>
            <a:spLocks noGrp="1"/>
          </p:cNvSpPr>
          <p:nvPr>
            <p:ph type="pic" sz="quarter" idx="12" hasCustomPrompt="1"/>
          </p:nvPr>
        </p:nvSpPr>
        <p:spPr>
          <a:xfrm>
            <a:off x="4645024" y="1600200"/>
            <a:ext cx="4041775" cy="4094317"/>
          </a:xfrm>
          <a:prstGeom prst="rect">
            <a:avLst/>
          </a:prstGeom>
        </p:spPr>
        <p:txBody>
          <a:bodyPr anchor="ctr"/>
          <a:lstStyle>
            <a:lvl1pPr marL="0" indent="0" algn="ctr">
              <a:buFontTx/>
              <a:buNone/>
              <a:defRPr sz="1200" b="0" i="1" baseline="0">
                <a:latin typeface="Verdana"/>
                <a:cs typeface="Verdana"/>
              </a:defRPr>
            </a:lvl1pPr>
          </a:lstStyle>
          <a:p>
            <a:r>
              <a:rPr lang="en-US" dirty="0" smtClean="0"/>
              <a:t>Insert picture here</a:t>
            </a:r>
            <a:endParaRPr lang="en-US" dirty="0"/>
          </a:p>
        </p:txBody>
      </p:sp>
      <p:sp>
        <p:nvSpPr>
          <p:cNvPr id="2" name="Slide Number Placeholder 1"/>
          <p:cNvSpPr>
            <a:spLocks noGrp="1"/>
          </p:cNvSpPr>
          <p:nvPr>
            <p:ph type="sldNum" sz="quarter" idx="13"/>
          </p:nvPr>
        </p:nvSpPr>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12706244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oleObject" Target="../embeddings/oleObject1.bin"/><Relationship Id="rId2" Type="http://schemas.openxmlformats.org/officeDocument/2006/relationships/slideLayout" Target="../slideLayouts/slideLayout29.xml"/><Relationship Id="rId16" Type="http://schemas.openxmlformats.org/officeDocument/2006/relationships/vmlDrawing" Target="../drawings/vmlDrawing1.v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8.xml"/><Relationship Id="rId10" Type="http://schemas.openxmlformats.org/officeDocument/2006/relationships/slideLayout" Target="../slideLayouts/slideLayout37.xml"/><Relationship Id="rId19" Type="http://schemas.openxmlformats.org/officeDocument/2006/relationships/image" Target="../media/image6.jpe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bd_3_rgb_lbg_2_25.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235534"/>
            <a:ext cx="3227832" cy="1755648"/>
          </a:xfrm>
          <a:prstGeom prst="rect">
            <a:avLst/>
          </a:prstGeom>
        </p:spPr>
      </p:pic>
      <p:sp>
        <p:nvSpPr>
          <p:cNvPr id="8" name="Subtitle 2"/>
          <p:cNvSpPr txBox="1">
            <a:spLocks/>
          </p:cNvSpPr>
          <p:nvPr userDrawn="1"/>
        </p:nvSpPr>
        <p:spPr>
          <a:xfrm>
            <a:off x="1497673" y="6434264"/>
            <a:ext cx="6400800" cy="20613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i="1" dirty="0" smtClean="0">
                <a:solidFill>
                  <a:schemeClr val="tx1"/>
                </a:solidFill>
                <a:latin typeface="Verdana"/>
                <a:cs typeface="Verdana"/>
              </a:rPr>
              <a:t>© 2016 BD. BD, the BD Logo and all other trademarks are property of Becton, Dickinson and Company. </a:t>
            </a:r>
            <a:endParaRPr lang="en-US" sz="800" i="1" dirty="0">
              <a:solidFill>
                <a:schemeClr val="tx1"/>
              </a:solidFill>
              <a:latin typeface="Verdana"/>
              <a:cs typeface="Verdana"/>
            </a:endParaRPr>
          </a:p>
        </p:txBody>
      </p:sp>
      <p:sp>
        <p:nvSpPr>
          <p:cNvPr id="4" name="Slide Number Placeholder 1"/>
          <p:cNvSpPr>
            <a:spLocks noGrp="1"/>
          </p:cNvSpPr>
          <p:nvPr>
            <p:ph type="sldNum" sz="quarter" idx="4"/>
          </p:nvPr>
        </p:nvSpPr>
        <p:spPr>
          <a:xfrm>
            <a:off x="0" y="6731289"/>
            <a:ext cx="79730" cy="119593"/>
          </a:xfrm>
          <a:prstGeom prst="rect">
            <a:avLst/>
          </a:prstGeom>
        </p:spPr>
        <p:txBody>
          <a:bodyPr vert="horz" lIns="91440" tIns="45720" rIns="91440" bIns="45720" rtlCol="0" anchor="ctr"/>
          <a:lstStyle>
            <a:lvl1pPr algn="ctr">
              <a:defRPr sz="100" baseline="30000">
                <a:solidFill>
                  <a:schemeClr val="bg1"/>
                </a:solidFill>
                <a:latin typeface="Verdana"/>
                <a:cs typeface="Verdana"/>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2087667077"/>
      </p:ext>
    </p:extLst>
  </p:cSld>
  <p:clrMap bg1="lt1" tx1="dk1" bg2="lt2" tx2="dk2" accent1="accent1" accent2="accent2" accent3="accent3" accent4="accent4" accent5="accent5" accent6="accent6" hlink="hlink" folHlink="folHlink"/>
  <p:sldLayoutIdLst>
    <p:sldLayoutId id="2147483701" r:id="rId1"/>
    <p:sldLayoutId id="2147483725" r:id="rId2"/>
    <p:sldLayoutId id="2147483726" r:id="rId3"/>
  </p:sldLayoutIdLst>
  <p:timing>
    <p:tnLst>
      <p:par>
        <p:cTn id="1" dur="indefinite" restart="never" nodeType="tmRoot"/>
      </p:par>
    </p:tnLst>
  </p:timing>
  <p:hf hdr="0" ftr="0" dt="0"/>
  <p:txStyles>
    <p:titleStyle>
      <a:lvl1pPr algn="l" defTabSz="457200" rtl="0" eaLnBrk="1" latinLnBrk="0" hangingPunct="1">
        <a:spcBef>
          <a:spcPct val="0"/>
        </a:spcBef>
        <a:buNone/>
        <a:defRPr sz="3600" b="0" i="0"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4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8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d_3_rgb_lbg_1_0.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08304" y="6073540"/>
            <a:ext cx="1435608" cy="786384"/>
          </a:xfrm>
          <a:prstGeom prst="rect">
            <a:avLst/>
          </a:prstGeom>
        </p:spPr>
      </p:pic>
      <p:sp>
        <p:nvSpPr>
          <p:cNvPr id="7" name="Subtitle 2"/>
          <p:cNvSpPr txBox="1">
            <a:spLocks/>
          </p:cNvSpPr>
          <p:nvPr userDrawn="1"/>
        </p:nvSpPr>
        <p:spPr>
          <a:xfrm>
            <a:off x="483518" y="6438277"/>
            <a:ext cx="6400800" cy="20613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i="1" dirty="0" smtClean="0">
                <a:solidFill>
                  <a:schemeClr val="tx1"/>
                </a:solidFill>
                <a:latin typeface="Verdana"/>
                <a:cs typeface="Verdana"/>
              </a:rPr>
              <a:t>© 2016 BD. BD, the BD Logo and all other trademarks are property of Becton, Dickinson and Company. </a:t>
            </a:r>
            <a:endParaRPr lang="en-US" sz="800" i="1" dirty="0">
              <a:solidFill>
                <a:schemeClr val="tx1"/>
              </a:solidFill>
              <a:latin typeface="Verdana"/>
              <a:cs typeface="Verdana"/>
            </a:endParaRPr>
          </a:p>
        </p:txBody>
      </p:sp>
      <p:sp>
        <p:nvSpPr>
          <p:cNvPr id="4" name="Slide Number Placeholder 1"/>
          <p:cNvSpPr>
            <a:spLocks noGrp="1"/>
          </p:cNvSpPr>
          <p:nvPr>
            <p:ph type="sldNum" sz="quarter" idx="4"/>
          </p:nvPr>
        </p:nvSpPr>
        <p:spPr>
          <a:xfrm>
            <a:off x="0" y="6731289"/>
            <a:ext cx="79730" cy="119593"/>
          </a:xfrm>
          <a:prstGeom prst="rect">
            <a:avLst/>
          </a:prstGeom>
        </p:spPr>
        <p:txBody>
          <a:bodyPr vert="horz" lIns="91440" tIns="45720" rIns="91440" bIns="45720" rtlCol="0" anchor="ctr"/>
          <a:lstStyle>
            <a:lvl1pPr algn="ctr">
              <a:defRPr sz="100" baseline="30000">
                <a:solidFill>
                  <a:schemeClr val="bg1"/>
                </a:solidFill>
                <a:latin typeface="Verdana"/>
                <a:cs typeface="Verdana"/>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314620284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ubtitle 2"/>
          <p:cNvSpPr txBox="1">
            <a:spLocks/>
          </p:cNvSpPr>
          <p:nvPr userDrawn="1"/>
        </p:nvSpPr>
        <p:spPr>
          <a:xfrm>
            <a:off x="483518" y="6438277"/>
            <a:ext cx="6400800" cy="20613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i="1" dirty="0" smtClean="0">
                <a:solidFill>
                  <a:schemeClr val="tx1"/>
                </a:solidFill>
                <a:latin typeface="Verdana"/>
                <a:cs typeface="Verdana"/>
              </a:rPr>
              <a:t>© 2016 BD. BD, the BD Logo and all other trademarks are property of Becton, Dickinson and Company. </a:t>
            </a:r>
            <a:endParaRPr lang="en-US" sz="800" i="1" dirty="0">
              <a:solidFill>
                <a:schemeClr val="tx1"/>
              </a:solidFill>
              <a:latin typeface="Verdana"/>
              <a:cs typeface="Verdana"/>
            </a:endParaRPr>
          </a:p>
        </p:txBody>
      </p:sp>
      <p:pic>
        <p:nvPicPr>
          <p:cNvPr id="7" name="Picture 6" descr="bd_3_rgb_lbg_1_0.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708304" y="6073540"/>
            <a:ext cx="1435608" cy="786384"/>
          </a:xfrm>
          <a:prstGeom prst="rect">
            <a:avLst/>
          </a:prstGeom>
        </p:spPr>
      </p:pic>
      <p:sp>
        <p:nvSpPr>
          <p:cNvPr id="4" name="Slide Number Placeholder 1"/>
          <p:cNvSpPr>
            <a:spLocks noGrp="1"/>
          </p:cNvSpPr>
          <p:nvPr>
            <p:ph type="sldNum" sz="quarter" idx="4"/>
          </p:nvPr>
        </p:nvSpPr>
        <p:spPr>
          <a:xfrm>
            <a:off x="0" y="6247643"/>
            <a:ext cx="520390" cy="598860"/>
          </a:xfrm>
          <a:prstGeom prst="rect">
            <a:avLst/>
          </a:prstGeom>
        </p:spPr>
        <p:txBody>
          <a:bodyPr vert="horz" lIns="91440" tIns="45720" rIns="91440" bIns="45720" rtlCol="0" anchor="ctr"/>
          <a:lstStyle>
            <a:lvl1pPr algn="ctr">
              <a:defRPr sz="600">
                <a:solidFill>
                  <a:srgbClr val="8C8C8E"/>
                </a:solidFill>
                <a:latin typeface="Verdana"/>
                <a:cs typeface="Verdana"/>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3738327258"/>
      </p:ext>
    </p:extLst>
  </p:cSld>
  <p:clrMap bg1="lt1" tx1="dk1" bg2="lt2" tx2="dk2" accent1="accent1" accent2="accent2" accent3="accent3" accent4="accent4" accent5="accent5" accent6="accent6" hlink="hlink" folHlink="folHlink"/>
  <p:sldLayoutIdLst>
    <p:sldLayoutId id="2147483650" r:id="rId1"/>
    <p:sldLayoutId id="2147483730" r:id="rId2"/>
    <p:sldLayoutId id="2147483737" r:id="rId3"/>
    <p:sldLayoutId id="2147483649" r:id="rId4"/>
    <p:sldLayoutId id="2147483685" r:id="rId5"/>
    <p:sldLayoutId id="2147483755" r:id="rId6"/>
    <p:sldLayoutId id="2147483756" r:id="rId7"/>
    <p:sldLayoutId id="2147483757" r:id="rId8"/>
    <p:sldLayoutId id="2147483761" r:id="rId9"/>
    <p:sldLayoutId id="2147483762" r:id="rId10"/>
    <p:sldLayoutId id="214748376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31289"/>
            <a:ext cx="79730" cy="119593"/>
          </a:xfrm>
          <a:prstGeom prst="rect">
            <a:avLst/>
          </a:prstGeom>
        </p:spPr>
        <p:txBody>
          <a:bodyPr vert="horz" lIns="91440" tIns="45720" rIns="91440" bIns="45720" rtlCol="0" anchor="ctr"/>
          <a:lstStyle>
            <a:lvl1pPr algn="ctr">
              <a:defRPr sz="100" baseline="30000">
                <a:solidFill>
                  <a:schemeClr val="bg1"/>
                </a:solidFill>
                <a:latin typeface="Verdana"/>
                <a:cs typeface="Verdana"/>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377751427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8" r:id="rId3"/>
    <p:sldLayoutId id="2147483735" r:id="rId4"/>
    <p:sldLayoutId id="2147483736" r:id="rId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4593"/>
        </a:solidFill>
        <a:effectLst/>
      </p:bgPr>
    </p:bg>
    <p:spTree>
      <p:nvGrpSpPr>
        <p:cNvPr id="1" name=""/>
        <p:cNvGrpSpPr/>
        <p:nvPr/>
      </p:nvGrpSpPr>
      <p:grpSpPr>
        <a:xfrm>
          <a:off x="0" y="0"/>
          <a:ext cx="0" cy="0"/>
          <a:chOff x="0" y="0"/>
          <a:chExt cx="0" cy="0"/>
        </a:xfrm>
      </p:grpSpPr>
      <p:pic>
        <p:nvPicPr>
          <p:cNvPr id="5" name="Picture 4" descr="bd_1bw_rgb_dbg_2_2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20949" y="2596241"/>
            <a:ext cx="3227832" cy="1755648"/>
          </a:xfrm>
          <a:prstGeom prst="rect">
            <a:avLst/>
          </a:prstGeom>
        </p:spPr>
      </p:pic>
      <p:sp>
        <p:nvSpPr>
          <p:cNvPr id="4" name="Subtitle 2"/>
          <p:cNvSpPr txBox="1">
            <a:spLocks/>
          </p:cNvSpPr>
          <p:nvPr userDrawn="1"/>
        </p:nvSpPr>
        <p:spPr>
          <a:xfrm>
            <a:off x="483518" y="6438277"/>
            <a:ext cx="6400800" cy="20613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i="1" dirty="0" smtClean="0">
                <a:solidFill>
                  <a:srgbClr val="FFFFFF"/>
                </a:solidFill>
                <a:latin typeface="Verdana"/>
                <a:cs typeface="Verdana"/>
              </a:rPr>
              <a:t>© 2016 BD. BD, the BD Logo and all other trademarks are property of Becton, Dickinson and Company. </a:t>
            </a:r>
            <a:endParaRPr lang="en-US" sz="800" i="1" dirty="0">
              <a:solidFill>
                <a:srgbClr val="FFFFFF"/>
              </a:solidFill>
              <a:latin typeface="Verdana"/>
              <a:cs typeface="Verdana"/>
            </a:endParaRPr>
          </a:p>
        </p:txBody>
      </p:sp>
      <p:sp>
        <p:nvSpPr>
          <p:cNvPr id="7" name="Slide Number Placeholder 1"/>
          <p:cNvSpPr>
            <a:spLocks noGrp="1"/>
          </p:cNvSpPr>
          <p:nvPr>
            <p:ph type="sldNum" sz="quarter" idx="4"/>
          </p:nvPr>
        </p:nvSpPr>
        <p:spPr>
          <a:xfrm>
            <a:off x="0" y="6252023"/>
            <a:ext cx="520390" cy="598860"/>
          </a:xfrm>
          <a:prstGeom prst="rect">
            <a:avLst/>
          </a:prstGeom>
        </p:spPr>
        <p:txBody>
          <a:bodyPr vert="horz" lIns="91440" tIns="45720" rIns="91440" bIns="45720" rtlCol="0" anchor="ctr"/>
          <a:lstStyle>
            <a:lvl1pPr algn="ctr">
              <a:defRPr sz="600">
                <a:solidFill>
                  <a:schemeClr val="bg1"/>
                </a:solidFill>
                <a:latin typeface="Verdana"/>
                <a:cs typeface="Verdana"/>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1299714137"/>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457200" rtl="0" eaLnBrk="1" latinLnBrk="0" hangingPunct="1">
        <a:spcBef>
          <a:spcPct val="0"/>
        </a:spcBef>
        <a:buNone/>
        <a:defRPr sz="3600" b="0" i="0"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4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8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4593"/>
        </a:solidFill>
        <a:effectLst/>
      </p:bgPr>
    </p:bg>
    <p:spTree>
      <p:nvGrpSpPr>
        <p:cNvPr id="1" name=""/>
        <p:cNvGrpSpPr/>
        <p:nvPr/>
      </p:nvGrpSpPr>
      <p:grpSpPr>
        <a:xfrm>
          <a:off x="0" y="0"/>
          <a:ext cx="0" cy="0"/>
          <a:chOff x="0" y="0"/>
          <a:chExt cx="0" cy="0"/>
        </a:xfrm>
      </p:grpSpPr>
      <p:sp>
        <p:nvSpPr>
          <p:cNvPr id="4" name="Subtitle 2"/>
          <p:cNvSpPr txBox="1">
            <a:spLocks/>
          </p:cNvSpPr>
          <p:nvPr userDrawn="1"/>
        </p:nvSpPr>
        <p:spPr>
          <a:xfrm>
            <a:off x="483518" y="6438277"/>
            <a:ext cx="6400800" cy="20613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i="1" dirty="0" smtClean="0">
                <a:solidFill>
                  <a:srgbClr val="FFFFFF"/>
                </a:solidFill>
                <a:latin typeface="Verdana"/>
                <a:cs typeface="Verdana"/>
              </a:rPr>
              <a:t>© 2016 BD. BD, the BD Logo and all other trademarks are property of Becton, Dickinson and Company. </a:t>
            </a:r>
            <a:endParaRPr lang="en-US" sz="800" i="1" dirty="0">
              <a:solidFill>
                <a:srgbClr val="FFFFFF"/>
              </a:solidFill>
              <a:latin typeface="Verdana"/>
              <a:cs typeface="Verdana"/>
            </a:endParaRPr>
          </a:p>
        </p:txBody>
      </p:sp>
      <p:pic>
        <p:nvPicPr>
          <p:cNvPr id="8" name="Picture 7" descr="bd_1bw_rgb_dbg_1_0.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07479" y="6071728"/>
            <a:ext cx="1435608" cy="786384"/>
          </a:xfrm>
          <a:prstGeom prst="rect">
            <a:avLst/>
          </a:prstGeom>
        </p:spPr>
      </p:pic>
      <p:sp>
        <p:nvSpPr>
          <p:cNvPr id="6" name="Slide Number Placeholder 1"/>
          <p:cNvSpPr>
            <a:spLocks noGrp="1"/>
          </p:cNvSpPr>
          <p:nvPr>
            <p:ph type="sldNum" sz="quarter" idx="4"/>
          </p:nvPr>
        </p:nvSpPr>
        <p:spPr>
          <a:xfrm>
            <a:off x="0" y="6252023"/>
            <a:ext cx="520390" cy="598860"/>
          </a:xfrm>
          <a:prstGeom prst="rect">
            <a:avLst/>
          </a:prstGeom>
        </p:spPr>
        <p:txBody>
          <a:bodyPr vert="horz" lIns="91440" tIns="45720" rIns="91440" bIns="45720" rtlCol="0" anchor="ctr"/>
          <a:lstStyle>
            <a:lvl1pPr algn="ctr">
              <a:defRPr sz="600">
                <a:solidFill>
                  <a:srgbClr val="FFFFFF"/>
                </a:solidFill>
                <a:latin typeface="Verdana"/>
                <a:cs typeface="Verdana"/>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3996810507"/>
      </p:ext>
    </p:extLst>
  </p:cSld>
  <p:clrMap bg1="lt1" tx1="dk1" bg2="lt2" tx2="dk2" accent1="accent1" accent2="accent2" accent3="accent3" accent4="accent4" accent5="accent5" accent6="accent6" hlink="hlink" folHlink="folHlink"/>
  <p:sldLayoutIdLst>
    <p:sldLayoutId id="2147483690" r:id="rId1"/>
    <p:sldLayoutId id="2147483717" r:id="rId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31289"/>
            <a:ext cx="79730" cy="119593"/>
          </a:xfrm>
          <a:prstGeom prst="rect">
            <a:avLst/>
          </a:prstGeom>
        </p:spPr>
        <p:txBody>
          <a:bodyPr vert="horz" lIns="91440" tIns="45720" rIns="91440" bIns="45720" rtlCol="0" anchor="ctr"/>
          <a:lstStyle>
            <a:lvl1pPr algn="ctr">
              <a:defRPr sz="100" baseline="30000">
                <a:solidFill>
                  <a:schemeClr val="bg1"/>
                </a:solidFill>
                <a:latin typeface="Verdana"/>
                <a:cs typeface="Verdana"/>
              </a:defRPr>
            </a:lvl1pPr>
          </a:lstStyle>
          <a:p>
            <a:fld id="{78EB43C4-7051-7042-93B5-8C0653444BA6}" type="slidenum">
              <a:rPr lang="en-US" smtClean="0"/>
              <a:pPr/>
              <a:t>‹#›</a:t>
            </a:fld>
            <a:endParaRPr lang="en-US"/>
          </a:p>
        </p:txBody>
      </p:sp>
    </p:spTree>
    <p:extLst>
      <p:ext uri="{BB962C8B-B14F-4D97-AF65-F5344CB8AC3E}">
        <p14:creationId xmlns:p14="http://schemas.microsoft.com/office/powerpoint/2010/main" val="1216483450"/>
      </p:ext>
    </p:extLst>
  </p:cSld>
  <p:clrMap bg1="lt1" tx1="dk1" bg2="lt2" tx2="dk2" accent1="accent1" accent2="accent2" accent3="accent3" accent4="accent4" accent5="accent5" accent6="accent6" hlink="hlink" folHlink="folHlink"/>
  <p:sldLayoutIdLst>
    <p:sldLayoutId id="2147483728" r:id="rId1"/>
    <p:sldLayoutId id="2147483729"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Line 21"/>
          <p:cNvSpPr>
            <a:spLocks noChangeShapeType="1"/>
          </p:cNvSpPr>
          <p:nvPr/>
        </p:nvSpPr>
        <p:spPr bwMode="auto">
          <a:xfrm>
            <a:off x="0" y="835025"/>
            <a:ext cx="9144000" cy="0"/>
          </a:xfrm>
          <a:prstGeom prst="line">
            <a:avLst/>
          </a:prstGeom>
          <a:noFill/>
          <a:ln w="69850">
            <a:solidFill>
              <a:srgbClr val="FF6600"/>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a typeface="MS PGothic" pitchFamily="34" charset="-128"/>
            </a:endParaRPr>
          </a:p>
        </p:txBody>
      </p:sp>
      <p:graphicFrame>
        <p:nvGraphicFramePr>
          <p:cNvPr id="1028" name="Object 2"/>
          <p:cNvGraphicFramePr>
            <a:graphicFrameLocks noChangeAspect="1"/>
          </p:cNvGraphicFramePr>
          <p:nvPr/>
        </p:nvGraphicFramePr>
        <p:xfrm>
          <a:off x="0" y="0"/>
          <a:ext cx="9144000" cy="809625"/>
        </p:xfrm>
        <a:graphic>
          <a:graphicData uri="http://schemas.openxmlformats.org/presentationml/2006/ole">
            <mc:AlternateContent xmlns:mc="http://schemas.openxmlformats.org/markup-compatibility/2006">
              <mc:Choice xmlns:v="urn:schemas-microsoft-com:vml" Requires="v">
                <p:oleObj spid="_x0000_s2510" name="Image" r:id="rId17" imgW="11707937" imgH="8787302" progId="Photoshop.Image.7">
                  <p:embed/>
                </p:oleObj>
              </mc:Choice>
              <mc:Fallback>
                <p:oleObj name="Image" r:id="rId17" imgW="11707937" imgH="8787302" progId="Photoshop.Image.7">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b="87273"/>
                      <a:stretch>
                        <a:fillRect/>
                      </a:stretch>
                    </p:blipFill>
                    <p:spPr bwMode="auto">
                      <a:xfrm>
                        <a:off x="0" y="0"/>
                        <a:ext cx="9144000" cy="809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2"/>
          <p:cNvSpPr>
            <a:spLocks noGrp="1" noChangeArrowheads="1"/>
          </p:cNvSpPr>
          <p:nvPr>
            <p:ph type="title"/>
          </p:nvPr>
        </p:nvSpPr>
        <p:spPr bwMode="auto">
          <a:xfrm>
            <a:off x="381000" y="0"/>
            <a:ext cx="82296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Box 23"/>
          <p:cNvSpPr txBox="1">
            <a:spLocks noChangeArrowheads="1"/>
          </p:cNvSpPr>
          <p:nvPr/>
        </p:nvSpPr>
        <p:spPr bwMode="auto">
          <a:xfrm>
            <a:off x="7329488" y="0"/>
            <a:ext cx="181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alibri" pitchFamily="34" charset="0"/>
                <a:ea typeface="MS PGothic" pitchFamily="34" charset="-128"/>
              </a:defRPr>
            </a:lvl1pPr>
            <a:lvl2pPr marL="742950" indent="-285750">
              <a:defRPr sz="2400" b="1">
                <a:solidFill>
                  <a:schemeClr val="tx1"/>
                </a:solidFill>
                <a:latin typeface="Calibri" pitchFamily="34" charset="0"/>
                <a:ea typeface="MS PGothic" pitchFamily="34" charset="-128"/>
              </a:defRPr>
            </a:lvl2pPr>
            <a:lvl3pPr marL="1143000" indent="-228600">
              <a:defRPr sz="2400" b="1">
                <a:solidFill>
                  <a:schemeClr val="tx1"/>
                </a:solidFill>
                <a:latin typeface="Calibri" pitchFamily="34" charset="0"/>
                <a:ea typeface="MS PGothic" pitchFamily="34" charset="-128"/>
              </a:defRPr>
            </a:lvl3pPr>
            <a:lvl4pPr marL="1600200" indent="-228600">
              <a:defRPr sz="2400" b="1">
                <a:solidFill>
                  <a:schemeClr val="tx1"/>
                </a:solidFill>
                <a:latin typeface="Calibri" pitchFamily="34" charset="0"/>
                <a:ea typeface="MS PGothic" pitchFamily="34" charset="-128"/>
              </a:defRPr>
            </a:lvl4pPr>
            <a:lvl5pPr marL="2057400" indent="-228600">
              <a:defRPr sz="2400" b="1">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defTabSz="914400">
              <a:defRPr/>
            </a:pPr>
            <a:r>
              <a:rPr lang="en-US" sz="1000" smtClean="0">
                <a:solidFill>
                  <a:srgbClr val="E7E7FF"/>
                </a:solidFill>
                <a:latin typeface="Arial" pitchFamily="34" charset="0"/>
                <a:cs typeface="Arial" pitchFamily="34" charset="0"/>
              </a:rPr>
              <a:t>COMPANY CONFIDENTIAL</a:t>
            </a:r>
          </a:p>
        </p:txBody>
      </p:sp>
      <p:pic>
        <p:nvPicPr>
          <p:cNvPr id="1031" name="Picture 17"/>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924800" y="6324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pg num"/>
          <p:cNvSpPr>
            <a:spLocks noGrp="1" noChangeArrowheads="1"/>
          </p:cNvSpPr>
          <p:nvPr>
            <p:ph type="sldNum" sz="quarter" idx="4"/>
          </p:nvPr>
        </p:nvSpPr>
        <p:spPr bwMode="auto">
          <a:xfrm>
            <a:off x="8305800" y="6477000"/>
            <a:ext cx="762000" cy="246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r">
              <a:defRPr sz="1000" b="0">
                <a:solidFill>
                  <a:srgbClr val="000000"/>
                </a:solidFill>
                <a:latin typeface="Arial" pitchFamily="34" charset="0"/>
                <a:cs typeface="+mn-cs"/>
              </a:defRPr>
            </a:lvl1pPr>
          </a:lstStyle>
          <a:p>
            <a:pPr defTabSz="914400">
              <a:defRPr/>
            </a:pPr>
            <a:fld id="{5F0A2EF5-BE06-4E37-9A9D-15366A6D6E84}" type="slidenum">
              <a:rPr lang="en-US">
                <a:ea typeface="MS PGothic" pitchFamily="34" charset="-128"/>
              </a:rPr>
              <a:pPr defTabSz="914400">
                <a:defRPr/>
              </a:pPr>
              <a:t>‹#›</a:t>
            </a:fld>
            <a:endParaRPr lang="en-US">
              <a:ea typeface="MS PGothic" pitchFamily="34" charset="-128"/>
            </a:endParaRPr>
          </a:p>
        </p:txBody>
      </p:sp>
      <p:sp>
        <p:nvSpPr>
          <p:cNvPr id="1033" name="Rectangle 181"/>
          <p:cNvSpPr>
            <a:spLocks noChangeArrowheads="1"/>
          </p:cNvSpPr>
          <p:nvPr/>
        </p:nvSpPr>
        <p:spPr bwMode="auto">
          <a:xfrm>
            <a:off x="8839200" y="6511925"/>
            <a:ext cx="195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14400"/>
            <a:fld id="{EC996F02-2F20-43D5-9219-2850C197D267}" type="slidenum">
              <a:rPr lang="en-US" sz="1000">
                <a:solidFill>
                  <a:srgbClr val="000000"/>
                </a:solidFill>
                <a:ea typeface="MS PGothic" pitchFamily="34" charset="-128"/>
              </a:rPr>
              <a:pPr defTabSz="914400"/>
              <a:t>‹#›</a:t>
            </a:fld>
            <a:r>
              <a:rPr lang="en-US" sz="1000">
                <a:solidFill>
                  <a:srgbClr val="000000"/>
                </a:solidFill>
                <a:ea typeface="MS PGothic" pitchFamily="34" charset="-128"/>
              </a:rPr>
              <a:t> </a:t>
            </a:r>
          </a:p>
        </p:txBody>
      </p:sp>
    </p:spTree>
    <p:extLst>
      <p:ext uri="{BB962C8B-B14F-4D97-AF65-F5344CB8AC3E}">
        <p14:creationId xmlns:p14="http://schemas.microsoft.com/office/powerpoint/2010/main" val="2424456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hf hdr="0" ftr="0" dt="0"/>
  <p:txStyles>
    <p:titleStyle>
      <a:lvl1pPr algn="l" rtl="0" eaLnBrk="1" fontAlgn="base" hangingPunct="1">
        <a:spcBef>
          <a:spcPct val="0"/>
        </a:spcBef>
        <a:spcAft>
          <a:spcPct val="0"/>
        </a:spcAft>
        <a:defRPr sz="2900" b="1">
          <a:solidFill>
            <a:schemeClr val="bg1"/>
          </a:solidFill>
          <a:latin typeface="+mj-lt"/>
          <a:ea typeface="MS PGothic" pitchFamily="34" charset="-128"/>
          <a:cs typeface="+mj-cs"/>
        </a:defRPr>
      </a:lvl1pPr>
      <a:lvl2pPr algn="l" rtl="0" eaLnBrk="1" fontAlgn="base" hangingPunct="1">
        <a:spcBef>
          <a:spcPct val="0"/>
        </a:spcBef>
        <a:spcAft>
          <a:spcPct val="0"/>
        </a:spcAft>
        <a:defRPr sz="2900" b="1">
          <a:solidFill>
            <a:schemeClr val="bg1"/>
          </a:solidFill>
          <a:latin typeface="Arial" pitchFamily="-109" charset="0"/>
          <a:ea typeface="MS PGothic" pitchFamily="34" charset="-128"/>
        </a:defRPr>
      </a:lvl2pPr>
      <a:lvl3pPr algn="l" rtl="0" eaLnBrk="1" fontAlgn="base" hangingPunct="1">
        <a:spcBef>
          <a:spcPct val="0"/>
        </a:spcBef>
        <a:spcAft>
          <a:spcPct val="0"/>
        </a:spcAft>
        <a:defRPr sz="2900" b="1">
          <a:solidFill>
            <a:schemeClr val="bg1"/>
          </a:solidFill>
          <a:latin typeface="Arial" pitchFamily="-109" charset="0"/>
          <a:ea typeface="MS PGothic" pitchFamily="34" charset="-128"/>
        </a:defRPr>
      </a:lvl3pPr>
      <a:lvl4pPr algn="l" rtl="0" eaLnBrk="1" fontAlgn="base" hangingPunct="1">
        <a:spcBef>
          <a:spcPct val="0"/>
        </a:spcBef>
        <a:spcAft>
          <a:spcPct val="0"/>
        </a:spcAft>
        <a:defRPr sz="2900" b="1">
          <a:solidFill>
            <a:schemeClr val="bg1"/>
          </a:solidFill>
          <a:latin typeface="Arial" pitchFamily="-109" charset="0"/>
          <a:ea typeface="MS PGothic" pitchFamily="34" charset="-128"/>
        </a:defRPr>
      </a:lvl4pPr>
      <a:lvl5pPr algn="l" rtl="0" eaLnBrk="1" fontAlgn="base" hangingPunct="1">
        <a:spcBef>
          <a:spcPct val="0"/>
        </a:spcBef>
        <a:spcAft>
          <a:spcPct val="0"/>
        </a:spcAft>
        <a:defRPr sz="2900" b="1">
          <a:solidFill>
            <a:schemeClr val="bg1"/>
          </a:solidFill>
          <a:latin typeface="Arial" pitchFamily="-109" charset="0"/>
          <a:ea typeface="MS PGothic" pitchFamily="34" charset="-128"/>
        </a:defRPr>
      </a:lvl5pPr>
      <a:lvl6pPr marL="457200" algn="l" rtl="0" eaLnBrk="1" fontAlgn="base" hangingPunct="1">
        <a:spcBef>
          <a:spcPct val="0"/>
        </a:spcBef>
        <a:spcAft>
          <a:spcPct val="0"/>
        </a:spcAft>
        <a:defRPr sz="3200" b="1">
          <a:solidFill>
            <a:schemeClr val="bg1"/>
          </a:solidFill>
          <a:latin typeface="Arial" pitchFamily="-109" charset="0"/>
        </a:defRPr>
      </a:lvl6pPr>
      <a:lvl7pPr marL="914400" algn="l" rtl="0" eaLnBrk="1" fontAlgn="base" hangingPunct="1">
        <a:spcBef>
          <a:spcPct val="0"/>
        </a:spcBef>
        <a:spcAft>
          <a:spcPct val="0"/>
        </a:spcAft>
        <a:defRPr sz="3200" b="1">
          <a:solidFill>
            <a:schemeClr val="bg1"/>
          </a:solidFill>
          <a:latin typeface="Arial" pitchFamily="-109" charset="0"/>
        </a:defRPr>
      </a:lvl7pPr>
      <a:lvl8pPr marL="1371600" algn="l" rtl="0" eaLnBrk="1" fontAlgn="base" hangingPunct="1">
        <a:spcBef>
          <a:spcPct val="0"/>
        </a:spcBef>
        <a:spcAft>
          <a:spcPct val="0"/>
        </a:spcAft>
        <a:defRPr sz="3200" b="1">
          <a:solidFill>
            <a:schemeClr val="bg1"/>
          </a:solidFill>
          <a:latin typeface="Arial" pitchFamily="-109" charset="0"/>
        </a:defRPr>
      </a:lvl8pPr>
      <a:lvl9pPr marL="1828800" algn="l" rtl="0" eaLnBrk="1" fontAlgn="base" hangingPunct="1">
        <a:spcBef>
          <a:spcPct val="0"/>
        </a:spcBef>
        <a:spcAft>
          <a:spcPct val="0"/>
        </a:spcAft>
        <a:defRPr sz="3200" b="1">
          <a:solidFill>
            <a:schemeClr val="bg1"/>
          </a:solidFill>
          <a:latin typeface="Arial" pitchFamily="-109" charset="0"/>
        </a:defRPr>
      </a:lvl9pPr>
    </p:titleStyle>
    <p:bodyStyle>
      <a:lvl1pPr marL="342900" indent="-342900" algn="l" rtl="0" eaLnBrk="1" fontAlgn="base" hangingPunct="1">
        <a:spcBef>
          <a:spcPct val="55000"/>
        </a:spcBef>
        <a:spcAft>
          <a:spcPct val="0"/>
        </a:spcAft>
        <a:buClr>
          <a:schemeClr val="accent2"/>
        </a:buClr>
        <a:buChar char="•"/>
        <a:defRPr sz="2400">
          <a:solidFill>
            <a:srgbClr val="000066"/>
          </a:solidFill>
          <a:latin typeface="+mn-lt"/>
          <a:ea typeface="MS PGothic" pitchFamily="34" charset="-128"/>
          <a:cs typeface="+mn-cs"/>
        </a:defRPr>
      </a:lvl1pPr>
      <a:lvl2pPr marL="742950" indent="-285750" algn="l" rtl="0" eaLnBrk="1" fontAlgn="base" hangingPunct="1">
        <a:spcBef>
          <a:spcPct val="55000"/>
        </a:spcBef>
        <a:spcAft>
          <a:spcPct val="0"/>
        </a:spcAft>
        <a:buChar char="–"/>
        <a:defRPr sz="2000">
          <a:solidFill>
            <a:srgbClr val="000066"/>
          </a:solidFill>
          <a:latin typeface="+mn-lt"/>
          <a:ea typeface="MS PGothic" pitchFamily="34" charset="-128"/>
        </a:defRPr>
      </a:lvl2pPr>
      <a:lvl3pPr marL="1143000" indent="-228600" algn="l" rtl="0" eaLnBrk="1" fontAlgn="base" hangingPunct="1">
        <a:spcBef>
          <a:spcPct val="55000"/>
        </a:spcBef>
        <a:spcAft>
          <a:spcPct val="0"/>
        </a:spcAft>
        <a:buClr>
          <a:schemeClr val="accent2"/>
        </a:buClr>
        <a:buChar char="•"/>
        <a:defRPr sz="2400">
          <a:solidFill>
            <a:srgbClr val="000066"/>
          </a:solidFill>
          <a:latin typeface="+mn-lt"/>
          <a:ea typeface="MS PGothic" pitchFamily="34" charset="-128"/>
        </a:defRPr>
      </a:lvl3pPr>
      <a:lvl4pPr marL="1600200" indent="-228600" algn="l" rtl="0" eaLnBrk="1" fontAlgn="base" hangingPunct="1">
        <a:spcBef>
          <a:spcPct val="55000"/>
        </a:spcBef>
        <a:spcAft>
          <a:spcPct val="0"/>
        </a:spcAft>
        <a:buChar char="–"/>
        <a:defRPr sz="1600">
          <a:solidFill>
            <a:srgbClr val="000066"/>
          </a:solidFill>
          <a:latin typeface="+mn-lt"/>
          <a:ea typeface="MS PGothic" pitchFamily="34" charset="-128"/>
        </a:defRPr>
      </a:lvl4pPr>
      <a:lvl5pPr marL="2057400" indent="-228600" algn="l" rtl="0" eaLnBrk="1" fontAlgn="base" hangingPunct="1">
        <a:spcBef>
          <a:spcPct val="55000"/>
        </a:spcBef>
        <a:spcAft>
          <a:spcPct val="0"/>
        </a:spcAft>
        <a:buChar char="»"/>
        <a:defRPr sz="1400">
          <a:solidFill>
            <a:srgbClr val="000066"/>
          </a:solidFill>
          <a:latin typeface="+mn-lt"/>
          <a:ea typeface="MS PGothic" pitchFamily="34" charset="-128"/>
        </a:defRPr>
      </a:lvl5pPr>
      <a:lvl6pPr marL="2514600" indent="-228600" algn="l" rtl="0" eaLnBrk="1" fontAlgn="base" hangingPunct="1">
        <a:spcBef>
          <a:spcPct val="55000"/>
        </a:spcBef>
        <a:spcAft>
          <a:spcPct val="0"/>
        </a:spcAft>
        <a:buChar char="»"/>
        <a:defRPr sz="1400">
          <a:solidFill>
            <a:srgbClr val="000066"/>
          </a:solidFill>
          <a:latin typeface="+mn-lt"/>
          <a:ea typeface="ＭＳ Ｐゴシック" pitchFamily="-109" charset="-128"/>
        </a:defRPr>
      </a:lvl6pPr>
      <a:lvl7pPr marL="2971800" indent="-228600" algn="l" rtl="0" eaLnBrk="1" fontAlgn="base" hangingPunct="1">
        <a:spcBef>
          <a:spcPct val="55000"/>
        </a:spcBef>
        <a:spcAft>
          <a:spcPct val="0"/>
        </a:spcAft>
        <a:buChar char="»"/>
        <a:defRPr sz="1400">
          <a:solidFill>
            <a:srgbClr val="000066"/>
          </a:solidFill>
          <a:latin typeface="+mn-lt"/>
          <a:ea typeface="ＭＳ Ｐゴシック" pitchFamily="-109" charset="-128"/>
        </a:defRPr>
      </a:lvl7pPr>
      <a:lvl8pPr marL="3429000" indent="-228600" algn="l" rtl="0" eaLnBrk="1" fontAlgn="base" hangingPunct="1">
        <a:spcBef>
          <a:spcPct val="55000"/>
        </a:spcBef>
        <a:spcAft>
          <a:spcPct val="0"/>
        </a:spcAft>
        <a:buChar char="»"/>
        <a:defRPr sz="1400">
          <a:solidFill>
            <a:srgbClr val="000066"/>
          </a:solidFill>
          <a:latin typeface="+mn-lt"/>
          <a:ea typeface="ＭＳ Ｐゴシック" pitchFamily="-109" charset="-128"/>
        </a:defRPr>
      </a:lvl8pPr>
      <a:lvl9pPr marL="3886200" indent="-228600" algn="l" rtl="0" eaLnBrk="1" fontAlgn="base" hangingPunct="1">
        <a:spcBef>
          <a:spcPct val="55000"/>
        </a:spcBef>
        <a:spcAft>
          <a:spcPct val="0"/>
        </a:spcAft>
        <a:buChar char="»"/>
        <a:defRPr sz="1400">
          <a:solidFill>
            <a:srgbClr val="000066"/>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tony.liu@bd.com"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59.png"/><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68.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www.ro-journal.com/content/4/1/58/figure/F1"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89.jpeg"/></Relationships>
</file>

<file path=ppt/slides/_rels/slide5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0780" y="5376928"/>
            <a:ext cx="5867400" cy="1268569"/>
          </a:xfrm>
          <a:prstGeom prst="rect">
            <a:avLst/>
          </a:prstGeom>
        </p:spPr>
        <p:txBody>
          <a:bodyPr/>
          <a:lstStyle>
            <a:lvl1pPr marL="342900" indent="-342900" algn="l" defTabSz="457200" rtl="0" eaLnBrk="1" latinLnBrk="0" hangingPunct="1">
              <a:spcBef>
                <a:spcPct val="20000"/>
              </a:spcBef>
              <a:buFont typeface="Arial"/>
              <a:buChar char="•"/>
              <a:defRPr sz="1600" kern="1200" baseline="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4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TW" dirty="0" smtClean="0">
                <a:ea typeface="新細明體" panose="02020500000000000000" pitchFamily="18" charset="-120"/>
              </a:rPr>
              <a:t>       </a:t>
            </a:r>
            <a:r>
              <a:rPr lang="en-US" altLang="zh-TW"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Tony Liu </a:t>
            </a:r>
            <a:r>
              <a:rPr lang="zh-TW" altLang="en-US" dirty="0" smtClean="0">
                <a:solidFill>
                  <a:schemeClr val="accent1"/>
                </a:solidFill>
                <a:latin typeface="Verdana" panose="020B0604030504040204" pitchFamily="34" charset="0"/>
                <a:ea typeface="新細明體" panose="02020500000000000000" pitchFamily="18" charset="-120"/>
                <a:cs typeface="Verdana" panose="020B0604030504040204" pitchFamily="34" charset="0"/>
              </a:rPr>
              <a:t>劉聖德</a:t>
            </a:r>
            <a:r>
              <a:rPr lang="en-US" altLang="zh-TW"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US" altLang="zh-TW" dirty="0" smtClean="0">
                <a:solidFill>
                  <a:schemeClr val="accent1"/>
                </a:solidFill>
                <a:latin typeface="Verdana" panose="020B0604030504040204" pitchFamily="34" charset="0"/>
                <a:ea typeface="Verdana" panose="020B0604030504040204" pitchFamily="34" charset="0"/>
                <a:cs typeface="Verdana" panose="020B0604030504040204" pitchFamily="34" charset="0"/>
                <a:hlinkClick r:id="rId2"/>
              </a:rPr>
              <a:t>tony.liu@bd.com</a:t>
            </a:r>
            <a:r>
              <a:rPr lang="en-US" altLang="zh-TW"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en-US" altLang="zh-TW"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US" altLang="zh-TW"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      Product Manager</a:t>
            </a:r>
          </a:p>
          <a:p>
            <a:pPr marL="0" indent="0">
              <a:buNone/>
            </a:pPr>
            <a:r>
              <a:rPr lang="en-US" altLang="zh-TW"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       BD Biosciences Taiwan</a:t>
            </a:r>
          </a:p>
        </p:txBody>
      </p:sp>
      <p:sp>
        <p:nvSpPr>
          <p:cNvPr id="7" name="Rectangle 2"/>
          <p:cNvSpPr txBox="1">
            <a:spLocks noChangeArrowheads="1"/>
          </p:cNvSpPr>
          <p:nvPr/>
        </p:nvSpPr>
        <p:spPr>
          <a:xfrm>
            <a:off x="180304" y="267973"/>
            <a:ext cx="8963696" cy="1752600"/>
          </a:xfrm>
          <a:prstGeom prst="rect">
            <a:avLst/>
          </a:prstGeom>
        </p:spPr>
        <p:txBody>
          <a:bodyPr vert="horz" anchor="ctr" anchorCtr="0"/>
          <a:lstStyle>
            <a:lvl1pPr algn="l" defTabSz="457200" rtl="0" eaLnBrk="1" latinLnBrk="0" hangingPunct="1">
              <a:spcBef>
                <a:spcPct val="0"/>
              </a:spcBef>
              <a:buNone/>
              <a:defRPr sz="3600" kern="1200">
                <a:solidFill>
                  <a:schemeClr val="accent1"/>
                </a:solidFill>
                <a:latin typeface="Verdana"/>
                <a:ea typeface="+mj-ea"/>
                <a:cs typeface="+mj-cs"/>
              </a:defRPr>
            </a:lvl1pPr>
          </a:lstStyle>
          <a:p>
            <a:pPr algn="ctr"/>
            <a:r>
              <a:rPr lang="en-US" altLang="zh-TW" sz="3200" b="1" dirty="0" smtClean="0">
                <a:ea typeface="新細明體" panose="02020500000000000000" pitchFamily="18" charset="-120"/>
              </a:rPr>
              <a:t>Introduction to Flow Cytometry</a:t>
            </a:r>
          </a:p>
          <a:p>
            <a:pPr algn="ctr"/>
            <a:r>
              <a:rPr lang="en-US" altLang="zh-TW" sz="3200" b="1" dirty="0" smtClean="0">
                <a:ea typeface="新細明體" panose="02020500000000000000" pitchFamily="18" charset="-120"/>
              </a:rPr>
              <a:t> </a:t>
            </a:r>
          </a:p>
          <a:p>
            <a:pPr algn="ctr"/>
            <a:r>
              <a:rPr lang="en-US" altLang="zh-TW" sz="3200" b="1" dirty="0" smtClean="0">
                <a:ea typeface="新細明體" panose="02020500000000000000" pitchFamily="18" charset="-120"/>
              </a:rPr>
              <a:t>Theory and Applications</a:t>
            </a:r>
          </a:p>
        </p:txBody>
      </p:sp>
      <p:pic>
        <p:nvPicPr>
          <p:cNvPr id="5" name="圖片 4"/>
          <p:cNvPicPr>
            <a:picLocks noChangeAspect="1"/>
          </p:cNvPicPr>
          <p:nvPr/>
        </p:nvPicPr>
        <p:blipFill>
          <a:blip r:embed="rId3"/>
          <a:stretch>
            <a:fillRect/>
          </a:stretch>
        </p:blipFill>
        <p:spPr>
          <a:xfrm>
            <a:off x="1843790" y="2373247"/>
            <a:ext cx="5202576" cy="2303683"/>
          </a:xfrm>
          <a:prstGeom prst="rect">
            <a:avLst/>
          </a:prstGeom>
        </p:spPr>
      </p:pic>
    </p:spTree>
    <p:extLst>
      <p:ext uri="{BB962C8B-B14F-4D97-AF65-F5344CB8AC3E}">
        <p14:creationId xmlns:p14="http://schemas.microsoft.com/office/powerpoint/2010/main" val="2950288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68376" y="323850"/>
            <a:ext cx="7391400" cy="838200"/>
          </a:xfrm>
        </p:spPr>
        <p:txBody>
          <a:bodyPr/>
          <a:lstStyle/>
          <a:p>
            <a:pPr algn="l" eaLnBrk="1" hangingPunct="1"/>
            <a:r>
              <a:rPr lang="en-US" altLang="zh-TW" sz="3200" b="1" dirty="0" smtClean="0">
                <a:solidFill>
                  <a:schemeClr val="accent1"/>
                </a:solidFill>
                <a:ea typeface="新細明體" panose="02020500000000000000" pitchFamily="18" charset="-120"/>
              </a:rPr>
              <a:t>Sample Differential</a:t>
            </a:r>
          </a:p>
        </p:txBody>
      </p:sp>
      <p:grpSp>
        <p:nvGrpSpPr>
          <p:cNvPr id="16387" name="Group 3"/>
          <p:cNvGrpSpPr>
            <a:grpSpLocks/>
          </p:cNvGrpSpPr>
          <p:nvPr/>
        </p:nvGrpSpPr>
        <p:grpSpPr bwMode="auto">
          <a:xfrm>
            <a:off x="4764088" y="1700213"/>
            <a:ext cx="3933825" cy="4818062"/>
            <a:chOff x="3613" y="1041"/>
            <a:chExt cx="2478" cy="3035"/>
          </a:xfrm>
        </p:grpSpPr>
        <p:sp>
          <p:nvSpPr>
            <p:cNvPr id="16447" name="Rectangle 4"/>
            <p:cNvSpPr>
              <a:spLocks noChangeArrowheads="1"/>
            </p:cNvSpPr>
            <p:nvPr/>
          </p:nvSpPr>
          <p:spPr bwMode="auto">
            <a:xfrm>
              <a:off x="4548" y="1837"/>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48" name="Rectangle 5"/>
            <p:cNvSpPr>
              <a:spLocks noChangeArrowheads="1"/>
            </p:cNvSpPr>
            <p:nvPr/>
          </p:nvSpPr>
          <p:spPr bwMode="auto">
            <a:xfrm>
              <a:off x="4724" y="2732"/>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49" name="Rectangle 6"/>
            <p:cNvSpPr>
              <a:spLocks noChangeArrowheads="1"/>
            </p:cNvSpPr>
            <p:nvPr/>
          </p:nvSpPr>
          <p:spPr bwMode="auto">
            <a:xfrm>
              <a:off x="4980" y="1837"/>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50" name="Rectangle 7"/>
            <p:cNvSpPr>
              <a:spLocks noChangeArrowheads="1"/>
            </p:cNvSpPr>
            <p:nvPr/>
          </p:nvSpPr>
          <p:spPr bwMode="auto">
            <a:xfrm>
              <a:off x="4820" y="2732"/>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51" name="Rectangle 8"/>
            <p:cNvSpPr>
              <a:spLocks noChangeArrowheads="1"/>
            </p:cNvSpPr>
            <p:nvPr/>
          </p:nvSpPr>
          <p:spPr bwMode="auto">
            <a:xfrm>
              <a:off x="4724" y="2732"/>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52" name="Rectangle 9"/>
            <p:cNvSpPr>
              <a:spLocks noChangeArrowheads="1"/>
            </p:cNvSpPr>
            <p:nvPr/>
          </p:nvSpPr>
          <p:spPr bwMode="auto">
            <a:xfrm>
              <a:off x="4724" y="3499"/>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53" name="Rectangle 10"/>
            <p:cNvSpPr>
              <a:spLocks noChangeArrowheads="1"/>
            </p:cNvSpPr>
            <p:nvPr/>
          </p:nvSpPr>
          <p:spPr bwMode="auto">
            <a:xfrm>
              <a:off x="4820" y="2732"/>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54" name="Rectangle 11"/>
            <p:cNvSpPr>
              <a:spLocks noChangeArrowheads="1"/>
            </p:cNvSpPr>
            <p:nvPr/>
          </p:nvSpPr>
          <p:spPr bwMode="auto">
            <a:xfrm>
              <a:off x="4820" y="3499"/>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55" name="Rectangle 12"/>
            <p:cNvSpPr>
              <a:spLocks noChangeArrowheads="1"/>
            </p:cNvSpPr>
            <p:nvPr/>
          </p:nvSpPr>
          <p:spPr bwMode="auto">
            <a:xfrm>
              <a:off x="4740" y="1710"/>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56" name="Rectangle 13"/>
            <p:cNvSpPr>
              <a:spLocks noChangeArrowheads="1"/>
            </p:cNvSpPr>
            <p:nvPr/>
          </p:nvSpPr>
          <p:spPr bwMode="auto">
            <a:xfrm>
              <a:off x="4740" y="1757"/>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57" name="Rectangle 14"/>
            <p:cNvSpPr>
              <a:spLocks noChangeArrowheads="1"/>
            </p:cNvSpPr>
            <p:nvPr/>
          </p:nvSpPr>
          <p:spPr bwMode="auto">
            <a:xfrm>
              <a:off x="4757" y="3876"/>
              <a:ext cx="622"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50000"/>
                </a:spcBef>
                <a:buClrTx/>
                <a:buFontTx/>
                <a:buNone/>
              </a:pPr>
              <a:r>
                <a:rPr kumimoji="0" lang="en-US" altLang="zh-TW" sz="1500">
                  <a:solidFill>
                    <a:schemeClr val="tx1"/>
                  </a:solidFill>
                  <a:ea typeface="新細明體" panose="02020500000000000000" pitchFamily="18" charset="-120"/>
                </a:rPr>
                <a:t>Sample</a:t>
              </a:r>
            </a:p>
          </p:txBody>
        </p:sp>
        <p:sp>
          <p:nvSpPr>
            <p:cNvPr id="16458" name="Rectangle 15"/>
            <p:cNvSpPr>
              <a:spLocks noChangeArrowheads="1"/>
            </p:cNvSpPr>
            <p:nvPr/>
          </p:nvSpPr>
          <p:spPr bwMode="auto">
            <a:xfrm>
              <a:off x="3613" y="1804"/>
              <a:ext cx="1043"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r" eaLnBrk="1" hangingPunct="1">
                <a:spcBef>
                  <a:spcPct val="50000"/>
                </a:spcBef>
                <a:buClrTx/>
                <a:buFontTx/>
                <a:buNone/>
              </a:pPr>
              <a:r>
                <a:rPr kumimoji="0" lang="en-US" altLang="zh-TW" sz="1500">
                  <a:solidFill>
                    <a:schemeClr val="tx1"/>
                  </a:solidFill>
                  <a:ea typeface="新細明體" panose="02020500000000000000" pitchFamily="18" charset="-120"/>
                </a:rPr>
                <a:t>High Sample Pressure</a:t>
              </a:r>
              <a:br>
                <a:rPr kumimoji="0" lang="en-US" altLang="zh-TW" sz="1500">
                  <a:solidFill>
                    <a:schemeClr val="tx1"/>
                  </a:solidFill>
                  <a:ea typeface="新細明體" panose="02020500000000000000" pitchFamily="18" charset="-120"/>
                </a:rPr>
              </a:br>
              <a:r>
                <a:rPr kumimoji="0" lang="en-US" altLang="zh-TW" sz="1500">
                  <a:solidFill>
                    <a:schemeClr val="tx1"/>
                  </a:solidFill>
                  <a:ea typeface="新細明體" panose="02020500000000000000" pitchFamily="18" charset="-120"/>
                </a:rPr>
                <a:t>120 µL/min</a:t>
              </a:r>
            </a:p>
          </p:txBody>
        </p:sp>
        <p:sp>
          <p:nvSpPr>
            <p:cNvPr id="16459" name="Rectangle 16"/>
            <p:cNvSpPr>
              <a:spLocks noChangeArrowheads="1"/>
            </p:cNvSpPr>
            <p:nvPr/>
          </p:nvSpPr>
          <p:spPr bwMode="auto">
            <a:xfrm>
              <a:off x="4029" y="1041"/>
              <a:ext cx="206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50000"/>
                </a:spcBef>
                <a:buClrTx/>
                <a:buFontTx/>
                <a:buNone/>
              </a:pPr>
              <a:r>
                <a:rPr kumimoji="0" lang="en-US" altLang="zh-TW" sz="1800">
                  <a:solidFill>
                    <a:schemeClr val="tx1"/>
                  </a:solidFill>
                  <a:ea typeface="新細明體" panose="02020500000000000000" pitchFamily="18" charset="-120"/>
                </a:rPr>
                <a:t>High Differential Pressure</a:t>
              </a:r>
            </a:p>
          </p:txBody>
        </p:sp>
        <p:sp>
          <p:nvSpPr>
            <p:cNvPr id="16460" name="Freeform 17"/>
            <p:cNvSpPr>
              <a:spLocks/>
            </p:cNvSpPr>
            <p:nvPr/>
          </p:nvSpPr>
          <p:spPr bwMode="auto">
            <a:xfrm>
              <a:off x="4271" y="1339"/>
              <a:ext cx="1593" cy="2309"/>
            </a:xfrm>
            <a:custGeom>
              <a:avLst/>
              <a:gdLst>
                <a:gd name="T0" fmla="*/ 394 w 1593"/>
                <a:gd name="T1" fmla="*/ 0 h 2309"/>
                <a:gd name="T2" fmla="*/ 1202 w 1593"/>
                <a:gd name="T3" fmla="*/ 0 h 2309"/>
                <a:gd name="T4" fmla="*/ 1202 w 1593"/>
                <a:gd name="T5" fmla="*/ 888 h 2309"/>
                <a:gd name="T6" fmla="*/ 1592 w 1593"/>
                <a:gd name="T7" fmla="*/ 2308 h 2309"/>
                <a:gd name="T8" fmla="*/ 0 w 1593"/>
                <a:gd name="T9" fmla="*/ 2308 h 2309"/>
                <a:gd name="T10" fmla="*/ 394 w 1593"/>
                <a:gd name="T11" fmla="*/ 888 h 2309"/>
                <a:gd name="T12" fmla="*/ 394 w 1593"/>
                <a:gd name="T13" fmla="*/ 0 h 2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3" h="2309">
                  <a:moveTo>
                    <a:pt x="394" y="0"/>
                  </a:moveTo>
                  <a:lnTo>
                    <a:pt x="1202" y="0"/>
                  </a:lnTo>
                  <a:lnTo>
                    <a:pt x="1202" y="888"/>
                  </a:lnTo>
                  <a:lnTo>
                    <a:pt x="1592" y="2308"/>
                  </a:lnTo>
                  <a:lnTo>
                    <a:pt x="0" y="2308"/>
                  </a:lnTo>
                  <a:lnTo>
                    <a:pt x="394" y="888"/>
                  </a:lnTo>
                  <a:lnTo>
                    <a:pt x="394" y="0"/>
                  </a:lnTo>
                </a:path>
              </a:pathLst>
            </a:custGeom>
            <a:gradFill rotWithShape="0">
              <a:gsLst>
                <a:gs pos="0">
                  <a:srgbClr val="FFF8DC"/>
                </a:gs>
                <a:gs pos="50000">
                  <a:srgbClr val="FFFAE6"/>
                </a:gs>
                <a:gs pos="100000">
                  <a:srgbClr val="FFF8DC"/>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1" name="Rectangle 18"/>
            <p:cNvSpPr>
              <a:spLocks noChangeArrowheads="1"/>
            </p:cNvSpPr>
            <p:nvPr/>
          </p:nvSpPr>
          <p:spPr bwMode="auto">
            <a:xfrm>
              <a:off x="5241" y="1339"/>
              <a:ext cx="230" cy="886"/>
            </a:xfrm>
            <a:prstGeom prst="rect">
              <a:avLst/>
            </a:prstGeom>
            <a:gradFill rotWithShape="0">
              <a:gsLst>
                <a:gs pos="0">
                  <a:srgbClr val="ECECEC"/>
                </a:gs>
                <a:gs pos="100000">
                  <a:srgbClr val="414141"/>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62" name="Rectangle 19"/>
            <p:cNvSpPr>
              <a:spLocks noChangeArrowheads="1"/>
            </p:cNvSpPr>
            <p:nvPr/>
          </p:nvSpPr>
          <p:spPr bwMode="auto">
            <a:xfrm>
              <a:off x="4661" y="1343"/>
              <a:ext cx="230" cy="886"/>
            </a:xfrm>
            <a:prstGeom prst="rect">
              <a:avLst/>
            </a:prstGeom>
            <a:gradFill rotWithShape="0">
              <a:gsLst>
                <a:gs pos="0">
                  <a:srgbClr val="414141"/>
                </a:gs>
                <a:gs pos="100000">
                  <a:srgbClr val="ECECEC"/>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63" name="Rectangle 20"/>
            <p:cNvSpPr>
              <a:spLocks noChangeArrowheads="1"/>
            </p:cNvSpPr>
            <p:nvPr/>
          </p:nvSpPr>
          <p:spPr bwMode="auto">
            <a:xfrm>
              <a:off x="5112" y="2290"/>
              <a:ext cx="654"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50000"/>
                </a:spcBef>
                <a:buClrTx/>
                <a:buFontTx/>
                <a:buNone/>
              </a:pPr>
              <a:r>
                <a:rPr kumimoji="0" lang="en-US" altLang="zh-TW" sz="1100">
                  <a:solidFill>
                    <a:schemeClr val="tx1"/>
                  </a:solidFill>
                  <a:ea typeface="新細明體" panose="02020500000000000000" pitchFamily="18" charset="-120"/>
                </a:rPr>
                <a:t>Laminar</a:t>
              </a:r>
              <a:br>
                <a:rPr kumimoji="0" lang="en-US" altLang="zh-TW" sz="1100">
                  <a:solidFill>
                    <a:schemeClr val="tx1"/>
                  </a:solidFill>
                  <a:ea typeface="新細明體" panose="02020500000000000000" pitchFamily="18" charset="-120"/>
                </a:rPr>
              </a:br>
              <a:r>
                <a:rPr kumimoji="0" lang="en-US" altLang="zh-TW" sz="1100">
                  <a:solidFill>
                    <a:schemeClr val="tx1"/>
                  </a:solidFill>
                  <a:ea typeface="新細明體" panose="02020500000000000000" pitchFamily="18" charset="-120"/>
                </a:rPr>
                <a:t>Flow</a:t>
              </a:r>
            </a:p>
          </p:txBody>
        </p:sp>
        <p:sp>
          <p:nvSpPr>
            <p:cNvPr id="16464" name="Freeform 21"/>
            <p:cNvSpPr>
              <a:spLocks/>
            </p:cNvSpPr>
            <p:nvPr/>
          </p:nvSpPr>
          <p:spPr bwMode="auto">
            <a:xfrm>
              <a:off x="4265" y="2223"/>
              <a:ext cx="396" cy="1445"/>
            </a:xfrm>
            <a:custGeom>
              <a:avLst/>
              <a:gdLst>
                <a:gd name="T0" fmla="*/ 395 w 396"/>
                <a:gd name="T1" fmla="*/ 0 h 1445"/>
                <a:gd name="T2" fmla="*/ 0 w 396"/>
                <a:gd name="T3" fmla="*/ 1444 h 1445"/>
                <a:gd name="T4" fmla="*/ 0 60000 65536"/>
                <a:gd name="T5" fmla="*/ 0 60000 65536"/>
              </a:gdLst>
              <a:ahLst/>
              <a:cxnLst>
                <a:cxn ang="T4">
                  <a:pos x="T0" y="T1"/>
                </a:cxn>
                <a:cxn ang="T5">
                  <a:pos x="T2" y="T3"/>
                </a:cxn>
              </a:cxnLst>
              <a:rect l="0" t="0" r="r" b="b"/>
              <a:pathLst>
                <a:path w="396" h="1445">
                  <a:moveTo>
                    <a:pt x="395" y="0"/>
                  </a:moveTo>
                  <a:lnTo>
                    <a:pt x="0" y="144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5" name="Oval 22"/>
            <p:cNvSpPr>
              <a:spLocks noChangeArrowheads="1"/>
            </p:cNvSpPr>
            <p:nvPr/>
          </p:nvSpPr>
          <p:spPr bwMode="auto">
            <a:xfrm>
              <a:off x="5025" y="2727"/>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66" name="Rectangle 23"/>
            <p:cNvSpPr>
              <a:spLocks noChangeArrowheads="1"/>
            </p:cNvSpPr>
            <p:nvPr/>
          </p:nvSpPr>
          <p:spPr bwMode="auto">
            <a:xfrm>
              <a:off x="4333" y="3740"/>
              <a:ext cx="622"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50000"/>
                </a:spcBef>
                <a:buClrTx/>
                <a:buFontTx/>
                <a:buNone/>
              </a:pPr>
              <a:r>
                <a:rPr kumimoji="0" lang="en-US" altLang="zh-TW" sz="1500">
                  <a:solidFill>
                    <a:schemeClr val="tx1"/>
                  </a:solidFill>
                  <a:ea typeface="新細明體" panose="02020500000000000000" pitchFamily="18" charset="-120"/>
                </a:rPr>
                <a:t>Sheath</a:t>
              </a:r>
            </a:p>
          </p:txBody>
        </p:sp>
        <p:sp>
          <p:nvSpPr>
            <p:cNvPr id="16467" name="Rectangle 24"/>
            <p:cNvSpPr>
              <a:spLocks noChangeArrowheads="1"/>
            </p:cNvSpPr>
            <p:nvPr/>
          </p:nvSpPr>
          <p:spPr bwMode="auto">
            <a:xfrm>
              <a:off x="5301" y="3740"/>
              <a:ext cx="739"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50000"/>
                </a:spcBef>
                <a:buClrTx/>
                <a:buFontTx/>
                <a:buNone/>
              </a:pPr>
              <a:r>
                <a:rPr kumimoji="0" lang="en-US" altLang="zh-TW" sz="1500">
                  <a:solidFill>
                    <a:schemeClr val="tx1"/>
                  </a:solidFill>
                  <a:ea typeface="新細明體" panose="02020500000000000000" pitchFamily="18" charset="-120"/>
                </a:rPr>
                <a:t>Sheath</a:t>
              </a:r>
            </a:p>
          </p:txBody>
        </p:sp>
        <p:sp>
          <p:nvSpPr>
            <p:cNvPr id="16468" name="Line 25"/>
            <p:cNvSpPr>
              <a:spLocks noChangeShapeType="1"/>
            </p:cNvSpPr>
            <p:nvPr/>
          </p:nvSpPr>
          <p:spPr bwMode="auto">
            <a:xfrm flipV="1">
              <a:off x="4596" y="3395"/>
              <a:ext cx="0" cy="348"/>
            </a:xfrm>
            <a:prstGeom prst="line">
              <a:avLst/>
            </a:prstGeom>
            <a:noFill/>
            <a:ln w="25400">
              <a:solidFill>
                <a:schemeClr val="tx1"/>
              </a:solidFill>
              <a:round/>
              <a:headEnd/>
              <a:tailEnd type="triangle" w="med" len="med"/>
            </a:ln>
            <a:effectLst>
              <a:outerShdw dist="17961" dir="2700000" algn="ctr" rotWithShape="0">
                <a:schemeClr val="accent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469" name="Line 26"/>
            <p:cNvSpPr>
              <a:spLocks noChangeShapeType="1"/>
            </p:cNvSpPr>
            <p:nvPr/>
          </p:nvSpPr>
          <p:spPr bwMode="auto">
            <a:xfrm flipV="1">
              <a:off x="5564" y="3395"/>
              <a:ext cx="0" cy="348"/>
            </a:xfrm>
            <a:prstGeom prst="line">
              <a:avLst/>
            </a:prstGeom>
            <a:noFill/>
            <a:ln w="25400">
              <a:solidFill>
                <a:schemeClr val="tx1"/>
              </a:solidFill>
              <a:round/>
              <a:headEnd/>
              <a:tailEnd type="triangle" w="med" len="med"/>
            </a:ln>
            <a:effectLst>
              <a:outerShdw dist="17961" dir="2700000" algn="ctr" rotWithShape="0">
                <a:schemeClr val="accent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470" name="Freeform 27"/>
            <p:cNvSpPr>
              <a:spLocks/>
            </p:cNvSpPr>
            <p:nvPr/>
          </p:nvSpPr>
          <p:spPr bwMode="auto">
            <a:xfrm>
              <a:off x="5476" y="2231"/>
              <a:ext cx="402" cy="1437"/>
            </a:xfrm>
            <a:custGeom>
              <a:avLst/>
              <a:gdLst>
                <a:gd name="T0" fmla="*/ 0 w 402"/>
                <a:gd name="T1" fmla="*/ 0 h 1437"/>
                <a:gd name="T2" fmla="*/ 401 w 402"/>
                <a:gd name="T3" fmla="*/ 1436 h 1437"/>
                <a:gd name="T4" fmla="*/ 0 60000 65536"/>
                <a:gd name="T5" fmla="*/ 0 60000 65536"/>
              </a:gdLst>
              <a:ahLst/>
              <a:cxnLst>
                <a:cxn ang="T4">
                  <a:pos x="T0" y="T1"/>
                </a:cxn>
                <a:cxn ang="T5">
                  <a:pos x="T2" y="T3"/>
                </a:cxn>
              </a:cxnLst>
              <a:rect l="0" t="0" r="r" b="b"/>
              <a:pathLst>
                <a:path w="402" h="1437">
                  <a:moveTo>
                    <a:pt x="0" y="0"/>
                  </a:moveTo>
                  <a:lnTo>
                    <a:pt x="401" y="143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1" name="Oval 28"/>
            <p:cNvSpPr>
              <a:spLocks noChangeArrowheads="1"/>
            </p:cNvSpPr>
            <p:nvPr/>
          </p:nvSpPr>
          <p:spPr bwMode="auto">
            <a:xfrm>
              <a:off x="4991" y="2831"/>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72" name="Oval 29"/>
            <p:cNvSpPr>
              <a:spLocks noChangeArrowheads="1"/>
            </p:cNvSpPr>
            <p:nvPr/>
          </p:nvSpPr>
          <p:spPr bwMode="auto">
            <a:xfrm>
              <a:off x="4997" y="2893"/>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grpSp>
          <p:nvGrpSpPr>
            <p:cNvPr id="16473" name="Group 30"/>
            <p:cNvGrpSpPr>
              <a:grpSpLocks/>
            </p:cNvGrpSpPr>
            <p:nvPr/>
          </p:nvGrpSpPr>
          <p:grpSpPr bwMode="auto">
            <a:xfrm>
              <a:off x="4912" y="2683"/>
              <a:ext cx="301" cy="961"/>
              <a:chOff x="4500" y="2568"/>
              <a:chExt cx="301" cy="961"/>
            </a:xfrm>
          </p:grpSpPr>
          <p:sp>
            <p:nvSpPr>
              <p:cNvPr id="16510" name="Freeform 31"/>
              <p:cNvSpPr>
                <a:spLocks/>
              </p:cNvSpPr>
              <p:nvPr/>
            </p:nvSpPr>
            <p:spPr bwMode="auto">
              <a:xfrm>
                <a:off x="4500" y="3039"/>
                <a:ext cx="301" cy="490"/>
              </a:xfrm>
              <a:custGeom>
                <a:avLst/>
                <a:gdLst>
                  <a:gd name="T0" fmla="*/ 0 w 301"/>
                  <a:gd name="T1" fmla="*/ 489 h 490"/>
                  <a:gd name="T2" fmla="*/ 1 w 301"/>
                  <a:gd name="T3" fmla="*/ 0 h 490"/>
                  <a:gd name="T4" fmla="*/ 300 w 301"/>
                  <a:gd name="T5" fmla="*/ 0 h 490"/>
                  <a:gd name="T6" fmla="*/ 300 w 301"/>
                  <a:gd name="T7" fmla="*/ 489 h 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1" h="490">
                    <a:moveTo>
                      <a:pt x="0" y="489"/>
                    </a:moveTo>
                    <a:lnTo>
                      <a:pt x="1" y="0"/>
                    </a:lnTo>
                    <a:lnTo>
                      <a:pt x="300" y="0"/>
                    </a:lnTo>
                    <a:lnTo>
                      <a:pt x="300" y="489"/>
                    </a:lnTo>
                  </a:path>
                </a:pathLst>
              </a:custGeom>
              <a:gradFill rotWithShape="0">
                <a:gsLst>
                  <a:gs pos="0">
                    <a:srgbClr val="FFC521"/>
                  </a:gs>
                  <a:gs pos="50000">
                    <a:srgbClr val="FFD663"/>
                  </a:gs>
                  <a:gs pos="100000">
                    <a:srgbClr val="FFC521"/>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1" name="Freeform 32"/>
              <p:cNvSpPr>
                <a:spLocks/>
              </p:cNvSpPr>
              <p:nvPr/>
            </p:nvSpPr>
            <p:spPr bwMode="auto">
              <a:xfrm>
                <a:off x="4500" y="2568"/>
                <a:ext cx="301" cy="481"/>
              </a:xfrm>
              <a:custGeom>
                <a:avLst/>
                <a:gdLst>
                  <a:gd name="T0" fmla="*/ 0 w 301"/>
                  <a:gd name="T1" fmla="*/ 480 h 481"/>
                  <a:gd name="T2" fmla="*/ 69 w 301"/>
                  <a:gd name="T3" fmla="*/ 0 h 481"/>
                  <a:gd name="T4" fmla="*/ 225 w 301"/>
                  <a:gd name="T5" fmla="*/ 0 h 481"/>
                  <a:gd name="T6" fmla="*/ 300 w 301"/>
                  <a:gd name="T7" fmla="*/ 480 h 4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1" h="481">
                    <a:moveTo>
                      <a:pt x="0" y="480"/>
                    </a:moveTo>
                    <a:lnTo>
                      <a:pt x="69" y="0"/>
                    </a:lnTo>
                    <a:lnTo>
                      <a:pt x="225" y="0"/>
                    </a:lnTo>
                    <a:lnTo>
                      <a:pt x="300" y="480"/>
                    </a:lnTo>
                  </a:path>
                </a:pathLst>
              </a:custGeom>
              <a:gradFill rotWithShape="0">
                <a:gsLst>
                  <a:gs pos="0">
                    <a:srgbClr val="FFC521"/>
                  </a:gs>
                  <a:gs pos="50000">
                    <a:srgbClr val="FFD663"/>
                  </a:gs>
                  <a:gs pos="100000">
                    <a:srgbClr val="FFC521"/>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2" name="Oval 33"/>
              <p:cNvSpPr>
                <a:spLocks noChangeArrowheads="1"/>
              </p:cNvSpPr>
              <p:nvPr/>
            </p:nvSpPr>
            <p:spPr bwMode="auto">
              <a:xfrm>
                <a:off x="4500" y="3003"/>
                <a:ext cx="300" cy="99"/>
              </a:xfrm>
              <a:prstGeom prst="ellipse">
                <a:avLst/>
              </a:prstGeom>
              <a:gradFill rotWithShape="0">
                <a:gsLst>
                  <a:gs pos="0">
                    <a:srgbClr val="FFC521"/>
                  </a:gs>
                  <a:gs pos="50000">
                    <a:srgbClr val="FFD663"/>
                  </a:gs>
                  <a:gs pos="100000">
                    <a:srgbClr val="FFC521"/>
                  </a:gs>
                </a:gsLst>
                <a:lin ang="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grpSp>
        <p:sp>
          <p:nvSpPr>
            <p:cNvPr id="16474" name="Oval 34"/>
            <p:cNvSpPr>
              <a:spLocks noChangeArrowheads="1"/>
            </p:cNvSpPr>
            <p:nvPr/>
          </p:nvSpPr>
          <p:spPr bwMode="auto">
            <a:xfrm>
              <a:off x="5059" y="2899"/>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75" name="Oval 35"/>
            <p:cNvSpPr>
              <a:spLocks noChangeArrowheads="1"/>
            </p:cNvSpPr>
            <p:nvPr/>
          </p:nvSpPr>
          <p:spPr bwMode="auto">
            <a:xfrm>
              <a:off x="5143" y="2961"/>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76" name="Oval 36"/>
            <p:cNvSpPr>
              <a:spLocks noChangeArrowheads="1"/>
            </p:cNvSpPr>
            <p:nvPr/>
          </p:nvSpPr>
          <p:spPr bwMode="auto">
            <a:xfrm>
              <a:off x="4987" y="2813"/>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77" name="Oval 37"/>
            <p:cNvSpPr>
              <a:spLocks noChangeArrowheads="1"/>
            </p:cNvSpPr>
            <p:nvPr/>
          </p:nvSpPr>
          <p:spPr bwMode="auto">
            <a:xfrm>
              <a:off x="5077" y="2731"/>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78" name="Oval 38"/>
            <p:cNvSpPr>
              <a:spLocks noChangeArrowheads="1"/>
            </p:cNvSpPr>
            <p:nvPr/>
          </p:nvSpPr>
          <p:spPr bwMode="auto">
            <a:xfrm>
              <a:off x="5105" y="2841"/>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79" name="Oval 39"/>
            <p:cNvSpPr>
              <a:spLocks noChangeArrowheads="1"/>
            </p:cNvSpPr>
            <p:nvPr/>
          </p:nvSpPr>
          <p:spPr bwMode="auto">
            <a:xfrm>
              <a:off x="5007" y="2739"/>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80" name="Oval 40"/>
            <p:cNvSpPr>
              <a:spLocks noChangeArrowheads="1"/>
            </p:cNvSpPr>
            <p:nvPr/>
          </p:nvSpPr>
          <p:spPr bwMode="auto">
            <a:xfrm>
              <a:off x="4973" y="2911"/>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81" name="Rectangle 41"/>
            <p:cNvSpPr>
              <a:spLocks noChangeArrowheads="1"/>
            </p:cNvSpPr>
            <p:nvPr/>
          </p:nvSpPr>
          <p:spPr bwMode="auto">
            <a:xfrm>
              <a:off x="4984" y="1335"/>
              <a:ext cx="152" cy="1348"/>
            </a:xfrm>
            <a:prstGeom prst="rect">
              <a:avLst/>
            </a:prstGeom>
            <a:gradFill rotWithShape="0">
              <a:gsLst>
                <a:gs pos="0">
                  <a:srgbClr val="FFC521"/>
                </a:gs>
                <a:gs pos="50000">
                  <a:srgbClr val="FFD663"/>
                </a:gs>
                <a:gs pos="100000">
                  <a:srgbClr val="FFC52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82" name="Oval 42"/>
            <p:cNvSpPr>
              <a:spLocks noChangeArrowheads="1"/>
            </p:cNvSpPr>
            <p:nvPr/>
          </p:nvSpPr>
          <p:spPr bwMode="auto">
            <a:xfrm>
              <a:off x="5061" y="2545"/>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83" name="Oval 43"/>
            <p:cNvSpPr>
              <a:spLocks noChangeArrowheads="1"/>
            </p:cNvSpPr>
            <p:nvPr/>
          </p:nvSpPr>
          <p:spPr bwMode="auto">
            <a:xfrm>
              <a:off x="5031" y="2363"/>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84" name="Oval 44"/>
            <p:cNvSpPr>
              <a:spLocks noChangeArrowheads="1"/>
            </p:cNvSpPr>
            <p:nvPr/>
          </p:nvSpPr>
          <p:spPr bwMode="auto">
            <a:xfrm>
              <a:off x="5083" y="2183"/>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85" name="Oval 45"/>
            <p:cNvSpPr>
              <a:spLocks noChangeArrowheads="1"/>
            </p:cNvSpPr>
            <p:nvPr/>
          </p:nvSpPr>
          <p:spPr bwMode="auto">
            <a:xfrm>
              <a:off x="5065" y="1999"/>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86" name="Oval 46"/>
            <p:cNvSpPr>
              <a:spLocks noChangeArrowheads="1"/>
            </p:cNvSpPr>
            <p:nvPr/>
          </p:nvSpPr>
          <p:spPr bwMode="auto">
            <a:xfrm>
              <a:off x="5035" y="1817"/>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87" name="Oval 47"/>
            <p:cNvSpPr>
              <a:spLocks noChangeArrowheads="1"/>
            </p:cNvSpPr>
            <p:nvPr/>
          </p:nvSpPr>
          <p:spPr bwMode="auto">
            <a:xfrm>
              <a:off x="5069" y="1635"/>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88" name="Oval 48"/>
            <p:cNvSpPr>
              <a:spLocks noChangeArrowheads="1"/>
            </p:cNvSpPr>
            <p:nvPr/>
          </p:nvSpPr>
          <p:spPr bwMode="auto">
            <a:xfrm>
              <a:off x="5037" y="1453"/>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89" name="Oval 49"/>
            <p:cNvSpPr>
              <a:spLocks noChangeArrowheads="1"/>
            </p:cNvSpPr>
            <p:nvPr/>
          </p:nvSpPr>
          <p:spPr bwMode="auto">
            <a:xfrm>
              <a:off x="4916" y="3099"/>
              <a:ext cx="292" cy="100"/>
            </a:xfrm>
            <a:prstGeom prst="ellipse">
              <a:avLst/>
            </a:prstGeom>
            <a:gradFill rotWithShape="0">
              <a:gsLst>
                <a:gs pos="0">
                  <a:srgbClr val="FFF8DC"/>
                </a:gs>
                <a:gs pos="50000">
                  <a:srgbClr val="FFFAE6"/>
                </a:gs>
                <a:gs pos="100000">
                  <a:srgbClr val="FFF8DC"/>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90" name="Oval 50"/>
            <p:cNvSpPr>
              <a:spLocks noChangeArrowheads="1"/>
            </p:cNvSpPr>
            <p:nvPr/>
          </p:nvSpPr>
          <p:spPr bwMode="auto">
            <a:xfrm>
              <a:off x="4997" y="2663"/>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91" name="Oval 51"/>
            <p:cNvSpPr>
              <a:spLocks noChangeArrowheads="1"/>
            </p:cNvSpPr>
            <p:nvPr/>
          </p:nvSpPr>
          <p:spPr bwMode="auto">
            <a:xfrm>
              <a:off x="5099" y="2657"/>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92" name="Line 52"/>
            <p:cNvSpPr>
              <a:spLocks noChangeShapeType="1"/>
            </p:cNvSpPr>
            <p:nvPr/>
          </p:nvSpPr>
          <p:spPr bwMode="auto">
            <a:xfrm flipV="1">
              <a:off x="5068" y="3479"/>
              <a:ext cx="0" cy="348"/>
            </a:xfrm>
            <a:prstGeom prst="line">
              <a:avLst/>
            </a:prstGeom>
            <a:noFill/>
            <a:ln w="25400">
              <a:solidFill>
                <a:schemeClr val="tx1"/>
              </a:solidFill>
              <a:round/>
              <a:headEnd/>
              <a:tailEnd type="triangle" w="med" len="med"/>
            </a:ln>
            <a:effectLst>
              <a:outerShdw dist="17961" dir="2700000" algn="ctr" rotWithShape="0">
                <a:schemeClr val="accent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16493" name="Group 53"/>
            <p:cNvGrpSpPr>
              <a:grpSpLocks/>
            </p:cNvGrpSpPr>
            <p:nvPr/>
          </p:nvGrpSpPr>
          <p:grpSpPr bwMode="auto">
            <a:xfrm>
              <a:off x="4937" y="3239"/>
              <a:ext cx="232" cy="282"/>
              <a:chOff x="4525" y="3120"/>
              <a:chExt cx="232" cy="282"/>
            </a:xfrm>
          </p:grpSpPr>
          <p:sp>
            <p:nvSpPr>
              <p:cNvPr id="16503" name="Oval 54"/>
              <p:cNvSpPr>
                <a:spLocks noChangeArrowheads="1"/>
              </p:cNvSpPr>
              <p:nvPr/>
            </p:nvSpPr>
            <p:spPr bwMode="auto">
              <a:xfrm>
                <a:off x="4605" y="3152"/>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504" name="Oval 55"/>
              <p:cNvSpPr>
                <a:spLocks noChangeArrowheads="1"/>
              </p:cNvSpPr>
              <p:nvPr/>
            </p:nvSpPr>
            <p:spPr bwMode="auto">
              <a:xfrm>
                <a:off x="4697" y="3264"/>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505" name="Oval 56"/>
              <p:cNvSpPr>
                <a:spLocks noChangeArrowheads="1"/>
              </p:cNvSpPr>
              <p:nvPr/>
            </p:nvSpPr>
            <p:spPr bwMode="auto">
              <a:xfrm>
                <a:off x="4705" y="3120"/>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506" name="Oval 57"/>
              <p:cNvSpPr>
                <a:spLocks noChangeArrowheads="1"/>
              </p:cNvSpPr>
              <p:nvPr/>
            </p:nvSpPr>
            <p:spPr bwMode="auto">
              <a:xfrm>
                <a:off x="4525" y="3368"/>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507" name="Oval 58"/>
              <p:cNvSpPr>
                <a:spLocks noChangeArrowheads="1"/>
              </p:cNvSpPr>
              <p:nvPr/>
            </p:nvSpPr>
            <p:spPr bwMode="auto">
              <a:xfrm>
                <a:off x="4533" y="3148"/>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508" name="Oval 59"/>
              <p:cNvSpPr>
                <a:spLocks noChangeArrowheads="1"/>
              </p:cNvSpPr>
              <p:nvPr/>
            </p:nvSpPr>
            <p:spPr bwMode="auto">
              <a:xfrm>
                <a:off x="4629" y="3244"/>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509" name="Oval 60"/>
              <p:cNvSpPr>
                <a:spLocks noChangeArrowheads="1"/>
              </p:cNvSpPr>
              <p:nvPr/>
            </p:nvSpPr>
            <p:spPr bwMode="auto">
              <a:xfrm>
                <a:off x="4725" y="3340"/>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grpSp>
        <p:sp>
          <p:nvSpPr>
            <p:cNvPr id="16494" name="Oval 61"/>
            <p:cNvSpPr>
              <a:spLocks noChangeArrowheads="1"/>
            </p:cNvSpPr>
            <p:nvPr/>
          </p:nvSpPr>
          <p:spPr bwMode="auto">
            <a:xfrm>
              <a:off x="4967" y="3037"/>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95" name="Oval 62"/>
            <p:cNvSpPr>
              <a:spLocks noChangeArrowheads="1"/>
            </p:cNvSpPr>
            <p:nvPr/>
          </p:nvSpPr>
          <p:spPr bwMode="auto">
            <a:xfrm>
              <a:off x="5043" y="2989"/>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96" name="Oval 63"/>
            <p:cNvSpPr>
              <a:spLocks noChangeArrowheads="1"/>
            </p:cNvSpPr>
            <p:nvPr/>
          </p:nvSpPr>
          <p:spPr bwMode="auto">
            <a:xfrm>
              <a:off x="5123" y="3033"/>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97" name="Oval 64"/>
            <p:cNvSpPr>
              <a:spLocks noChangeArrowheads="1"/>
            </p:cNvSpPr>
            <p:nvPr/>
          </p:nvSpPr>
          <p:spPr bwMode="auto">
            <a:xfrm>
              <a:off x="5003" y="1913"/>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98" name="Oval 65"/>
            <p:cNvSpPr>
              <a:spLocks noChangeArrowheads="1"/>
            </p:cNvSpPr>
            <p:nvPr/>
          </p:nvSpPr>
          <p:spPr bwMode="auto">
            <a:xfrm>
              <a:off x="5027" y="1585"/>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99" name="Oval 66"/>
            <p:cNvSpPr>
              <a:spLocks noChangeArrowheads="1"/>
            </p:cNvSpPr>
            <p:nvPr/>
          </p:nvSpPr>
          <p:spPr bwMode="auto">
            <a:xfrm>
              <a:off x="5043" y="2073"/>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500" name="Oval 67"/>
            <p:cNvSpPr>
              <a:spLocks noChangeArrowheads="1"/>
            </p:cNvSpPr>
            <p:nvPr/>
          </p:nvSpPr>
          <p:spPr bwMode="auto">
            <a:xfrm>
              <a:off x="5027" y="2281"/>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501" name="Oval 68"/>
            <p:cNvSpPr>
              <a:spLocks noChangeArrowheads="1"/>
            </p:cNvSpPr>
            <p:nvPr/>
          </p:nvSpPr>
          <p:spPr bwMode="auto">
            <a:xfrm>
              <a:off x="5003" y="2489"/>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502" name="Oval 69"/>
            <p:cNvSpPr>
              <a:spLocks noChangeArrowheads="1"/>
            </p:cNvSpPr>
            <p:nvPr/>
          </p:nvSpPr>
          <p:spPr bwMode="auto">
            <a:xfrm>
              <a:off x="5075" y="1369"/>
              <a:ext cx="32" cy="34"/>
            </a:xfrm>
            <a:prstGeom prst="ellipse">
              <a:avLst/>
            </a:prstGeom>
            <a:solidFill>
              <a:srgbClr val="FF171C"/>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grpSp>
      <p:sp>
        <p:nvSpPr>
          <p:cNvPr id="16388" name="Rectangle 70"/>
          <p:cNvSpPr>
            <a:spLocks noChangeArrowheads="1"/>
          </p:cNvSpPr>
          <p:nvPr/>
        </p:nvSpPr>
        <p:spPr bwMode="auto">
          <a:xfrm>
            <a:off x="2382838" y="2925763"/>
            <a:ext cx="25400"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89" name="Rectangle 71"/>
          <p:cNvSpPr>
            <a:spLocks noChangeArrowheads="1"/>
          </p:cNvSpPr>
          <p:nvPr/>
        </p:nvSpPr>
        <p:spPr bwMode="auto">
          <a:xfrm>
            <a:off x="2662238" y="4346575"/>
            <a:ext cx="25400" cy="1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90" name="Rectangle 72"/>
          <p:cNvSpPr>
            <a:spLocks noChangeArrowheads="1"/>
          </p:cNvSpPr>
          <p:nvPr/>
        </p:nvSpPr>
        <p:spPr bwMode="auto">
          <a:xfrm>
            <a:off x="2992438" y="2925763"/>
            <a:ext cx="25400"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91" name="Rectangle 73"/>
          <p:cNvSpPr>
            <a:spLocks noChangeArrowheads="1"/>
          </p:cNvSpPr>
          <p:nvPr/>
        </p:nvSpPr>
        <p:spPr bwMode="auto">
          <a:xfrm>
            <a:off x="2738438" y="4346575"/>
            <a:ext cx="25400" cy="1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92" name="Rectangle 74"/>
          <p:cNvSpPr>
            <a:spLocks noChangeArrowheads="1"/>
          </p:cNvSpPr>
          <p:nvPr/>
        </p:nvSpPr>
        <p:spPr bwMode="auto">
          <a:xfrm>
            <a:off x="2662238" y="4346575"/>
            <a:ext cx="25400" cy="1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93" name="Rectangle 75"/>
          <p:cNvSpPr>
            <a:spLocks noChangeArrowheads="1"/>
          </p:cNvSpPr>
          <p:nvPr/>
        </p:nvSpPr>
        <p:spPr bwMode="auto">
          <a:xfrm>
            <a:off x="2662238" y="5564188"/>
            <a:ext cx="25400"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94" name="Rectangle 76"/>
          <p:cNvSpPr>
            <a:spLocks noChangeArrowheads="1"/>
          </p:cNvSpPr>
          <p:nvPr/>
        </p:nvSpPr>
        <p:spPr bwMode="auto">
          <a:xfrm>
            <a:off x="2738438" y="4346575"/>
            <a:ext cx="25400" cy="1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95" name="Rectangle 77"/>
          <p:cNvSpPr>
            <a:spLocks noChangeArrowheads="1"/>
          </p:cNvSpPr>
          <p:nvPr/>
        </p:nvSpPr>
        <p:spPr bwMode="auto">
          <a:xfrm>
            <a:off x="2738438" y="5564188"/>
            <a:ext cx="25400"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96" name="Rectangle 78"/>
          <p:cNvSpPr>
            <a:spLocks noChangeArrowheads="1"/>
          </p:cNvSpPr>
          <p:nvPr/>
        </p:nvSpPr>
        <p:spPr bwMode="auto">
          <a:xfrm>
            <a:off x="1749425" y="2546350"/>
            <a:ext cx="25400" cy="1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97" name="Rectangle 79"/>
          <p:cNvSpPr>
            <a:spLocks noChangeArrowheads="1"/>
          </p:cNvSpPr>
          <p:nvPr/>
        </p:nvSpPr>
        <p:spPr bwMode="auto">
          <a:xfrm>
            <a:off x="2687638" y="2724150"/>
            <a:ext cx="25400" cy="1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98" name="Rectangle 80"/>
          <p:cNvSpPr>
            <a:spLocks noChangeArrowheads="1"/>
          </p:cNvSpPr>
          <p:nvPr/>
        </p:nvSpPr>
        <p:spPr bwMode="auto">
          <a:xfrm>
            <a:off x="2687638" y="2798763"/>
            <a:ext cx="25400" cy="15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399" name="Freeform 81"/>
          <p:cNvSpPr>
            <a:spLocks/>
          </p:cNvSpPr>
          <p:nvPr/>
        </p:nvSpPr>
        <p:spPr bwMode="auto">
          <a:xfrm>
            <a:off x="1584325" y="2173288"/>
            <a:ext cx="2535238" cy="3665537"/>
          </a:xfrm>
          <a:custGeom>
            <a:avLst/>
            <a:gdLst>
              <a:gd name="T0" fmla="*/ 2147483647 w 1597"/>
              <a:gd name="T1" fmla="*/ 0 h 2309"/>
              <a:gd name="T2" fmla="*/ 2147483647 w 1597"/>
              <a:gd name="T3" fmla="*/ 0 h 2309"/>
              <a:gd name="T4" fmla="*/ 2147483647 w 1597"/>
              <a:gd name="T5" fmla="*/ 2147483647 h 2309"/>
              <a:gd name="T6" fmla="*/ 2147483647 w 1597"/>
              <a:gd name="T7" fmla="*/ 2147483647 h 2309"/>
              <a:gd name="T8" fmla="*/ 0 w 1597"/>
              <a:gd name="T9" fmla="*/ 2147483647 h 2309"/>
              <a:gd name="T10" fmla="*/ 2147483647 w 1597"/>
              <a:gd name="T11" fmla="*/ 2147483647 h 2309"/>
              <a:gd name="T12" fmla="*/ 2147483647 w 1597"/>
              <a:gd name="T13" fmla="*/ 0 h 2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7" h="2309">
                <a:moveTo>
                  <a:pt x="398" y="0"/>
                </a:moveTo>
                <a:lnTo>
                  <a:pt x="1206" y="0"/>
                </a:lnTo>
                <a:lnTo>
                  <a:pt x="1206" y="888"/>
                </a:lnTo>
                <a:lnTo>
                  <a:pt x="1596" y="2308"/>
                </a:lnTo>
                <a:lnTo>
                  <a:pt x="0" y="2308"/>
                </a:lnTo>
                <a:lnTo>
                  <a:pt x="398" y="888"/>
                </a:lnTo>
                <a:lnTo>
                  <a:pt x="398" y="0"/>
                </a:lnTo>
              </a:path>
            </a:pathLst>
          </a:custGeom>
          <a:gradFill rotWithShape="0">
            <a:gsLst>
              <a:gs pos="0">
                <a:srgbClr val="FFF8DC"/>
              </a:gs>
              <a:gs pos="50000">
                <a:srgbClr val="FFFDF4"/>
              </a:gs>
              <a:gs pos="100000">
                <a:srgbClr val="FFF8DC"/>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Rectangle 82"/>
          <p:cNvSpPr>
            <a:spLocks noChangeArrowheads="1"/>
          </p:cNvSpPr>
          <p:nvPr/>
        </p:nvSpPr>
        <p:spPr bwMode="auto">
          <a:xfrm>
            <a:off x="3130550" y="2173288"/>
            <a:ext cx="365125" cy="1406525"/>
          </a:xfrm>
          <a:prstGeom prst="rect">
            <a:avLst/>
          </a:prstGeom>
          <a:gradFill rotWithShape="0">
            <a:gsLst>
              <a:gs pos="0">
                <a:srgbClr val="ECECEC"/>
              </a:gs>
              <a:gs pos="100000">
                <a:srgbClr val="414141"/>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01" name="Rectangle 83"/>
          <p:cNvSpPr>
            <a:spLocks noChangeArrowheads="1"/>
          </p:cNvSpPr>
          <p:nvPr/>
        </p:nvSpPr>
        <p:spPr bwMode="auto">
          <a:xfrm>
            <a:off x="2216150" y="2173288"/>
            <a:ext cx="365125" cy="1406525"/>
          </a:xfrm>
          <a:prstGeom prst="rect">
            <a:avLst/>
          </a:prstGeom>
          <a:gradFill rotWithShape="0">
            <a:gsLst>
              <a:gs pos="0">
                <a:srgbClr val="414141"/>
              </a:gs>
              <a:gs pos="100000">
                <a:srgbClr val="ECECEC"/>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02" name="Freeform 84"/>
          <p:cNvSpPr>
            <a:spLocks/>
          </p:cNvSpPr>
          <p:nvPr/>
        </p:nvSpPr>
        <p:spPr bwMode="auto">
          <a:xfrm>
            <a:off x="3498850" y="3595688"/>
            <a:ext cx="623888" cy="2236787"/>
          </a:xfrm>
          <a:custGeom>
            <a:avLst/>
            <a:gdLst>
              <a:gd name="T0" fmla="*/ 0 w 393"/>
              <a:gd name="T1" fmla="*/ 0 h 1409"/>
              <a:gd name="T2" fmla="*/ 2147483647 w 393"/>
              <a:gd name="T3" fmla="*/ 2147483647 h 1409"/>
              <a:gd name="T4" fmla="*/ 0 60000 65536"/>
              <a:gd name="T5" fmla="*/ 0 60000 65536"/>
            </a:gdLst>
            <a:ahLst/>
            <a:cxnLst>
              <a:cxn ang="T4">
                <a:pos x="T0" y="T1"/>
              </a:cxn>
              <a:cxn ang="T5">
                <a:pos x="T2" y="T3"/>
              </a:cxn>
            </a:cxnLst>
            <a:rect l="0" t="0" r="r" b="b"/>
            <a:pathLst>
              <a:path w="393" h="1409">
                <a:moveTo>
                  <a:pt x="0" y="0"/>
                </a:moveTo>
                <a:lnTo>
                  <a:pt x="392" y="140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Freeform 85"/>
          <p:cNvSpPr>
            <a:spLocks/>
          </p:cNvSpPr>
          <p:nvPr/>
        </p:nvSpPr>
        <p:spPr bwMode="auto">
          <a:xfrm>
            <a:off x="1581150" y="3589338"/>
            <a:ext cx="636588" cy="2262187"/>
          </a:xfrm>
          <a:custGeom>
            <a:avLst/>
            <a:gdLst>
              <a:gd name="T0" fmla="*/ 2147483647 w 401"/>
              <a:gd name="T1" fmla="*/ 0 h 1425"/>
              <a:gd name="T2" fmla="*/ 0 w 401"/>
              <a:gd name="T3" fmla="*/ 2147483647 h 1425"/>
              <a:gd name="T4" fmla="*/ 0 60000 65536"/>
              <a:gd name="T5" fmla="*/ 0 60000 65536"/>
            </a:gdLst>
            <a:ahLst/>
            <a:cxnLst>
              <a:cxn ang="T4">
                <a:pos x="T0" y="T1"/>
              </a:cxn>
              <a:cxn ang="T5">
                <a:pos x="T2" y="T3"/>
              </a:cxn>
            </a:cxnLst>
            <a:rect l="0" t="0" r="r" b="b"/>
            <a:pathLst>
              <a:path w="401" h="1425">
                <a:moveTo>
                  <a:pt x="400" y="0"/>
                </a:moveTo>
                <a:lnTo>
                  <a:pt x="0" y="142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Rectangle 86"/>
          <p:cNvSpPr>
            <a:spLocks noChangeArrowheads="1"/>
          </p:cNvSpPr>
          <p:nvPr/>
        </p:nvSpPr>
        <p:spPr bwMode="auto">
          <a:xfrm>
            <a:off x="2878138" y="3660775"/>
            <a:ext cx="10382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50000"/>
              </a:spcBef>
              <a:buClrTx/>
              <a:buFontTx/>
              <a:buNone/>
            </a:pPr>
            <a:r>
              <a:rPr kumimoji="0" lang="en-US" altLang="zh-TW" sz="1100">
                <a:solidFill>
                  <a:schemeClr val="tx1"/>
                </a:solidFill>
                <a:ea typeface="新細明體" panose="02020500000000000000" pitchFamily="18" charset="-120"/>
              </a:rPr>
              <a:t>Laminar</a:t>
            </a:r>
            <a:br>
              <a:rPr kumimoji="0" lang="en-US" altLang="zh-TW" sz="1100">
                <a:solidFill>
                  <a:schemeClr val="tx1"/>
                </a:solidFill>
                <a:ea typeface="新細明體" panose="02020500000000000000" pitchFamily="18" charset="-120"/>
              </a:rPr>
            </a:br>
            <a:r>
              <a:rPr kumimoji="0" lang="en-US" altLang="zh-TW" sz="1100">
                <a:solidFill>
                  <a:schemeClr val="tx1"/>
                </a:solidFill>
                <a:ea typeface="新細明體" panose="02020500000000000000" pitchFamily="18" charset="-120"/>
              </a:rPr>
              <a:t>Flow</a:t>
            </a:r>
          </a:p>
        </p:txBody>
      </p:sp>
      <p:sp>
        <p:nvSpPr>
          <p:cNvPr id="16405" name="Rectangle 87"/>
          <p:cNvSpPr>
            <a:spLocks noChangeArrowheads="1"/>
          </p:cNvSpPr>
          <p:nvPr/>
        </p:nvSpPr>
        <p:spPr bwMode="auto">
          <a:xfrm>
            <a:off x="1144588" y="1662113"/>
            <a:ext cx="3406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50000"/>
              </a:spcBef>
              <a:buClrTx/>
              <a:buFontTx/>
              <a:buNone/>
            </a:pPr>
            <a:r>
              <a:rPr kumimoji="0" lang="en-US" altLang="zh-TW" sz="1800">
                <a:solidFill>
                  <a:schemeClr val="tx1"/>
                </a:solidFill>
                <a:ea typeface="新細明體" panose="02020500000000000000" pitchFamily="18" charset="-120"/>
              </a:rPr>
              <a:t>Low Differential Pressure</a:t>
            </a:r>
          </a:p>
        </p:txBody>
      </p:sp>
      <p:sp>
        <p:nvSpPr>
          <p:cNvPr id="16406" name="Rectangle 88"/>
          <p:cNvSpPr>
            <a:spLocks noChangeArrowheads="1"/>
          </p:cNvSpPr>
          <p:nvPr/>
        </p:nvSpPr>
        <p:spPr bwMode="auto">
          <a:xfrm>
            <a:off x="1684338" y="5946775"/>
            <a:ext cx="9874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50000"/>
              </a:spcBef>
              <a:buClrTx/>
              <a:buFontTx/>
              <a:buNone/>
            </a:pPr>
            <a:r>
              <a:rPr kumimoji="0" lang="en-US" altLang="zh-TW" sz="1500">
                <a:solidFill>
                  <a:schemeClr val="tx1"/>
                </a:solidFill>
                <a:ea typeface="新細明體" panose="02020500000000000000" pitchFamily="18" charset="-120"/>
              </a:rPr>
              <a:t>Sheath</a:t>
            </a:r>
          </a:p>
        </p:txBody>
      </p:sp>
      <p:sp>
        <p:nvSpPr>
          <p:cNvPr id="16407" name="Rectangle 89"/>
          <p:cNvSpPr>
            <a:spLocks noChangeArrowheads="1"/>
          </p:cNvSpPr>
          <p:nvPr/>
        </p:nvSpPr>
        <p:spPr bwMode="auto">
          <a:xfrm>
            <a:off x="3221038" y="5946775"/>
            <a:ext cx="10382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50000"/>
              </a:spcBef>
              <a:buClrTx/>
              <a:buFontTx/>
              <a:buNone/>
            </a:pPr>
            <a:r>
              <a:rPr kumimoji="0" lang="en-US" altLang="zh-TW" sz="1500">
                <a:solidFill>
                  <a:schemeClr val="tx1"/>
                </a:solidFill>
                <a:ea typeface="新細明體" panose="02020500000000000000" pitchFamily="18" charset="-120"/>
              </a:rPr>
              <a:t>Sheath</a:t>
            </a:r>
          </a:p>
        </p:txBody>
      </p:sp>
      <p:sp>
        <p:nvSpPr>
          <p:cNvPr id="16408" name="Line 90"/>
          <p:cNvSpPr>
            <a:spLocks noChangeShapeType="1"/>
          </p:cNvSpPr>
          <p:nvPr/>
        </p:nvSpPr>
        <p:spPr bwMode="auto">
          <a:xfrm flipV="1">
            <a:off x="2089150" y="5360988"/>
            <a:ext cx="0" cy="552450"/>
          </a:xfrm>
          <a:prstGeom prst="line">
            <a:avLst/>
          </a:prstGeom>
          <a:noFill/>
          <a:ln w="25400">
            <a:solidFill>
              <a:schemeClr val="tx1"/>
            </a:solidFill>
            <a:round/>
            <a:headEnd/>
            <a:tailEnd type="triangle" w="med" len="med"/>
          </a:ln>
          <a:effectLst>
            <a:outerShdw dist="17961" dir="2700000" algn="ctr" rotWithShape="0">
              <a:schemeClr val="accent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409" name="Line 91"/>
          <p:cNvSpPr>
            <a:spLocks noChangeShapeType="1"/>
          </p:cNvSpPr>
          <p:nvPr/>
        </p:nvSpPr>
        <p:spPr bwMode="auto">
          <a:xfrm flipV="1">
            <a:off x="3638550" y="5360988"/>
            <a:ext cx="0" cy="552450"/>
          </a:xfrm>
          <a:prstGeom prst="line">
            <a:avLst/>
          </a:prstGeom>
          <a:noFill/>
          <a:ln w="25400">
            <a:solidFill>
              <a:schemeClr val="tx1"/>
            </a:solidFill>
            <a:round/>
            <a:headEnd/>
            <a:tailEnd type="triangle" w="med" len="med"/>
          </a:ln>
          <a:effectLst>
            <a:outerShdw dist="17961" dir="2700000" algn="ctr" rotWithShape="0">
              <a:schemeClr val="accent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410" name="Oval 92"/>
          <p:cNvSpPr>
            <a:spLocks noChangeArrowheads="1"/>
          </p:cNvSpPr>
          <p:nvPr/>
        </p:nvSpPr>
        <p:spPr bwMode="auto">
          <a:xfrm>
            <a:off x="2835275" y="4627563"/>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11" name="Oval 93"/>
          <p:cNvSpPr>
            <a:spLocks noChangeArrowheads="1"/>
          </p:cNvSpPr>
          <p:nvPr/>
        </p:nvSpPr>
        <p:spPr bwMode="auto">
          <a:xfrm>
            <a:off x="2835275" y="4338638"/>
            <a:ext cx="44450" cy="4762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12" name="Oval 94"/>
          <p:cNvSpPr>
            <a:spLocks noChangeArrowheads="1"/>
          </p:cNvSpPr>
          <p:nvPr/>
        </p:nvSpPr>
        <p:spPr bwMode="auto">
          <a:xfrm>
            <a:off x="2835275" y="3471863"/>
            <a:ext cx="44450" cy="4762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13" name="Rectangle 95"/>
          <p:cNvSpPr>
            <a:spLocks noChangeArrowheads="1"/>
          </p:cNvSpPr>
          <p:nvPr/>
        </p:nvSpPr>
        <p:spPr bwMode="auto">
          <a:xfrm>
            <a:off x="2825750" y="2166938"/>
            <a:ext cx="101600" cy="2171700"/>
          </a:xfrm>
          <a:prstGeom prst="rect">
            <a:avLst/>
          </a:prstGeom>
          <a:gradFill rotWithShape="0">
            <a:gsLst>
              <a:gs pos="0">
                <a:srgbClr val="FFC521"/>
              </a:gs>
              <a:gs pos="50000">
                <a:srgbClr val="FFE8A6"/>
              </a:gs>
              <a:gs pos="100000">
                <a:srgbClr val="FFC52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14" name="Oval 96"/>
          <p:cNvSpPr>
            <a:spLocks noChangeArrowheads="1"/>
          </p:cNvSpPr>
          <p:nvPr/>
        </p:nvSpPr>
        <p:spPr bwMode="auto">
          <a:xfrm>
            <a:off x="2835275" y="4811713"/>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15" name="Freeform 97"/>
          <p:cNvSpPr>
            <a:spLocks/>
          </p:cNvSpPr>
          <p:nvPr/>
        </p:nvSpPr>
        <p:spPr bwMode="auto">
          <a:xfrm>
            <a:off x="2635250" y="5113338"/>
            <a:ext cx="471488" cy="725487"/>
          </a:xfrm>
          <a:custGeom>
            <a:avLst/>
            <a:gdLst>
              <a:gd name="T0" fmla="*/ 0 w 297"/>
              <a:gd name="T1" fmla="*/ 2147483647 h 457"/>
              <a:gd name="T2" fmla="*/ 0 w 297"/>
              <a:gd name="T3" fmla="*/ 2147483647 h 457"/>
              <a:gd name="T4" fmla="*/ 2147483647 w 297"/>
              <a:gd name="T5" fmla="*/ 0 h 457"/>
              <a:gd name="T6" fmla="*/ 2147483647 w 297"/>
              <a:gd name="T7" fmla="*/ 2147483647 h 4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457">
                <a:moveTo>
                  <a:pt x="0" y="456"/>
                </a:moveTo>
                <a:lnTo>
                  <a:pt x="0" y="8"/>
                </a:lnTo>
                <a:lnTo>
                  <a:pt x="296" y="0"/>
                </a:lnTo>
                <a:lnTo>
                  <a:pt x="296" y="456"/>
                </a:lnTo>
              </a:path>
            </a:pathLst>
          </a:custGeom>
          <a:gradFill rotWithShape="0">
            <a:gsLst>
              <a:gs pos="0">
                <a:srgbClr val="FFC521"/>
              </a:gs>
              <a:gs pos="50000">
                <a:srgbClr val="FFE8A6"/>
              </a:gs>
              <a:gs pos="100000">
                <a:srgbClr val="FFC521"/>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6" name="Rectangle 98"/>
          <p:cNvSpPr>
            <a:spLocks noChangeArrowheads="1"/>
          </p:cNvSpPr>
          <p:nvPr/>
        </p:nvSpPr>
        <p:spPr bwMode="auto">
          <a:xfrm>
            <a:off x="2357438" y="6162675"/>
            <a:ext cx="9874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50000"/>
              </a:spcBef>
              <a:buClrTx/>
              <a:buFontTx/>
              <a:buNone/>
            </a:pPr>
            <a:r>
              <a:rPr kumimoji="0" lang="en-US" altLang="zh-TW" sz="1500">
                <a:solidFill>
                  <a:schemeClr val="tx1"/>
                </a:solidFill>
                <a:ea typeface="新細明體" panose="02020500000000000000" pitchFamily="18" charset="-120"/>
              </a:rPr>
              <a:t>Sample</a:t>
            </a:r>
          </a:p>
        </p:txBody>
      </p:sp>
      <p:sp>
        <p:nvSpPr>
          <p:cNvPr id="16417" name="Freeform 99"/>
          <p:cNvSpPr>
            <a:spLocks/>
          </p:cNvSpPr>
          <p:nvPr/>
        </p:nvSpPr>
        <p:spPr bwMode="auto">
          <a:xfrm>
            <a:off x="2635250" y="4338638"/>
            <a:ext cx="471488" cy="788987"/>
          </a:xfrm>
          <a:custGeom>
            <a:avLst/>
            <a:gdLst>
              <a:gd name="T0" fmla="*/ 0 w 297"/>
              <a:gd name="T1" fmla="*/ 2147483647 h 497"/>
              <a:gd name="T2" fmla="*/ 2147483647 w 297"/>
              <a:gd name="T3" fmla="*/ 0 h 497"/>
              <a:gd name="T4" fmla="*/ 2147483647 w 297"/>
              <a:gd name="T5" fmla="*/ 0 h 497"/>
              <a:gd name="T6" fmla="*/ 2147483647 w 297"/>
              <a:gd name="T7" fmla="*/ 2147483647 h 4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497">
                <a:moveTo>
                  <a:pt x="0" y="496"/>
                </a:moveTo>
                <a:lnTo>
                  <a:pt x="120" y="0"/>
                </a:lnTo>
                <a:lnTo>
                  <a:pt x="184" y="0"/>
                </a:lnTo>
                <a:lnTo>
                  <a:pt x="296" y="480"/>
                </a:lnTo>
              </a:path>
            </a:pathLst>
          </a:custGeom>
          <a:gradFill rotWithShape="0">
            <a:gsLst>
              <a:gs pos="0">
                <a:srgbClr val="FFC521"/>
              </a:gs>
              <a:gs pos="50000">
                <a:srgbClr val="FFE8A6"/>
              </a:gs>
              <a:gs pos="100000">
                <a:srgbClr val="FFC521"/>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8" name="Oval 100"/>
          <p:cNvSpPr>
            <a:spLocks noChangeArrowheads="1"/>
          </p:cNvSpPr>
          <p:nvPr/>
        </p:nvSpPr>
        <p:spPr bwMode="auto">
          <a:xfrm>
            <a:off x="2654300" y="5038725"/>
            <a:ext cx="444500" cy="169863"/>
          </a:xfrm>
          <a:prstGeom prst="ellipse">
            <a:avLst/>
          </a:prstGeom>
          <a:gradFill rotWithShape="0">
            <a:gsLst>
              <a:gs pos="0">
                <a:srgbClr val="FFF8DC"/>
              </a:gs>
              <a:gs pos="50000">
                <a:srgbClr val="FFFBED"/>
              </a:gs>
              <a:gs pos="100000">
                <a:srgbClr val="FFF8DC"/>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19" name="Oval 101"/>
          <p:cNvSpPr>
            <a:spLocks noChangeArrowheads="1"/>
          </p:cNvSpPr>
          <p:nvPr/>
        </p:nvSpPr>
        <p:spPr bwMode="auto">
          <a:xfrm>
            <a:off x="2862263" y="473868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20" name="Oval 102"/>
          <p:cNvSpPr>
            <a:spLocks noChangeArrowheads="1"/>
          </p:cNvSpPr>
          <p:nvPr/>
        </p:nvSpPr>
        <p:spPr bwMode="auto">
          <a:xfrm>
            <a:off x="2944813" y="4799013"/>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21" name="Oval 103"/>
          <p:cNvSpPr>
            <a:spLocks noChangeArrowheads="1"/>
          </p:cNvSpPr>
          <p:nvPr/>
        </p:nvSpPr>
        <p:spPr bwMode="auto">
          <a:xfrm>
            <a:off x="2836863" y="4589463"/>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22" name="Oval 104"/>
          <p:cNvSpPr>
            <a:spLocks noChangeArrowheads="1"/>
          </p:cNvSpPr>
          <p:nvPr/>
        </p:nvSpPr>
        <p:spPr bwMode="auto">
          <a:xfrm>
            <a:off x="2890838" y="447198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23" name="Oval 105"/>
          <p:cNvSpPr>
            <a:spLocks noChangeArrowheads="1"/>
          </p:cNvSpPr>
          <p:nvPr/>
        </p:nvSpPr>
        <p:spPr bwMode="auto">
          <a:xfrm>
            <a:off x="2935288" y="4646613"/>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24" name="Oval 106"/>
          <p:cNvSpPr>
            <a:spLocks noChangeArrowheads="1"/>
          </p:cNvSpPr>
          <p:nvPr/>
        </p:nvSpPr>
        <p:spPr bwMode="auto">
          <a:xfrm>
            <a:off x="2836863" y="428783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25" name="Oval 107"/>
          <p:cNvSpPr>
            <a:spLocks noChangeArrowheads="1"/>
          </p:cNvSpPr>
          <p:nvPr/>
        </p:nvSpPr>
        <p:spPr bwMode="auto">
          <a:xfrm>
            <a:off x="2789238" y="480853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26" name="Oval 108"/>
          <p:cNvSpPr>
            <a:spLocks noChangeArrowheads="1"/>
          </p:cNvSpPr>
          <p:nvPr/>
        </p:nvSpPr>
        <p:spPr bwMode="auto">
          <a:xfrm>
            <a:off x="2808288" y="446563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27" name="Oval 109"/>
          <p:cNvSpPr>
            <a:spLocks noChangeArrowheads="1"/>
          </p:cNvSpPr>
          <p:nvPr/>
        </p:nvSpPr>
        <p:spPr bwMode="auto">
          <a:xfrm>
            <a:off x="2874963" y="4322763"/>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28" name="Oval 110"/>
          <p:cNvSpPr>
            <a:spLocks noChangeArrowheads="1"/>
          </p:cNvSpPr>
          <p:nvPr/>
        </p:nvSpPr>
        <p:spPr bwMode="auto">
          <a:xfrm>
            <a:off x="2852738" y="407828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29" name="Oval 111"/>
          <p:cNvSpPr>
            <a:spLocks noChangeArrowheads="1"/>
          </p:cNvSpPr>
          <p:nvPr/>
        </p:nvSpPr>
        <p:spPr bwMode="auto">
          <a:xfrm>
            <a:off x="2859088" y="381158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30" name="Oval 112"/>
          <p:cNvSpPr>
            <a:spLocks noChangeArrowheads="1"/>
          </p:cNvSpPr>
          <p:nvPr/>
        </p:nvSpPr>
        <p:spPr bwMode="auto">
          <a:xfrm>
            <a:off x="2852738" y="346233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31" name="Oval 113"/>
          <p:cNvSpPr>
            <a:spLocks noChangeArrowheads="1"/>
          </p:cNvSpPr>
          <p:nvPr/>
        </p:nvSpPr>
        <p:spPr bwMode="auto">
          <a:xfrm>
            <a:off x="2852738" y="311308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32" name="Oval 114"/>
          <p:cNvSpPr>
            <a:spLocks noChangeArrowheads="1"/>
          </p:cNvSpPr>
          <p:nvPr/>
        </p:nvSpPr>
        <p:spPr bwMode="auto">
          <a:xfrm>
            <a:off x="2846388" y="233203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33" name="Oval 115"/>
          <p:cNvSpPr>
            <a:spLocks noChangeArrowheads="1"/>
          </p:cNvSpPr>
          <p:nvPr/>
        </p:nvSpPr>
        <p:spPr bwMode="auto">
          <a:xfrm>
            <a:off x="2852738" y="2782888"/>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34" name="Line 116"/>
          <p:cNvSpPr>
            <a:spLocks noChangeShapeType="1"/>
          </p:cNvSpPr>
          <p:nvPr/>
        </p:nvSpPr>
        <p:spPr bwMode="auto">
          <a:xfrm flipV="1">
            <a:off x="2863850" y="5589588"/>
            <a:ext cx="0" cy="552450"/>
          </a:xfrm>
          <a:prstGeom prst="line">
            <a:avLst/>
          </a:prstGeom>
          <a:noFill/>
          <a:ln w="25400">
            <a:solidFill>
              <a:schemeClr val="tx1"/>
            </a:solidFill>
            <a:round/>
            <a:headEnd/>
            <a:tailEnd type="triangle" w="med" len="med"/>
          </a:ln>
          <a:effectLst>
            <a:outerShdw dist="17961" dir="2700000" algn="ctr" rotWithShape="0">
              <a:schemeClr val="accent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16435" name="Group 117"/>
          <p:cNvGrpSpPr>
            <a:grpSpLocks/>
          </p:cNvGrpSpPr>
          <p:nvPr/>
        </p:nvGrpSpPr>
        <p:grpSpPr bwMode="auto">
          <a:xfrm>
            <a:off x="2693988" y="5291138"/>
            <a:ext cx="368300" cy="447675"/>
            <a:chOff x="1789" y="3208"/>
            <a:chExt cx="232" cy="282"/>
          </a:xfrm>
        </p:grpSpPr>
        <p:sp>
          <p:nvSpPr>
            <p:cNvPr id="16440" name="Oval 118"/>
            <p:cNvSpPr>
              <a:spLocks noChangeArrowheads="1"/>
            </p:cNvSpPr>
            <p:nvPr/>
          </p:nvSpPr>
          <p:spPr bwMode="auto">
            <a:xfrm>
              <a:off x="1869" y="3240"/>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41" name="Oval 119"/>
            <p:cNvSpPr>
              <a:spLocks noChangeArrowheads="1"/>
            </p:cNvSpPr>
            <p:nvPr/>
          </p:nvSpPr>
          <p:spPr bwMode="auto">
            <a:xfrm>
              <a:off x="1961" y="3352"/>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42" name="Oval 120"/>
            <p:cNvSpPr>
              <a:spLocks noChangeArrowheads="1"/>
            </p:cNvSpPr>
            <p:nvPr/>
          </p:nvSpPr>
          <p:spPr bwMode="auto">
            <a:xfrm>
              <a:off x="1969" y="3208"/>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43" name="Oval 121"/>
            <p:cNvSpPr>
              <a:spLocks noChangeArrowheads="1"/>
            </p:cNvSpPr>
            <p:nvPr/>
          </p:nvSpPr>
          <p:spPr bwMode="auto">
            <a:xfrm>
              <a:off x="1789" y="3456"/>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44" name="Oval 122"/>
            <p:cNvSpPr>
              <a:spLocks noChangeArrowheads="1"/>
            </p:cNvSpPr>
            <p:nvPr/>
          </p:nvSpPr>
          <p:spPr bwMode="auto">
            <a:xfrm>
              <a:off x="1797" y="3236"/>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45" name="Oval 123"/>
            <p:cNvSpPr>
              <a:spLocks noChangeArrowheads="1"/>
            </p:cNvSpPr>
            <p:nvPr/>
          </p:nvSpPr>
          <p:spPr bwMode="auto">
            <a:xfrm>
              <a:off x="1893" y="3332"/>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46" name="Oval 124"/>
            <p:cNvSpPr>
              <a:spLocks noChangeArrowheads="1"/>
            </p:cNvSpPr>
            <p:nvPr/>
          </p:nvSpPr>
          <p:spPr bwMode="auto">
            <a:xfrm>
              <a:off x="1989" y="3428"/>
              <a:ext cx="32" cy="34"/>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grpSp>
      <p:sp>
        <p:nvSpPr>
          <p:cNvPr id="16436" name="Oval 125"/>
          <p:cNvSpPr>
            <a:spLocks noChangeArrowheads="1"/>
          </p:cNvSpPr>
          <p:nvPr/>
        </p:nvSpPr>
        <p:spPr bwMode="auto">
          <a:xfrm>
            <a:off x="2728913" y="4938713"/>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37" name="Oval 126"/>
          <p:cNvSpPr>
            <a:spLocks noChangeArrowheads="1"/>
          </p:cNvSpPr>
          <p:nvPr/>
        </p:nvSpPr>
        <p:spPr bwMode="auto">
          <a:xfrm>
            <a:off x="2855913" y="4906963"/>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38" name="Oval 127"/>
          <p:cNvSpPr>
            <a:spLocks noChangeArrowheads="1"/>
          </p:cNvSpPr>
          <p:nvPr/>
        </p:nvSpPr>
        <p:spPr bwMode="auto">
          <a:xfrm>
            <a:off x="2963863" y="4938713"/>
            <a:ext cx="50800" cy="53975"/>
          </a:xfrm>
          <a:prstGeom prst="ellipse">
            <a:avLst/>
          </a:prstGeom>
          <a:solidFill>
            <a:srgbClr val="FC0128"/>
          </a:solidFill>
          <a:ln>
            <a:noFill/>
          </a:ln>
          <a:effectLst>
            <a:outerShdw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16439" name="Rectangle 128"/>
          <p:cNvSpPr>
            <a:spLocks noChangeArrowheads="1"/>
          </p:cNvSpPr>
          <p:nvPr/>
        </p:nvSpPr>
        <p:spPr bwMode="auto">
          <a:xfrm>
            <a:off x="490538" y="2911475"/>
            <a:ext cx="17240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r" eaLnBrk="1" hangingPunct="1">
              <a:spcBef>
                <a:spcPct val="50000"/>
              </a:spcBef>
              <a:buClrTx/>
              <a:buFontTx/>
              <a:buNone/>
            </a:pPr>
            <a:r>
              <a:rPr kumimoji="0" lang="en-US" altLang="zh-TW" sz="1500">
                <a:solidFill>
                  <a:schemeClr val="tx1"/>
                </a:solidFill>
                <a:ea typeface="新細明體" panose="02020500000000000000" pitchFamily="18" charset="-120"/>
              </a:rPr>
              <a:t>Low Sample Pressure</a:t>
            </a:r>
            <a:br>
              <a:rPr kumimoji="0" lang="en-US" altLang="zh-TW" sz="1500">
                <a:solidFill>
                  <a:schemeClr val="tx1"/>
                </a:solidFill>
                <a:ea typeface="新細明體" panose="02020500000000000000" pitchFamily="18" charset="-120"/>
              </a:rPr>
            </a:br>
            <a:r>
              <a:rPr kumimoji="0" lang="en-US" altLang="zh-TW" sz="1500">
                <a:solidFill>
                  <a:schemeClr val="tx1"/>
                </a:solidFill>
                <a:ea typeface="新細明體" panose="02020500000000000000" pitchFamily="18" charset="-120"/>
              </a:rPr>
              <a:t>12 µL/min</a:t>
            </a:r>
          </a:p>
        </p:txBody>
      </p:sp>
    </p:spTree>
    <p:extLst>
      <p:ext uri="{BB962C8B-B14F-4D97-AF65-F5344CB8AC3E}">
        <p14:creationId xmlns:p14="http://schemas.microsoft.com/office/powerpoint/2010/main" val="24496984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93884" y="237392"/>
            <a:ext cx="7772400" cy="685800"/>
          </a:xfrm>
        </p:spPr>
        <p:txBody>
          <a:bodyPr/>
          <a:lstStyle/>
          <a:p>
            <a:pPr algn="l" eaLnBrk="1" hangingPunct="1"/>
            <a:r>
              <a:rPr lang="en-US" altLang="zh-TW" sz="3200" b="1" dirty="0" smtClean="0">
                <a:solidFill>
                  <a:schemeClr val="accent1"/>
                </a:solidFill>
                <a:ea typeface="新細明體" panose="02020500000000000000" pitchFamily="18" charset="-120"/>
              </a:rPr>
              <a:t>BD LSR II Optical System</a:t>
            </a:r>
          </a:p>
        </p:txBody>
      </p:sp>
      <p:sp>
        <p:nvSpPr>
          <p:cNvPr id="17411" name="Rectangle 3"/>
          <p:cNvSpPr>
            <a:spLocks noChangeArrowheads="1"/>
          </p:cNvSpPr>
          <p:nvPr/>
        </p:nvSpPr>
        <p:spPr bwMode="auto">
          <a:xfrm>
            <a:off x="1047750" y="1820863"/>
            <a:ext cx="804545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chorCtr="1">
            <a:spAutoFit/>
          </a:bodyPr>
          <a:lstStyle>
            <a:lvl1pPr marL="342900" indent="-342900"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buFont typeface="Symbol" panose="05050102010706020507" pitchFamily="18" charset="2"/>
              <a:buChar char="·"/>
            </a:pPr>
            <a:r>
              <a:rPr lang="en-US" altLang="zh-TW" b="1" dirty="0">
                <a:ea typeface="新細明體" panose="02020500000000000000" pitchFamily="18" charset="-120"/>
              </a:rPr>
              <a:t>Excitation optics</a:t>
            </a:r>
            <a:r>
              <a:rPr lang="en-US" altLang="zh-TW" dirty="0">
                <a:ea typeface="新細明體" panose="02020500000000000000" pitchFamily="18" charset="-120"/>
              </a:rPr>
              <a:t>:</a:t>
            </a:r>
          </a:p>
          <a:p>
            <a:pPr lvl="1" eaLnBrk="1" hangingPunct="1">
              <a:buFont typeface="Symbol" panose="05050102010706020507" pitchFamily="18" charset="2"/>
              <a:buChar char="-"/>
            </a:pPr>
            <a:r>
              <a:rPr lang="en-US" altLang="zh-TW" dirty="0">
                <a:ea typeface="新細明體" panose="02020500000000000000" pitchFamily="18" charset="-120"/>
              </a:rPr>
              <a:t>Lasers</a:t>
            </a:r>
          </a:p>
          <a:p>
            <a:pPr lvl="1" eaLnBrk="1" hangingPunct="1">
              <a:buFont typeface="Symbol" panose="05050102010706020507" pitchFamily="18" charset="2"/>
              <a:buChar char="-"/>
            </a:pPr>
            <a:r>
              <a:rPr lang="en-US" altLang="zh-TW" dirty="0">
                <a:ea typeface="新細明體" panose="02020500000000000000" pitchFamily="18" charset="-120"/>
              </a:rPr>
              <a:t>Filters and mirrors that route the laser light to the fluid stream</a:t>
            </a:r>
          </a:p>
          <a:p>
            <a:pPr eaLnBrk="1" hangingPunct="1">
              <a:buFont typeface="Symbol" panose="05050102010706020507" pitchFamily="18" charset="2"/>
              <a:buChar char="·"/>
            </a:pPr>
            <a:r>
              <a:rPr lang="en-US" altLang="zh-TW" b="1" dirty="0">
                <a:ea typeface="新細明體" panose="02020500000000000000" pitchFamily="18" charset="-120"/>
              </a:rPr>
              <a:t>Collection optic</a:t>
            </a:r>
            <a:r>
              <a:rPr lang="en-US" altLang="zh-TW" dirty="0">
                <a:ea typeface="新細明體" panose="02020500000000000000" pitchFamily="18" charset="-120"/>
              </a:rPr>
              <a:t>:</a:t>
            </a:r>
          </a:p>
          <a:p>
            <a:pPr lvl="1" eaLnBrk="1" hangingPunct="1">
              <a:buFont typeface="Symbol" panose="05050102010706020507" pitchFamily="18" charset="2"/>
              <a:buChar char="-"/>
            </a:pPr>
            <a:r>
              <a:rPr lang="en-US" altLang="zh-TW" dirty="0">
                <a:ea typeface="新細明體" panose="02020500000000000000" pitchFamily="18" charset="-120"/>
              </a:rPr>
              <a:t>Fiber optic cables that direct the emitted light to the appropriate emission block</a:t>
            </a:r>
          </a:p>
          <a:p>
            <a:pPr lvl="1" eaLnBrk="1" hangingPunct="1">
              <a:buFont typeface="Symbol" panose="05050102010706020507" pitchFamily="18" charset="2"/>
              <a:buChar char="-"/>
            </a:pPr>
            <a:r>
              <a:rPr lang="en-US" altLang="zh-TW" dirty="0">
                <a:ea typeface="新細明體" panose="02020500000000000000" pitchFamily="18" charset="-120"/>
              </a:rPr>
              <a:t>Filters that direct the signals in the emission block to the appropriate photomultiplier tube (PMT)</a:t>
            </a:r>
          </a:p>
        </p:txBody>
      </p:sp>
    </p:spTree>
    <p:extLst>
      <p:ext uri="{BB962C8B-B14F-4D97-AF65-F5344CB8AC3E}">
        <p14:creationId xmlns:p14="http://schemas.microsoft.com/office/powerpoint/2010/main" val="360015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71463" y="111125"/>
            <a:ext cx="9143999" cy="838200"/>
          </a:xfrm>
        </p:spPr>
        <p:txBody>
          <a:bodyPr/>
          <a:lstStyle/>
          <a:p>
            <a:pPr algn="l"/>
            <a:r>
              <a:rPr lang="en-US" altLang="zh-TW" sz="3200" b="1" dirty="0" smtClean="0">
                <a:solidFill>
                  <a:schemeClr val="accent1"/>
                </a:solidFill>
                <a:ea typeface="新細明體" panose="02020500000000000000" pitchFamily="18" charset="-120"/>
              </a:rPr>
              <a:t>LSR II Optics (4 Lasers, 13 Colors</a:t>
            </a:r>
            <a:r>
              <a:rPr lang="en-US" altLang="zh-TW" sz="3200" dirty="0" smtClean="0">
                <a:solidFill>
                  <a:schemeClr val="accent1"/>
                </a:solidFill>
                <a:ea typeface="新細明體" panose="02020500000000000000" pitchFamily="18" charset="-120"/>
              </a:rPr>
              <a:t>)</a:t>
            </a:r>
          </a:p>
        </p:txBody>
      </p:sp>
      <p:pic>
        <p:nvPicPr>
          <p:cNvPr id="194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849" y="890588"/>
            <a:ext cx="55721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descr="BD-010510-11674_fpo3"/>
          <p:cNvPicPr>
            <a:picLocks noChangeAspect="1" noChangeArrowheads="1"/>
          </p:cNvPicPr>
          <p:nvPr/>
        </p:nvPicPr>
        <p:blipFill>
          <a:blip r:embed="rId3">
            <a:extLst>
              <a:ext uri="{28A0092B-C50C-407E-A947-70E740481C1C}">
                <a14:useLocalDpi xmlns:a14="http://schemas.microsoft.com/office/drawing/2010/main" val="0"/>
              </a:ext>
            </a:extLst>
          </a:blip>
          <a:srcRect l="24802" t="26581" r="28902" b="17859"/>
          <a:stretch>
            <a:fillRect/>
          </a:stretch>
        </p:blipFill>
        <p:spPr bwMode="auto">
          <a:xfrm>
            <a:off x="271463" y="1200150"/>
            <a:ext cx="17684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325" y="3005138"/>
            <a:ext cx="3659188"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462" name="弧形接點 2"/>
          <p:cNvCxnSpPr>
            <a:cxnSpLocks noChangeShapeType="1"/>
          </p:cNvCxnSpPr>
          <p:nvPr/>
        </p:nvCxnSpPr>
        <p:spPr bwMode="auto">
          <a:xfrm flipV="1">
            <a:off x="1471613" y="1344613"/>
            <a:ext cx="1968500" cy="442912"/>
          </a:xfrm>
          <a:prstGeom prst="curvedConnector3">
            <a:avLst>
              <a:gd name="adj1" fmla="val 50000"/>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3" name="弧形接點 33"/>
          <p:cNvCxnSpPr>
            <a:cxnSpLocks noChangeShapeType="1"/>
            <a:endCxn id="19465" idx="0"/>
          </p:cNvCxnSpPr>
          <p:nvPr/>
        </p:nvCxnSpPr>
        <p:spPr bwMode="auto">
          <a:xfrm>
            <a:off x="1543050" y="2438400"/>
            <a:ext cx="1398588" cy="762000"/>
          </a:xfrm>
          <a:prstGeom prst="curvedConnector2">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46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965700"/>
            <a:ext cx="5567363" cy="18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200400"/>
            <a:ext cx="3749675" cy="140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466" name="弧形接點 28"/>
          <p:cNvCxnSpPr>
            <a:cxnSpLocks noChangeShapeType="1"/>
            <a:endCxn id="19461" idx="1"/>
          </p:cNvCxnSpPr>
          <p:nvPr/>
        </p:nvCxnSpPr>
        <p:spPr bwMode="auto">
          <a:xfrm>
            <a:off x="1543050" y="1992313"/>
            <a:ext cx="3470275" cy="1911350"/>
          </a:xfrm>
          <a:prstGeom prst="curvedConnector3">
            <a:avLst>
              <a:gd name="adj1" fmla="val 50000"/>
            </a:avLst>
          </a:prstGeom>
          <a:noFill/>
          <a:ln w="38100" algn="ctr">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7" name="弧形接點 30"/>
          <p:cNvCxnSpPr>
            <a:cxnSpLocks noChangeShapeType="1"/>
            <a:endCxn id="19464" idx="1"/>
          </p:cNvCxnSpPr>
          <p:nvPr/>
        </p:nvCxnSpPr>
        <p:spPr bwMode="auto">
          <a:xfrm rot="16200000" flipH="1">
            <a:off x="301625" y="2822575"/>
            <a:ext cx="3663950" cy="2438400"/>
          </a:xfrm>
          <a:prstGeom prst="curvedConnector2">
            <a:avLst/>
          </a:prstGeom>
          <a:noFill/>
          <a:ln w="38100" algn="ctr">
            <a:solidFill>
              <a:srgbClr val="0070C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00843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531" y="254977"/>
            <a:ext cx="7772400" cy="685800"/>
          </a:xfrm>
        </p:spPr>
        <p:txBody>
          <a:bodyPr/>
          <a:lstStyle/>
          <a:p>
            <a:pPr algn="l"/>
            <a:r>
              <a:rPr lang="en-US" altLang="zh-TW" sz="3200" b="1" dirty="0" smtClean="0">
                <a:solidFill>
                  <a:schemeClr val="accent1"/>
                </a:solidFill>
                <a:ea typeface="新細明體" panose="02020500000000000000" pitchFamily="18" charset="-120"/>
              </a:rPr>
              <a:t>Excitation and Emission</a:t>
            </a:r>
          </a:p>
        </p:txBody>
      </p:sp>
      <p:sp>
        <p:nvSpPr>
          <p:cNvPr id="34819" name="Rectangle 3"/>
          <p:cNvSpPr>
            <a:spLocks noGrp="1" noChangeArrowheads="1"/>
          </p:cNvSpPr>
          <p:nvPr>
            <p:ph type="body" idx="1"/>
          </p:nvPr>
        </p:nvSpPr>
        <p:spPr>
          <a:xfrm>
            <a:off x="539750" y="1514475"/>
            <a:ext cx="8142288" cy="1981200"/>
          </a:xfrm>
        </p:spPr>
        <p:txBody>
          <a:bodyPr/>
          <a:lstStyle/>
          <a:p>
            <a:pPr>
              <a:lnSpc>
                <a:spcPct val="90000"/>
              </a:lnSpc>
            </a:pPr>
            <a:r>
              <a:rPr lang="en-US" altLang="zh-TW" sz="2400" dirty="0" smtClean="0">
                <a:ea typeface="新細明體" panose="02020500000000000000" pitchFamily="18" charset="-120"/>
              </a:rPr>
              <a:t>Use the maximum excitation wavelengths to determine lasers that can be used to excite the </a:t>
            </a:r>
            <a:r>
              <a:rPr lang="en-US" altLang="zh-TW" sz="2400" dirty="0" err="1" smtClean="0">
                <a:ea typeface="新細明體" panose="02020500000000000000" pitchFamily="18" charset="-120"/>
              </a:rPr>
              <a:t>fluorochrome</a:t>
            </a:r>
            <a:r>
              <a:rPr lang="en-US" altLang="zh-TW" sz="2400" dirty="0" smtClean="0">
                <a:ea typeface="新細明體" panose="02020500000000000000" pitchFamily="18" charset="-120"/>
              </a:rPr>
              <a:t>.</a:t>
            </a:r>
          </a:p>
          <a:p>
            <a:pPr>
              <a:lnSpc>
                <a:spcPct val="90000"/>
              </a:lnSpc>
            </a:pPr>
            <a:r>
              <a:rPr lang="en-US" altLang="zh-TW" sz="2400" dirty="0" smtClean="0">
                <a:ea typeface="新細明體" panose="02020500000000000000" pitchFamily="18" charset="-120"/>
              </a:rPr>
              <a:t>Use the maximum emission wavelengths to determine filters and PMTs that can be used to measure the signal.</a:t>
            </a:r>
          </a:p>
          <a:p>
            <a:pPr>
              <a:lnSpc>
                <a:spcPct val="90000"/>
              </a:lnSpc>
            </a:pPr>
            <a:endParaRPr lang="en-US" altLang="zh-TW" sz="2400" dirty="0" smtClean="0">
              <a:ea typeface="新細明體" panose="02020500000000000000" pitchFamily="18" charset="-120"/>
            </a:endParaRPr>
          </a:p>
          <a:p>
            <a:pPr>
              <a:lnSpc>
                <a:spcPct val="90000"/>
              </a:lnSpc>
            </a:pPr>
            <a:endParaRPr lang="en-US" altLang="zh-TW" sz="2400" dirty="0" smtClean="0">
              <a:ea typeface="新細明體" panose="02020500000000000000" pitchFamily="18" charset="-120"/>
            </a:endParaRPr>
          </a:p>
          <a:p>
            <a:pPr>
              <a:lnSpc>
                <a:spcPct val="90000"/>
              </a:lnSpc>
            </a:pPr>
            <a:endParaRPr lang="en-US" altLang="zh-TW" sz="2400" dirty="0" smtClean="0">
              <a:ea typeface="新細明體" panose="02020500000000000000" pitchFamily="18" charset="-120"/>
            </a:endParaRPr>
          </a:p>
          <a:p>
            <a:pPr>
              <a:lnSpc>
                <a:spcPct val="90000"/>
              </a:lnSpc>
            </a:pPr>
            <a:endParaRPr lang="en-US" altLang="zh-TW" sz="2400" dirty="0" smtClean="0">
              <a:ea typeface="新細明體" panose="02020500000000000000" pitchFamily="18" charset="-120"/>
            </a:endParaRPr>
          </a:p>
          <a:p>
            <a:pPr>
              <a:lnSpc>
                <a:spcPct val="90000"/>
              </a:lnSpc>
            </a:pPr>
            <a:endParaRPr lang="en-US" altLang="zh-TW" sz="2400" dirty="0" smtClean="0">
              <a:ea typeface="新細明體" panose="02020500000000000000" pitchFamily="18" charset="-120"/>
            </a:endParaRPr>
          </a:p>
          <a:p>
            <a:pPr>
              <a:lnSpc>
                <a:spcPct val="90000"/>
              </a:lnSpc>
            </a:pPr>
            <a:endParaRPr lang="en-US" altLang="zh-TW" sz="2400" dirty="0" smtClean="0">
              <a:ea typeface="新細明體" panose="02020500000000000000" pitchFamily="18" charset="-120"/>
            </a:endParaRPr>
          </a:p>
          <a:p>
            <a:pPr>
              <a:lnSpc>
                <a:spcPct val="90000"/>
              </a:lnSpc>
            </a:pPr>
            <a:endParaRPr lang="en-US" altLang="zh-TW" sz="2400" dirty="0" smtClean="0">
              <a:ea typeface="新細明體" panose="02020500000000000000" pitchFamily="18" charset="-120"/>
            </a:endParaRPr>
          </a:p>
          <a:p>
            <a:pPr>
              <a:lnSpc>
                <a:spcPct val="90000"/>
              </a:lnSpc>
            </a:pPr>
            <a:r>
              <a:rPr lang="en-US" altLang="en-US" sz="2400" b="1" dirty="0" smtClean="0">
                <a:solidFill>
                  <a:srgbClr val="F00000"/>
                </a:solidFill>
              </a:rPr>
              <a:t>www.bdbiosciences.com/spectra</a:t>
            </a:r>
            <a:endParaRPr lang="en-US" altLang="en-US" sz="2400" dirty="0" smtClean="0">
              <a:solidFill>
                <a:srgbClr val="F00000"/>
              </a:solidFill>
            </a:endParaRPr>
          </a:p>
          <a:p>
            <a:pPr>
              <a:lnSpc>
                <a:spcPct val="90000"/>
              </a:lnSpc>
            </a:pPr>
            <a:endParaRPr lang="en-US" altLang="zh-TW" sz="2400" dirty="0" smtClean="0">
              <a:ea typeface="新細明體" panose="02020500000000000000" pitchFamily="18" charset="-120"/>
            </a:endParaRPr>
          </a:p>
          <a:p>
            <a:pPr>
              <a:lnSpc>
                <a:spcPct val="90000"/>
              </a:lnSpc>
            </a:pPr>
            <a:endParaRPr lang="en-US" altLang="zh-TW" sz="2400" dirty="0" smtClean="0">
              <a:ea typeface="新細明體" panose="02020500000000000000" pitchFamily="18" charset="-120"/>
            </a:endParaRPr>
          </a:p>
        </p:txBody>
      </p:sp>
      <p:pic>
        <p:nvPicPr>
          <p:cNvPr id="34820" name="Picture 4" descr="fitc wave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850" y="3020275"/>
            <a:ext cx="4110038"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51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5653" y="158246"/>
            <a:ext cx="7772400" cy="685800"/>
          </a:xfrm>
        </p:spPr>
        <p:txBody>
          <a:bodyPr/>
          <a:lstStyle/>
          <a:p>
            <a:pPr algn="l" eaLnBrk="1" hangingPunct="1"/>
            <a:r>
              <a:rPr lang="en-US" altLang="zh-TW" sz="3200" b="1" dirty="0" smtClean="0">
                <a:solidFill>
                  <a:schemeClr val="accent1"/>
                </a:solidFill>
                <a:ea typeface="新細明體" panose="02020500000000000000" pitchFamily="18" charset="-120"/>
              </a:rPr>
              <a:t>Collection Optics</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l="32109" t="31688" r="15938" b="13687"/>
          <a:stretch>
            <a:fillRect/>
          </a:stretch>
        </p:blipFill>
        <p:spPr bwMode="auto">
          <a:xfrm>
            <a:off x="1783322" y="703383"/>
            <a:ext cx="5500700" cy="361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5977263" y="3531065"/>
            <a:ext cx="994375" cy="461665"/>
          </a:xfrm>
          <a:prstGeom prst="rect">
            <a:avLst/>
          </a:prstGeom>
          <a:noFill/>
        </p:spPr>
        <p:txBody>
          <a:bodyPr wrap="none" rtlCol="0">
            <a:spAutoFit/>
          </a:bodyPr>
          <a:lstStyle/>
          <a:p>
            <a:r>
              <a:rPr lang="en-US" altLang="zh-TW" sz="1200" b="1" dirty="0" smtClean="0"/>
              <a:t>Trigon</a:t>
            </a:r>
          </a:p>
          <a:p>
            <a:r>
              <a:rPr lang="en-US" altLang="zh-TW" sz="1200" b="1" dirty="0" smtClean="0"/>
              <a:t>(3 detectors)</a:t>
            </a:r>
            <a:endParaRPr lang="zh-TW" altLang="en-US" sz="1200" b="1"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604" y="3970735"/>
            <a:ext cx="1714034" cy="248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手繪多邊形 5"/>
          <p:cNvSpPr/>
          <p:nvPr/>
        </p:nvSpPr>
        <p:spPr>
          <a:xfrm>
            <a:off x="3094892" y="1364146"/>
            <a:ext cx="2220686" cy="2836065"/>
          </a:xfrm>
          <a:custGeom>
            <a:avLst/>
            <a:gdLst>
              <a:gd name="connsiteX0" fmla="*/ 0 w 2220686"/>
              <a:gd name="connsiteY0" fmla="*/ 243590 h 2836065"/>
              <a:gd name="connsiteX1" fmla="*/ 653143 w 2220686"/>
              <a:gd name="connsiteY1" fmla="*/ 102913 h 2836065"/>
              <a:gd name="connsiteX2" fmla="*/ 1858945 w 2220686"/>
              <a:gd name="connsiteY2" fmla="*/ 1580021 h 2836065"/>
              <a:gd name="connsiteX3" fmla="*/ 2220686 w 2220686"/>
              <a:gd name="connsiteY3" fmla="*/ 2836065 h 2836065"/>
              <a:gd name="connsiteX4" fmla="*/ 2220686 w 2220686"/>
              <a:gd name="connsiteY4" fmla="*/ 2836065 h 283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86" h="2836065">
                <a:moveTo>
                  <a:pt x="0" y="243590"/>
                </a:moveTo>
                <a:cubicBezTo>
                  <a:pt x="171659" y="61882"/>
                  <a:pt x="343319" y="-119825"/>
                  <a:pt x="653143" y="102913"/>
                </a:cubicBezTo>
                <a:cubicBezTo>
                  <a:pt x="962967" y="325651"/>
                  <a:pt x="1597688" y="1124496"/>
                  <a:pt x="1858945" y="1580021"/>
                </a:cubicBezTo>
                <a:cubicBezTo>
                  <a:pt x="2120202" y="2035546"/>
                  <a:pt x="2220686" y="2836065"/>
                  <a:pt x="2220686" y="2836065"/>
                </a:cubicBezTo>
                <a:lnTo>
                  <a:pt x="2220686" y="2836065"/>
                </a:lnTo>
              </a:path>
            </a:pathLst>
          </a:custGeom>
          <a:noFill/>
          <a:ln>
            <a:solidFill>
              <a:schemeClr val="bg1">
                <a:lumMod val="85000"/>
              </a:schemeClr>
            </a:solid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98375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p:cNvSpPr txBox="1">
            <a:spLocks noChangeArrowheads="1"/>
          </p:cNvSpPr>
          <p:nvPr/>
        </p:nvSpPr>
        <p:spPr>
          <a:xfrm>
            <a:off x="293287" y="129365"/>
            <a:ext cx="3380217"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zh-TW" sz="3200" b="1" dirty="0" smtClean="0">
                <a:solidFill>
                  <a:schemeClr val="accent1"/>
                </a:solidFill>
                <a:ea typeface="新細明體" panose="02020500000000000000" pitchFamily="18" charset="-120"/>
              </a:rPr>
              <a:t>Optical Filters</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8" y="1130668"/>
            <a:ext cx="3599506" cy="259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959" y="1620851"/>
            <a:ext cx="5658041" cy="386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6314979" y="1091475"/>
            <a:ext cx="970522" cy="369332"/>
          </a:xfrm>
          <a:prstGeom prst="rect">
            <a:avLst/>
          </a:prstGeom>
          <a:noFill/>
        </p:spPr>
        <p:txBody>
          <a:bodyPr wrap="none" rtlCol="0">
            <a:spAutoFit/>
          </a:bodyPr>
          <a:lstStyle/>
          <a:p>
            <a:r>
              <a:rPr lang="en-US" altLang="zh-TW" dirty="0" smtClean="0"/>
              <a:t>Octagon</a:t>
            </a:r>
            <a:endParaRPr lang="zh-TW" altLang="en-US" dirty="0"/>
          </a:p>
        </p:txBody>
      </p:sp>
    </p:spTree>
    <p:extLst>
      <p:ext uri="{BB962C8B-B14F-4D97-AF65-F5344CB8AC3E}">
        <p14:creationId xmlns:p14="http://schemas.microsoft.com/office/powerpoint/2010/main" val="18553615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a:r>
              <a:rPr lang="en-US" altLang="zh-TW" sz="3200" b="1" dirty="0" smtClean="0">
                <a:solidFill>
                  <a:schemeClr val="accent1"/>
                </a:solidFill>
                <a:ea typeface="新細明體" panose="02020500000000000000" pitchFamily="18" charset="-120"/>
              </a:rPr>
              <a:t>488nm Blue Laser (2 Colors)</a:t>
            </a:r>
          </a:p>
        </p:txBody>
      </p:sp>
      <p:sp>
        <p:nvSpPr>
          <p:cNvPr id="217091" name="Rectangle 3"/>
          <p:cNvSpPr>
            <a:spLocks noGrp="1" noChangeArrowheads="1"/>
          </p:cNvSpPr>
          <p:nvPr>
            <p:ph type="body" idx="1"/>
          </p:nvPr>
        </p:nvSpPr>
        <p:spPr>
          <a:xfrm>
            <a:off x="1009650" y="879136"/>
            <a:ext cx="7772400" cy="5081587"/>
          </a:xfrm>
        </p:spPr>
        <p:txBody>
          <a:bodyPr/>
          <a:lstStyle/>
          <a:p>
            <a:pPr>
              <a:lnSpc>
                <a:spcPct val="80000"/>
              </a:lnSpc>
              <a:defRPr/>
            </a:pPr>
            <a:r>
              <a:rPr lang="en-US" altLang="zh-TW" sz="2400" dirty="0" smtClean="0">
                <a:ea typeface="新細明體" pitchFamily="18" charset="-120"/>
              </a:rPr>
              <a:t>Basic laser which is equipped in almost all Flow Cytometers</a:t>
            </a:r>
          </a:p>
          <a:p>
            <a:pPr>
              <a:lnSpc>
                <a:spcPct val="80000"/>
              </a:lnSpc>
              <a:defRPr/>
            </a:pPr>
            <a:r>
              <a:rPr lang="en-US" altLang="zh-TW" sz="2400" dirty="0" smtClean="0">
                <a:ea typeface="新細明體" pitchFamily="18" charset="-120"/>
              </a:rPr>
              <a:t>Generates FSC/SSC</a:t>
            </a:r>
          </a:p>
          <a:p>
            <a:pPr>
              <a:lnSpc>
                <a:spcPct val="80000"/>
              </a:lnSpc>
              <a:defRPr/>
            </a:pPr>
            <a:r>
              <a:rPr lang="en-US" altLang="zh-TW" sz="2400" dirty="0" smtClean="0">
                <a:ea typeface="新細明體" pitchFamily="18" charset="-120"/>
              </a:rPr>
              <a:t>Example </a:t>
            </a:r>
            <a:r>
              <a:rPr lang="en-US" altLang="zh-TW" sz="2400" dirty="0" err="1" smtClean="0">
                <a:ea typeface="新細明體" pitchFamily="18" charset="-120"/>
              </a:rPr>
              <a:t>fluorochromes</a:t>
            </a:r>
            <a:r>
              <a:rPr lang="en-US" altLang="zh-TW" sz="2400" dirty="0" smtClean="0">
                <a:ea typeface="新細明體" pitchFamily="18" charset="-120"/>
              </a:rPr>
              <a:t> excited:</a:t>
            </a:r>
          </a:p>
          <a:p>
            <a:pPr lvl="2">
              <a:lnSpc>
                <a:spcPct val="80000"/>
              </a:lnSpc>
              <a:defRPr/>
            </a:pPr>
            <a:r>
              <a:rPr lang="en-US" altLang="zh-TW" sz="2000" dirty="0" smtClean="0">
                <a:ea typeface="新細明體" pitchFamily="18" charset="-120"/>
              </a:rPr>
              <a:t>FITC, Alexa488, GFP, CFSE</a:t>
            </a:r>
          </a:p>
          <a:p>
            <a:pPr lvl="2">
              <a:lnSpc>
                <a:spcPct val="80000"/>
              </a:lnSpc>
              <a:defRPr/>
            </a:pPr>
            <a:r>
              <a:rPr lang="en-US" altLang="zh-TW" sz="2000" dirty="0" err="1" smtClean="0">
                <a:ea typeface="新細明體" pitchFamily="18" charset="-120"/>
              </a:rPr>
              <a:t>PerCP</a:t>
            </a:r>
            <a:r>
              <a:rPr lang="en-US" altLang="zh-TW" sz="2000" dirty="0" smtClean="0">
                <a:ea typeface="新細明體" pitchFamily="18" charset="-120"/>
              </a:rPr>
              <a:t> and </a:t>
            </a:r>
            <a:r>
              <a:rPr lang="en-US" altLang="zh-TW" sz="2000" dirty="0" err="1" smtClean="0">
                <a:ea typeface="新細明體" pitchFamily="18" charset="-120"/>
              </a:rPr>
              <a:t>PerCP</a:t>
            </a:r>
            <a:r>
              <a:rPr lang="en-US" altLang="zh-TW" sz="2000" dirty="0" smtClean="0">
                <a:ea typeface="新細明體" pitchFamily="18" charset="-120"/>
              </a:rPr>
              <a:t> tandems</a:t>
            </a:r>
          </a:p>
          <a:p>
            <a:pPr marL="914400" lvl="2" indent="0">
              <a:lnSpc>
                <a:spcPct val="80000"/>
              </a:lnSpc>
              <a:buNone/>
              <a:defRPr/>
            </a:pPr>
            <a:endParaRPr lang="en-US" altLang="zh-TW" sz="2000" dirty="0" smtClean="0">
              <a:ea typeface="新細明體" pitchFamily="18" charset="-120"/>
            </a:endParaRPr>
          </a:p>
          <a:p>
            <a:pPr marL="0" indent="0">
              <a:lnSpc>
                <a:spcPct val="80000"/>
              </a:lnSpc>
              <a:buFontTx/>
              <a:buNone/>
              <a:defRPr/>
            </a:pPr>
            <a:endParaRPr lang="en-US" altLang="zh-TW" dirty="0" smtClean="0">
              <a:ea typeface="新細明體" pitchFamily="18" charset="-120"/>
            </a:endParaRPr>
          </a:p>
        </p:txBody>
      </p:sp>
      <p:pic>
        <p:nvPicPr>
          <p:cNvPr id="23644" name="Picture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343650" y="1981044"/>
            <a:ext cx="24384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271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154247"/>
            <a:ext cx="7772400" cy="685800"/>
          </a:xfrm>
        </p:spPr>
        <p:txBody>
          <a:bodyPr/>
          <a:lstStyle/>
          <a:p>
            <a:pPr algn="l"/>
            <a:r>
              <a:rPr lang="en-US" altLang="zh-TW" sz="3200" b="1" dirty="0" smtClean="0">
                <a:solidFill>
                  <a:schemeClr val="accent1"/>
                </a:solidFill>
                <a:ea typeface="新細明體" panose="02020500000000000000" pitchFamily="18" charset="-120"/>
              </a:rPr>
              <a:t>561nm Yellow-Green Laser (5 Colors)</a:t>
            </a:r>
          </a:p>
        </p:txBody>
      </p:sp>
      <p:sp>
        <p:nvSpPr>
          <p:cNvPr id="217091" name="Rectangle 3"/>
          <p:cNvSpPr>
            <a:spLocks noGrp="1" noChangeArrowheads="1"/>
          </p:cNvSpPr>
          <p:nvPr>
            <p:ph type="body" idx="1"/>
          </p:nvPr>
        </p:nvSpPr>
        <p:spPr>
          <a:xfrm>
            <a:off x="939006" y="863859"/>
            <a:ext cx="4090194" cy="5081588"/>
          </a:xfrm>
        </p:spPr>
        <p:txBody>
          <a:bodyPr/>
          <a:lstStyle/>
          <a:p>
            <a:pPr>
              <a:lnSpc>
                <a:spcPct val="80000"/>
              </a:lnSpc>
              <a:defRPr/>
            </a:pPr>
            <a:r>
              <a:rPr lang="en-US" altLang="zh-TW" sz="2400" dirty="0" smtClean="0">
                <a:ea typeface="新細明體" pitchFamily="18" charset="-120"/>
              </a:rPr>
              <a:t>Closest wavelength to PE excitation peak, provides better sensitivity to PE and PE tandems</a:t>
            </a:r>
          </a:p>
          <a:p>
            <a:pPr>
              <a:lnSpc>
                <a:spcPct val="80000"/>
              </a:lnSpc>
              <a:defRPr/>
            </a:pPr>
            <a:r>
              <a:rPr lang="en-US" altLang="zh-TW" sz="2400" dirty="0">
                <a:ea typeface="新細明體" pitchFamily="18" charset="-120"/>
              </a:rPr>
              <a:t>No spillover from </a:t>
            </a:r>
            <a:r>
              <a:rPr lang="en-US" altLang="zh-TW" sz="2400" dirty="0" smtClean="0">
                <a:ea typeface="新細明體" pitchFamily="18" charset="-120"/>
              </a:rPr>
              <a:t>FITC</a:t>
            </a:r>
          </a:p>
          <a:p>
            <a:pPr>
              <a:lnSpc>
                <a:spcPct val="80000"/>
              </a:lnSpc>
              <a:defRPr/>
            </a:pPr>
            <a:r>
              <a:rPr lang="en-US" altLang="zh-TW" sz="2400" dirty="0"/>
              <a:t>Example </a:t>
            </a:r>
            <a:r>
              <a:rPr lang="en-US" altLang="zh-TW" sz="2400" dirty="0" err="1"/>
              <a:t>fluorochromes</a:t>
            </a:r>
            <a:r>
              <a:rPr lang="en-US" altLang="zh-TW" sz="2400" dirty="0"/>
              <a:t> excited:</a:t>
            </a:r>
          </a:p>
          <a:p>
            <a:pPr lvl="2">
              <a:lnSpc>
                <a:spcPct val="80000"/>
              </a:lnSpc>
              <a:defRPr/>
            </a:pPr>
            <a:r>
              <a:rPr lang="en-US" altLang="zh-TW" sz="2000" dirty="0" smtClean="0">
                <a:ea typeface="新細明體" pitchFamily="18" charset="-120"/>
              </a:rPr>
              <a:t>PE</a:t>
            </a:r>
          </a:p>
          <a:p>
            <a:pPr lvl="2">
              <a:lnSpc>
                <a:spcPct val="80000"/>
              </a:lnSpc>
              <a:defRPr/>
            </a:pPr>
            <a:r>
              <a:rPr lang="en-US" altLang="zh-TW" sz="2000" dirty="0" smtClean="0">
                <a:ea typeface="新細明體" pitchFamily="18" charset="-120"/>
              </a:rPr>
              <a:t>PE-Texas Red </a:t>
            </a:r>
          </a:p>
          <a:p>
            <a:pPr lvl="2">
              <a:lnSpc>
                <a:spcPct val="80000"/>
              </a:lnSpc>
              <a:defRPr/>
            </a:pPr>
            <a:r>
              <a:rPr lang="en-US" altLang="zh-TW" sz="2000" dirty="0" smtClean="0">
                <a:ea typeface="新細明體" pitchFamily="18" charset="-120"/>
              </a:rPr>
              <a:t>PE-Cy5</a:t>
            </a:r>
          </a:p>
          <a:p>
            <a:pPr lvl="2">
              <a:lnSpc>
                <a:spcPct val="80000"/>
              </a:lnSpc>
              <a:defRPr/>
            </a:pPr>
            <a:r>
              <a:rPr lang="en-US" altLang="zh-TW" sz="2000" dirty="0" smtClean="0">
                <a:ea typeface="新細明體" pitchFamily="18" charset="-120"/>
              </a:rPr>
              <a:t>PE-Cy5.5</a:t>
            </a:r>
          </a:p>
          <a:p>
            <a:pPr lvl="2">
              <a:lnSpc>
                <a:spcPct val="80000"/>
              </a:lnSpc>
              <a:defRPr/>
            </a:pPr>
            <a:r>
              <a:rPr lang="en-US" altLang="zh-TW" sz="2000" dirty="0" smtClean="0">
                <a:ea typeface="新細明體" pitchFamily="18" charset="-120"/>
              </a:rPr>
              <a:t>PE-Cy7</a:t>
            </a:r>
            <a:endParaRPr lang="en-US" altLang="zh-TW" sz="2000" dirty="0">
              <a:ea typeface="新細明體" pitchFamily="18" charset="-120"/>
            </a:endParaRPr>
          </a:p>
          <a:p>
            <a:pPr>
              <a:lnSpc>
                <a:spcPct val="80000"/>
              </a:lnSpc>
              <a:defRPr/>
            </a:pPr>
            <a:r>
              <a:rPr lang="en-US" altLang="zh-TW" sz="2400" dirty="0" smtClean="0">
                <a:ea typeface="新細明體" pitchFamily="18" charset="-120"/>
              </a:rPr>
              <a:t>Optimal excitation for </a:t>
            </a:r>
            <a:r>
              <a:rPr lang="en-US" altLang="zh-TW" sz="2400" dirty="0" err="1" smtClean="0">
                <a:ea typeface="新細明體" pitchFamily="18" charset="-120"/>
              </a:rPr>
              <a:t>DsRed</a:t>
            </a:r>
            <a:r>
              <a:rPr lang="en-US" altLang="zh-TW" sz="2400" dirty="0" smtClean="0">
                <a:ea typeface="新細明體" pitchFamily="18" charset="-120"/>
              </a:rPr>
              <a:t>, </a:t>
            </a:r>
            <a:r>
              <a:rPr lang="en-US" altLang="zh-TW" sz="2400" dirty="0" err="1" smtClean="0">
                <a:ea typeface="新細明體" pitchFamily="18" charset="-120"/>
              </a:rPr>
              <a:t>mCherry</a:t>
            </a:r>
            <a:r>
              <a:rPr lang="en-US" altLang="zh-TW" sz="2400" dirty="0" smtClean="0">
                <a:ea typeface="新細明體" pitchFamily="18" charset="-120"/>
              </a:rPr>
              <a:t>, RFP, and other fruit proteins </a:t>
            </a:r>
          </a:p>
          <a:p>
            <a:pPr lvl="1">
              <a:lnSpc>
                <a:spcPct val="80000"/>
              </a:lnSpc>
              <a:defRPr/>
            </a:pPr>
            <a:endParaRPr lang="en-US" altLang="zh-TW" sz="2400" dirty="0" smtClean="0">
              <a:ea typeface="新細明體" pitchFamily="18" charset="-120"/>
            </a:endParaRPr>
          </a:p>
          <a:p>
            <a:pPr marL="457200" lvl="1" indent="0">
              <a:lnSpc>
                <a:spcPct val="80000"/>
              </a:lnSpc>
              <a:buFontTx/>
              <a:buNone/>
              <a:defRPr/>
            </a:pPr>
            <a:endParaRPr lang="en-US" altLang="zh-TW" sz="2400" dirty="0" smtClean="0">
              <a:ea typeface="新細明體" pitchFamily="18" charset="-120"/>
            </a:endParaRPr>
          </a:p>
          <a:p>
            <a:pPr>
              <a:lnSpc>
                <a:spcPct val="80000"/>
              </a:lnSpc>
              <a:defRPr/>
            </a:pPr>
            <a:endParaRPr lang="en-US" altLang="zh-TW" dirty="0" smtClean="0">
              <a:ea typeface="新細明體" pitchFamily="18" charset="-120"/>
            </a:endParaRPr>
          </a:p>
        </p:txBody>
      </p:sp>
      <p:pic>
        <p:nvPicPr>
          <p:cNvPr id="24580"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01376"/>
            <a:ext cx="3898900" cy="107791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25"/>
          <p:cNvSpPr>
            <a:spLocks noChangeShapeType="1"/>
          </p:cNvSpPr>
          <p:nvPr/>
        </p:nvSpPr>
        <p:spPr bwMode="auto">
          <a:xfrm flipV="1">
            <a:off x="6313488" y="1337951"/>
            <a:ext cx="576262" cy="517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mn-lt"/>
            </a:endParaRPr>
          </a:p>
        </p:txBody>
      </p:sp>
      <p:sp>
        <p:nvSpPr>
          <p:cNvPr id="7" name="Text Box 26"/>
          <p:cNvSpPr txBox="1">
            <a:spLocks noChangeArrowheads="1"/>
          </p:cNvSpPr>
          <p:nvPr/>
        </p:nvSpPr>
        <p:spPr bwMode="auto">
          <a:xfrm>
            <a:off x="5157788" y="1855476"/>
            <a:ext cx="3657600" cy="27463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zh-TW" sz="1200" dirty="0">
                <a:latin typeface="+mn-lt"/>
              </a:rPr>
              <a:t>561nm is close to the PE max. excitation peak</a:t>
            </a:r>
          </a:p>
        </p:txBody>
      </p:sp>
      <p:pic>
        <p:nvPicPr>
          <p:cNvPr id="245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872" y="2849822"/>
            <a:ext cx="26797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005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a:r>
              <a:rPr lang="en-US" altLang="zh-TW" sz="3200" b="1" dirty="0" smtClean="0">
                <a:solidFill>
                  <a:schemeClr val="accent1"/>
                </a:solidFill>
                <a:ea typeface="新細明體" panose="02020500000000000000" pitchFamily="18" charset="-120"/>
              </a:rPr>
              <a:t>640nm Red Laser (3 Colors)</a:t>
            </a:r>
          </a:p>
        </p:txBody>
      </p:sp>
      <p:sp>
        <p:nvSpPr>
          <p:cNvPr id="25603" name="Rectangle 3"/>
          <p:cNvSpPr>
            <a:spLocks noGrp="1" noChangeArrowheads="1"/>
          </p:cNvSpPr>
          <p:nvPr>
            <p:ph type="body" idx="1"/>
          </p:nvPr>
        </p:nvSpPr>
        <p:spPr>
          <a:xfrm>
            <a:off x="1201737" y="788012"/>
            <a:ext cx="4530725" cy="4505325"/>
          </a:xfrm>
        </p:spPr>
        <p:txBody>
          <a:bodyPr/>
          <a:lstStyle/>
          <a:p>
            <a:pPr marL="457200" lvl="1" indent="0">
              <a:lnSpc>
                <a:spcPct val="80000"/>
              </a:lnSpc>
              <a:buNone/>
            </a:pPr>
            <a:endParaRPr lang="en-US" altLang="zh-TW" sz="2400" dirty="0" smtClean="0">
              <a:ea typeface="新細明體" panose="02020500000000000000" pitchFamily="18" charset="-120"/>
              <a:cs typeface="Arial" panose="020B0604020202020204" pitchFamily="34" charset="0"/>
            </a:endParaRPr>
          </a:p>
          <a:p>
            <a:pPr>
              <a:lnSpc>
                <a:spcPct val="80000"/>
              </a:lnSpc>
            </a:pPr>
            <a:r>
              <a:rPr lang="en-US" altLang="zh-TW" sz="2400" dirty="0" smtClean="0">
                <a:ea typeface="新細明體" panose="02020500000000000000" pitchFamily="18" charset="-120"/>
                <a:cs typeface="Arial" panose="020B0604020202020204" pitchFamily="34" charset="0"/>
              </a:rPr>
              <a:t>Example </a:t>
            </a:r>
            <a:r>
              <a:rPr lang="en-US" altLang="zh-TW" sz="2400" dirty="0" err="1" smtClean="0">
                <a:ea typeface="新細明體" panose="02020500000000000000" pitchFamily="18" charset="-120"/>
                <a:cs typeface="Arial" panose="020B0604020202020204" pitchFamily="34" charset="0"/>
              </a:rPr>
              <a:t>fluorochromes</a:t>
            </a:r>
            <a:r>
              <a:rPr lang="en-US" altLang="zh-TW" sz="2400" dirty="0" smtClean="0">
                <a:ea typeface="新細明體" panose="02020500000000000000" pitchFamily="18" charset="-120"/>
                <a:cs typeface="Arial" panose="020B0604020202020204" pitchFamily="34" charset="0"/>
              </a:rPr>
              <a:t> excited:</a:t>
            </a:r>
          </a:p>
          <a:p>
            <a:pPr lvl="2">
              <a:lnSpc>
                <a:spcPct val="80000"/>
              </a:lnSpc>
            </a:pPr>
            <a:r>
              <a:rPr lang="en-US" altLang="zh-TW" sz="2000" dirty="0" smtClean="0">
                <a:ea typeface="新細明體" panose="02020500000000000000" pitchFamily="18" charset="-120"/>
                <a:cs typeface="Arial" panose="020B0604020202020204" pitchFamily="34" charset="0"/>
              </a:rPr>
              <a:t>APC, Alexa Flour 647</a:t>
            </a:r>
          </a:p>
          <a:p>
            <a:pPr lvl="2">
              <a:lnSpc>
                <a:spcPct val="80000"/>
              </a:lnSpc>
            </a:pPr>
            <a:r>
              <a:rPr lang="en-US" altLang="zh-TW" sz="2000" dirty="0" smtClean="0">
                <a:ea typeface="新細明體" panose="02020500000000000000" pitchFamily="18" charset="-120"/>
                <a:cs typeface="Arial" panose="020B0604020202020204" pitchFamily="34" charset="0"/>
              </a:rPr>
              <a:t>Alexa Flour 700</a:t>
            </a:r>
          </a:p>
          <a:p>
            <a:pPr lvl="2">
              <a:lnSpc>
                <a:spcPct val="80000"/>
              </a:lnSpc>
            </a:pPr>
            <a:r>
              <a:rPr lang="en-US" altLang="zh-TW" sz="2000" dirty="0" smtClean="0">
                <a:ea typeface="新細明體" panose="02020500000000000000" pitchFamily="18" charset="-120"/>
                <a:cs typeface="Arial" panose="020B0604020202020204" pitchFamily="34" charset="0"/>
              </a:rPr>
              <a:t>APC-Cy7, APC-H7</a:t>
            </a:r>
          </a:p>
          <a:p>
            <a:pPr marL="914400" lvl="2" indent="0">
              <a:lnSpc>
                <a:spcPct val="80000"/>
              </a:lnSpc>
              <a:buNone/>
            </a:pPr>
            <a:endParaRPr lang="en-US" altLang="zh-TW" sz="2000" dirty="0" smtClean="0">
              <a:ea typeface="新細明體" panose="02020500000000000000" pitchFamily="18" charset="-120"/>
              <a:cs typeface="Arial" panose="020B0604020202020204" pitchFamily="34" charset="0"/>
            </a:endParaRPr>
          </a:p>
          <a:p>
            <a:pPr>
              <a:lnSpc>
                <a:spcPct val="90000"/>
              </a:lnSpc>
            </a:pPr>
            <a:endParaRPr lang="en-US" altLang="zh-TW" dirty="0" smtClean="0">
              <a:ea typeface="新細明體" panose="02020500000000000000" pitchFamily="18" charset="-120"/>
              <a:cs typeface="Arial" panose="020B0604020202020204" pitchFamily="34" charset="0"/>
            </a:endParaRPr>
          </a:p>
        </p:txBody>
      </p:sp>
      <p:pic>
        <p:nvPicPr>
          <p:cNvPr id="25606" name="Picture 6"/>
          <p:cNvPicPr>
            <a:picLocks noChangeAspect="1" noChangeArrowheads="1"/>
          </p:cNvPicPr>
          <p:nvPr/>
        </p:nvPicPr>
        <p:blipFill>
          <a:blip r:embed="rId2"/>
          <a:srcRect/>
          <a:stretch>
            <a:fillRect/>
          </a:stretch>
        </p:blipFill>
        <p:spPr bwMode="auto">
          <a:xfrm>
            <a:off x="6096000" y="1600200"/>
            <a:ext cx="2667000" cy="3830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347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a:r>
              <a:rPr lang="en-US" altLang="zh-TW" sz="3200" b="1" dirty="0" smtClean="0">
                <a:solidFill>
                  <a:schemeClr val="accent1"/>
                </a:solidFill>
                <a:ea typeface="新細明體" panose="02020500000000000000" pitchFamily="18" charset="-120"/>
              </a:rPr>
              <a:t>405nm Violet Laser (3 Colors)</a:t>
            </a:r>
          </a:p>
        </p:txBody>
      </p:sp>
      <p:sp>
        <p:nvSpPr>
          <p:cNvPr id="26627" name="Rectangle 3"/>
          <p:cNvSpPr>
            <a:spLocks noGrp="1" noChangeArrowheads="1"/>
          </p:cNvSpPr>
          <p:nvPr>
            <p:ph type="body" idx="1"/>
          </p:nvPr>
        </p:nvSpPr>
        <p:spPr>
          <a:xfrm>
            <a:off x="959644" y="990792"/>
            <a:ext cx="7377112" cy="4505325"/>
          </a:xfrm>
        </p:spPr>
        <p:txBody>
          <a:bodyPr/>
          <a:lstStyle/>
          <a:p>
            <a:pPr>
              <a:lnSpc>
                <a:spcPct val="90000"/>
              </a:lnSpc>
            </a:pPr>
            <a:r>
              <a:rPr lang="en-US" altLang="zh-TW" sz="2400" dirty="0" smtClean="0">
                <a:ea typeface="新細明體" panose="02020500000000000000" pitchFamily="18" charset="-120"/>
              </a:rPr>
              <a:t>Ideal for Brilliant Violet (BV) dyes </a:t>
            </a:r>
          </a:p>
          <a:p>
            <a:pPr lvl="1">
              <a:lnSpc>
                <a:spcPct val="90000"/>
              </a:lnSpc>
            </a:pPr>
            <a:r>
              <a:rPr lang="en-US" altLang="zh-TW" sz="2400" dirty="0" smtClean="0">
                <a:ea typeface="新細明體" panose="02020500000000000000" pitchFamily="18" charset="-120"/>
              </a:rPr>
              <a:t>BV421</a:t>
            </a:r>
          </a:p>
          <a:p>
            <a:pPr lvl="1">
              <a:lnSpc>
                <a:spcPct val="90000"/>
              </a:lnSpc>
            </a:pPr>
            <a:r>
              <a:rPr lang="en-US" altLang="zh-TW" sz="2400" dirty="0" smtClean="0">
                <a:ea typeface="新細明體" panose="02020500000000000000" pitchFamily="18" charset="-120"/>
              </a:rPr>
              <a:t>BV510</a:t>
            </a:r>
          </a:p>
          <a:p>
            <a:pPr lvl="1">
              <a:lnSpc>
                <a:spcPct val="90000"/>
              </a:lnSpc>
            </a:pPr>
            <a:r>
              <a:rPr lang="en-US" altLang="zh-TW" sz="2400" dirty="0" smtClean="0">
                <a:ea typeface="新細明體" panose="02020500000000000000" pitchFamily="18" charset="-120"/>
              </a:rPr>
              <a:t>BV605</a:t>
            </a:r>
          </a:p>
          <a:p>
            <a:pPr marL="457200" lvl="1" indent="0">
              <a:lnSpc>
                <a:spcPct val="90000"/>
              </a:lnSpc>
              <a:buNone/>
            </a:pPr>
            <a:endParaRPr lang="en-US" altLang="zh-TW" sz="2400" dirty="0" smtClean="0">
              <a:ea typeface="新細明體" panose="02020500000000000000" pitchFamily="18" charset="-120"/>
            </a:endParaRPr>
          </a:p>
          <a:p>
            <a:pPr marL="457200" lvl="1" indent="0">
              <a:lnSpc>
                <a:spcPct val="90000"/>
              </a:lnSpc>
              <a:buNone/>
            </a:pPr>
            <a:endParaRPr lang="en-US" altLang="zh-TW" sz="2400" dirty="0" smtClean="0">
              <a:ea typeface="新細明體" panose="02020500000000000000" pitchFamily="18" charset="-120"/>
            </a:endParaRPr>
          </a:p>
        </p:txBody>
      </p:sp>
      <p:pic>
        <p:nvPicPr>
          <p:cNvPr id="26675" name="Picture 2053"/>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280150" y="1209483"/>
            <a:ext cx="1895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565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US" altLang="zh-TW" sz="3200" b="1" dirty="0" smtClean="0">
                <a:solidFill>
                  <a:schemeClr val="accent1"/>
                </a:solidFill>
                <a:ea typeface="新細明體" panose="02020500000000000000" pitchFamily="18" charset="-120"/>
              </a:rPr>
              <a:t>What is Flow Cytometry?</a:t>
            </a:r>
            <a:endParaRPr lang="zh-TW" altLang="en-US" sz="3200" b="1" dirty="0" smtClean="0">
              <a:solidFill>
                <a:schemeClr val="accent1"/>
              </a:solidFill>
              <a:ea typeface="新細明體" panose="02020500000000000000" pitchFamily="18" charset="-120"/>
            </a:endParaRPr>
          </a:p>
        </p:txBody>
      </p:sp>
      <p:sp>
        <p:nvSpPr>
          <p:cNvPr id="4099" name="Rectangle 3"/>
          <p:cNvSpPr>
            <a:spLocks noGrp="1" noChangeArrowheads="1"/>
          </p:cNvSpPr>
          <p:nvPr>
            <p:ph type="body" idx="1"/>
          </p:nvPr>
        </p:nvSpPr>
        <p:spPr/>
        <p:txBody>
          <a:bodyPr/>
          <a:lstStyle/>
          <a:p>
            <a:pPr eaLnBrk="1" hangingPunct="1"/>
            <a:r>
              <a:rPr lang="en-US" altLang="zh-TW" smtClean="0">
                <a:ea typeface="新細明體" panose="02020500000000000000" pitchFamily="18" charset="-120"/>
              </a:rPr>
              <a:t>Flow = Fluid</a:t>
            </a:r>
          </a:p>
          <a:p>
            <a:pPr eaLnBrk="1" hangingPunct="1"/>
            <a:r>
              <a:rPr lang="en-US" altLang="zh-TW" smtClean="0">
                <a:ea typeface="新細明體" panose="02020500000000000000" pitchFamily="18" charset="-120"/>
              </a:rPr>
              <a:t>Cyto = Cell</a:t>
            </a:r>
          </a:p>
          <a:p>
            <a:pPr eaLnBrk="1" hangingPunct="1"/>
            <a:r>
              <a:rPr lang="en-US" altLang="zh-TW" smtClean="0">
                <a:ea typeface="新細明體" panose="02020500000000000000" pitchFamily="18" charset="-120"/>
              </a:rPr>
              <a:t>Metry = Measurement</a:t>
            </a:r>
          </a:p>
          <a:p>
            <a:pPr eaLnBrk="1" hangingPunct="1"/>
            <a:endParaRPr lang="en-US" altLang="zh-TW" smtClean="0">
              <a:ea typeface="新細明體" panose="02020500000000000000" pitchFamily="18" charset="-120"/>
            </a:endParaRPr>
          </a:p>
          <a:p>
            <a:pPr eaLnBrk="1" hangingPunct="1"/>
            <a:r>
              <a:rPr lang="en-US" altLang="zh-TW" smtClean="0">
                <a:ea typeface="新細明體" panose="02020500000000000000" pitchFamily="18" charset="-120"/>
              </a:rPr>
              <a:t>A variety of measurements are made on cells, cell organelles, and other objects </a:t>
            </a:r>
            <a:r>
              <a:rPr lang="en-US" altLang="zh-TW" b="1" smtClean="0">
                <a:solidFill>
                  <a:srgbClr val="FF001F"/>
                </a:solidFill>
                <a:ea typeface="新細明體" panose="02020500000000000000" pitchFamily="18" charset="-120"/>
              </a:rPr>
              <a:t>suspended in a liquid</a:t>
            </a:r>
            <a:r>
              <a:rPr lang="en-US" altLang="zh-TW" smtClean="0">
                <a:ea typeface="新細明體" panose="02020500000000000000" pitchFamily="18" charset="-120"/>
              </a:rPr>
              <a:t> and flowing at rates of </a:t>
            </a:r>
            <a:r>
              <a:rPr lang="en-US" altLang="zh-TW" b="1" smtClean="0">
                <a:solidFill>
                  <a:srgbClr val="FF001F"/>
                </a:solidFill>
                <a:ea typeface="新細明體" panose="02020500000000000000" pitchFamily="18" charset="-120"/>
              </a:rPr>
              <a:t>several thousands per second</a:t>
            </a:r>
            <a:r>
              <a:rPr lang="en-US" altLang="zh-TW" smtClean="0">
                <a:ea typeface="新細明體" panose="02020500000000000000" pitchFamily="18" charset="-120"/>
              </a:rPr>
              <a:t> through a flow chamber.</a:t>
            </a:r>
          </a:p>
          <a:p>
            <a:pPr eaLnBrk="1" hangingPunct="1"/>
            <a:endParaRPr lang="en-US" altLang="zh-TW" smtClean="0">
              <a:ea typeface="新細明體" panose="02020500000000000000" pitchFamily="18" charset="-120"/>
            </a:endParaRPr>
          </a:p>
        </p:txBody>
      </p:sp>
    </p:spTree>
    <p:extLst>
      <p:ext uri="{BB962C8B-B14F-4D97-AF65-F5344CB8AC3E}">
        <p14:creationId xmlns:p14="http://schemas.microsoft.com/office/powerpoint/2010/main" val="814629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标题 2"/>
          <p:cNvSpPr>
            <a:spLocks noGrp="1"/>
          </p:cNvSpPr>
          <p:nvPr>
            <p:ph type="title"/>
          </p:nvPr>
        </p:nvSpPr>
        <p:spPr>
          <a:xfrm>
            <a:off x="49758" y="18315"/>
            <a:ext cx="9094242" cy="720725"/>
          </a:xfrm>
        </p:spPr>
        <p:txBody>
          <a:bodyPr/>
          <a:lstStyle/>
          <a:p>
            <a:r>
              <a:rPr lang="en-US" altLang="zh-CN" sz="2800" b="1" dirty="0" err="1" smtClean="0">
                <a:solidFill>
                  <a:schemeClr val="accent1"/>
                </a:solidFill>
                <a:latin typeface="Arial" panose="020B0604020202020204" pitchFamily="34" charset="0"/>
                <a:ea typeface="標楷體" panose="03000509000000000000" pitchFamily="65" charset="-120"/>
                <a:cs typeface="Arial" panose="020B0604020202020204" pitchFamily="34" charset="0"/>
              </a:rPr>
              <a:t>Sirigen</a:t>
            </a:r>
            <a:r>
              <a:rPr lang="en-US" altLang="zh-CN" sz="2800" b="1" dirty="0" smtClean="0">
                <a:solidFill>
                  <a:schemeClr val="accent1"/>
                </a:solidFill>
                <a:latin typeface="Arial" panose="020B0604020202020204" pitchFamily="34" charset="0"/>
                <a:ea typeface="標楷體" panose="03000509000000000000" pitchFamily="65" charset="-120"/>
                <a:cs typeface="Arial" panose="020B0604020202020204" pitchFamily="34" charset="0"/>
              </a:rPr>
              <a:t> Dyes</a:t>
            </a:r>
            <a:r>
              <a:rPr lang="en-US" altLang="zh-TW" sz="2800" b="1" dirty="0" smtClean="0">
                <a:solidFill>
                  <a:schemeClr val="accent1"/>
                </a:solidFill>
                <a:latin typeface="標楷體" panose="03000509000000000000" pitchFamily="65" charset="-120"/>
                <a:ea typeface="標楷體" panose="03000509000000000000" pitchFamily="65" charset="-120"/>
              </a:rPr>
              <a:t>-</a:t>
            </a:r>
            <a:r>
              <a:rPr lang="en-US" altLang="zh-TW" sz="2800" b="1" dirty="0" smtClean="0">
                <a:solidFill>
                  <a:schemeClr val="accent1"/>
                </a:solidFill>
                <a:latin typeface="Arial" panose="020B0604020202020204" pitchFamily="34" charset="0"/>
                <a:ea typeface="標楷體" panose="03000509000000000000" pitchFamily="65" charset="-120"/>
                <a:cs typeface="Arial" panose="020B0604020202020204" pitchFamily="34" charset="0"/>
              </a:rPr>
              <a:t>Nobel Prize recognized in Year 2000</a:t>
            </a:r>
            <a:endParaRPr lang="en-US" altLang="zh-CN" sz="2800" b="1" dirty="0">
              <a:solidFill>
                <a:schemeClr val="accent1"/>
              </a:solidFill>
              <a:latin typeface="Arial" panose="020B0604020202020204" pitchFamily="34" charset="0"/>
              <a:ea typeface="標楷體" panose="03000509000000000000" pitchFamily="65" charset="-120"/>
              <a:cs typeface="Arial" panose="020B0604020202020204" pitchFamily="34" charset="0"/>
            </a:endParaRPr>
          </a:p>
        </p:txBody>
      </p:sp>
      <p:pic>
        <p:nvPicPr>
          <p:cNvPr id="1832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1603" y="1574368"/>
            <a:ext cx="4075844" cy="1917861"/>
          </a:xfrm>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0" name="矩形 1"/>
          <p:cNvSpPr>
            <a:spLocks noChangeArrowheads="1"/>
          </p:cNvSpPr>
          <p:nvPr/>
        </p:nvSpPr>
        <p:spPr bwMode="auto">
          <a:xfrm>
            <a:off x="214054" y="1154314"/>
            <a:ext cx="4538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FF4F00"/>
              </a:buClr>
              <a:buChar char="•"/>
              <a:defRPr sz="2800">
                <a:solidFill>
                  <a:schemeClr val="tx1"/>
                </a:solidFill>
                <a:latin typeface="Arial" panose="020B0604020202020204" pitchFamily="34" charset="0"/>
              </a:defRPr>
            </a:lvl1pPr>
            <a:lvl2pPr marL="742950" indent="-285750">
              <a:spcBef>
                <a:spcPct val="20000"/>
              </a:spcBef>
              <a:buClr>
                <a:srgbClr val="FF4F00"/>
              </a:buClr>
              <a:buChar char="–"/>
              <a:defRPr sz="2400">
                <a:solidFill>
                  <a:schemeClr val="tx1"/>
                </a:solidFill>
                <a:latin typeface="Arial" panose="020B0604020202020204" pitchFamily="34" charset="0"/>
              </a:defRPr>
            </a:lvl2pPr>
            <a:lvl3pPr marL="1143000" indent="-228600">
              <a:spcBef>
                <a:spcPct val="20000"/>
              </a:spcBef>
              <a:buClr>
                <a:srgbClr val="FF4F00"/>
              </a:buClr>
              <a:buChar char="•"/>
              <a:defRPr sz="2000">
                <a:solidFill>
                  <a:schemeClr val="tx1"/>
                </a:solidFill>
                <a:latin typeface="Arial" panose="020B0604020202020204" pitchFamily="34" charset="0"/>
              </a:defRPr>
            </a:lvl3pPr>
            <a:lvl4pPr marL="1600200" indent="-228600">
              <a:spcBef>
                <a:spcPct val="20000"/>
              </a:spcBef>
              <a:buClr>
                <a:srgbClr val="FF4F00"/>
              </a:buClr>
              <a:buChar char="–"/>
              <a:defRPr sz="1600">
                <a:solidFill>
                  <a:schemeClr val="tx1"/>
                </a:solidFill>
                <a:latin typeface="Arial" panose="020B0604020202020204" pitchFamily="34" charset="0"/>
              </a:defRPr>
            </a:lvl4pPr>
            <a:lvl5pPr marL="2057400" indent="-228600">
              <a:spcBef>
                <a:spcPct val="20000"/>
              </a:spcBef>
              <a:buClr>
                <a:srgbClr val="FF4F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9pPr>
          </a:lstStyle>
          <a:p>
            <a:pPr>
              <a:buClrTx/>
              <a:buFontTx/>
              <a:buNone/>
            </a:pPr>
            <a:r>
              <a:rPr lang="en-US" altLang="zh-CN" sz="1600" dirty="0" smtClean="0">
                <a:solidFill>
                  <a:srgbClr val="002060"/>
                </a:solidFill>
                <a:ea typeface="標楷體" panose="03000509000000000000" pitchFamily="65" charset="-120"/>
                <a:cs typeface="Arial" panose="020B0604020202020204" pitchFamily="34" charset="0"/>
              </a:rPr>
              <a:t>Nobel Prize Winners in Year 2000</a:t>
            </a:r>
            <a:endParaRPr lang="en-US" altLang="zh-CN" sz="2400" dirty="0">
              <a:solidFill>
                <a:srgbClr val="002060"/>
              </a:solidFill>
              <a:ea typeface="標楷體" panose="03000509000000000000" pitchFamily="65" charset="-120"/>
              <a:cs typeface="Arial" panose="020B0604020202020204" pitchFamily="34" charset="0"/>
            </a:endParaRPr>
          </a:p>
        </p:txBody>
      </p:sp>
      <p:sp>
        <p:nvSpPr>
          <p:cNvPr id="183301" name="爆炸形 1 7"/>
          <p:cNvSpPr>
            <a:spLocks noChangeArrowheads="1"/>
          </p:cNvSpPr>
          <p:nvPr/>
        </p:nvSpPr>
        <p:spPr bwMode="auto">
          <a:xfrm>
            <a:off x="6180583" y="4558322"/>
            <a:ext cx="2927747" cy="1465263"/>
          </a:xfrm>
          <a:prstGeom prst="irregularSeal1">
            <a:avLst/>
          </a:prstGeom>
          <a:solidFill>
            <a:srgbClr val="FFFF00"/>
          </a:solidFill>
          <a:ln w="9525" algn="ctr">
            <a:solidFill>
              <a:schemeClr val="tx1"/>
            </a:solidFill>
            <a:miter lim="800000"/>
            <a:headEnd/>
            <a:tailEnd/>
          </a:ln>
        </p:spPr>
        <p:txBody>
          <a:bodyPr/>
          <a:lstStyle>
            <a:lvl1pPr>
              <a:spcBef>
                <a:spcPct val="20000"/>
              </a:spcBef>
              <a:buClr>
                <a:srgbClr val="FF4F00"/>
              </a:buClr>
              <a:buChar char="•"/>
              <a:defRPr sz="2800">
                <a:solidFill>
                  <a:schemeClr val="tx1"/>
                </a:solidFill>
                <a:latin typeface="Arial" panose="020B0604020202020204" pitchFamily="34" charset="0"/>
              </a:defRPr>
            </a:lvl1pPr>
            <a:lvl2pPr marL="742950" indent="-285750">
              <a:spcBef>
                <a:spcPct val="20000"/>
              </a:spcBef>
              <a:buClr>
                <a:srgbClr val="FF4F00"/>
              </a:buClr>
              <a:buChar char="–"/>
              <a:defRPr sz="2400">
                <a:solidFill>
                  <a:schemeClr val="tx1"/>
                </a:solidFill>
                <a:latin typeface="Arial" panose="020B0604020202020204" pitchFamily="34" charset="0"/>
              </a:defRPr>
            </a:lvl2pPr>
            <a:lvl3pPr marL="1143000" indent="-228600">
              <a:spcBef>
                <a:spcPct val="20000"/>
              </a:spcBef>
              <a:buClr>
                <a:srgbClr val="FF4F00"/>
              </a:buClr>
              <a:buChar char="•"/>
              <a:defRPr sz="2000">
                <a:solidFill>
                  <a:schemeClr val="tx1"/>
                </a:solidFill>
                <a:latin typeface="Arial" panose="020B0604020202020204" pitchFamily="34" charset="0"/>
              </a:defRPr>
            </a:lvl3pPr>
            <a:lvl4pPr marL="1600200" indent="-228600">
              <a:spcBef>
                <a:spcPct val="20000"/>
              </a:spcBef>
              <a:buClr>
                <a:srgbClr val="FF4F00"/>
              </a:buClr>
              <a:buChar char="–"/>
              <a:defRPr sz="1600">
                <a:solidFill>
                  <a:schemeClr val="tx1"/>
                </a:solidFill>
                <a:latin typeface="Arial" panose="020B0604020202020204" pitchFamily="34" charset="0"/>
              </a:defRPr>
            </a:lvl4pPr>
            <a:lvl5pPr marL="2057400" indent="-228600">
              <a:spcBef>
                <a:spcPct val="20000"/>
              </a:spcBef>
              <a:buClr>
                <a:srgbClr val="FF4F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9pPr>
          </a:lstStyle>
          <a:p>
            <a:pPr algn="ctr" eaLnBrk="1" hangingPunct="1">
              <a:spcBef>
                <a:spcPct val="0"/>
              </a:spcBef>
              <a:buClrTx/>
              <a:buFontTx/>
              <a:buNone/>
            </a:pPr>
            <a:r>
              <a:rPr lang="en-US" altLang="zh-CN" sz="1800" dirty="0" smtClean="0">
                <a:solidFill>
                  <a:srgbClr val="FF0000"/>
                </a:solidFill>
                <a:ea typeface="標楷體" panose="03000509000000000000" pitchFamily="65" charset="-120"/>
                <a:cs typeface="Arial" panose="020B0604020202020204" pitchFamily="34" charset="0"/>
              </a:rPr>
              <a:t>Light up your cells</a:t>
            </a:r>
            <a:endParaRPr lang="en-US" altLang="zh-CN" sz="1800" dirty="0">
              <a:solidFill>
                <a:srgbClr val="FF0000"/>
              </a:solidFill>
              <a:ea typeface="標楷體" panose="03000509000000000000" pitchFamily="65" charset="-120"/>
              <a:cs typeface="Arial" panose="020B0604020202020204" pitchFamily="34" charset="0"/>
            </a:endParaRPr>
          </a:p>
        </p:txBody>
      </p:sp>
      <p:sp>
        <p:nvSpPr>
          <p:cNvPr id="183304" name="内容占位符 7"/>
          <p:cNvSpPr txBox="1">
            <a:spLocks/>
          </p:cNvSpPr>
          <p:nvPr/>
        </p:nvSpPr>
        <p:spPr bwMode="auto">
          <a:xfrm>
            <a:off x="5901069" y="3913331"/>
            <a:ext cx="3556397"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FF4F00"/>
              </a:buClr>
              <a:buChar char="•"/>
              <a:defRPr sz="2800">
                <a:solidFill>
                  <a:schemeClr val="tx1"/>
                </a:solidFill>
                <a:latin typeface="Arial" panose="020B0604020202020204" pitchFamily="34" charset="0"/>
              </a:defRPr>
            </a:lvl1pPr>
            <a:lvl2pPr marL="742950" indent="-285750" defTabSz="457200">
              <a:spcBef>
                <a:spcPct val="20000"/>
              </a:spcBef>
              <a:buClr>
                <a:srgbClr val="FF4F00"/>
              </a:buClr>
              <a:buChar char="–"/>
              <a:defRPr sz="2400">
                <a:solidFill>
                  <a:schemeClr val="tx1"/>
                </a:solidFill>
                <a:latin typeface="Arial" panose="020B0604020202020204" pitchFamily="34" charset="0"/>
              </a:defRPr>
            </a:lvl2pPr>
            <a:lvl3pPr marL="1143000" indent="-228600" defTabSz="457200">
              <a:spcBef>
                <a:spcPct val="20000"/>
              </a:spcBef>
              <a:buClr>
                <a:srgbClr val="FF4F00"/>
              </a:buClr>
              <a:buChar char="•"/>
              <a:defRPr sz="2000">
                <a:solidFill>
                  <a:schemeClr val="tx1"/>
                </a:solidFill>
                <a:latin typeface="Arial" panose="020B0604020202020204" pitchFamily="34" charset="0"/>
              </a:defRPr>
            </a:lvl3pPr>
            <a:lvl4pPr marL="1600200" indent="-228600" defTabSz="457200">
              <a:spcBef>
                <a:spcPct val="20000"/>
              </a:spcBef>
              <a:buClr>
                <a:srgbClr val="FF4F00"/>
              </a:buClr>
              <a:buChar char="–"/>
              <a:defRPr sz="1600">
                <a:solidFill>
                  <a:schemeClr val="tx1"/>
                </a:solidFill>
                <a:latin typeface="Arial" panose="020B0604020202020204" pitchFamily="34" charset="0"/>
              </a:defRPr>
            </a:lvl4pPr>
            <a:lvl5pPr marL="2057400" indent="-228600" defTabSz="457200">
              <a:spcBef>
                <a:spcPct val="20000"/>
              </a:spcBef>
              <a:buClr>
                <a:srgbClr val="FF4F00"/>
              </a:buClr>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9pPr>
          </a:lstStyle>
          <a:p>
            <a:pPr eaLnBrk="1" hangingPunct="1">
              <a:buClrTx/>
              <a:buFontTx/>
              <a:buNone/>
            </a:pPr>
            <a:r>
              <a:rPr lang="en-US" altLang="zh-CN" sz="1500" dirty="0" smtClean="0">
                <a:solidFill>
                  <a:srgbClr val="002060"/>
                </a:solidFill>
                <a:ea typeface="標楷體" panose="03000509000000000000" pitchFamily="65" charset="-120"/>
                <a:cs typeface="Arial" panose="020B0604020202020204" pitchFamily="34" charset="0"/>
              </a:rPr>
              <a:t>Excellent for rare cell populations</a:t>
            </a:r>
            <a:endParaRPr lang="en-US" altLang="zh-CN" sz="1500" dirty="0">
              <a:solidFill>
                <a:srgbClr val="002060"/>
              </a:solidFill>
              <a:ea typeface="標楷體" panose="03000509000000000000" pitchFamily="65" charset="-120"/>
              <a:cs typeface="Arial" panose="020B0604020202020204" pitchFamily="34" charset="0"/>
            </a:endParaRPr>
          </a:p>
          <a:p>
            <a:pPr eaLnBrk="1" hangingPunct="1">
              <a:buClrTx/>
              <a:buFontTx/>
              <a:buNone/>
            </a:pPr>
            <a:endParaRPr lang="en-US" altLang="zh-CN" sz="1500" dirty="0">
              <a:solidFill>
                <a:srgbClr val="002060"/>
              </a:solidFill>
              <a:ea typeface="標楷體" panose="03000509000000000000" pitchFamily="65" charset="-120"/>
              <a:cs typeface="Arial" panose="020B0604020202020204" pitchFamily="34" charset="0"/>
            </a:endParaRPr>
          </a:p>
        </p:txBody>
      </p:sp>
      <p:pic>
        <p:nvPicPr>
          <p:cNvPr id="2" name="图片 1"/>
          <p:cNvPicPr>
            <a:picLocks noChangeAspect="1"/>
          </p:cNvPicPr>
          <p:nvPr/>
        </p:nvPicPr>
        <p:blipFill>
          <a:blip r:embed="rId4"/>
          <a:stretch>
            <a:fillRect/>
          </a:stretch>
        </p:blipFill>
        <p:spPr>
          <a:xfrm>
            <a:off x="4554428" y="932716"/>
            <a:ext cx="4231678" cy="2233065"/>
          </a:xfrm>
          <a:prstGeom prst="rect">
            <a:avLst/>
          </a:prstGeom>
        </p:spPr>
      </p:pic>
      <p:sp>
        <p:nvSpPr>
          <p:cNvPr id="183303" name="内容占位符 5"/>
          <p:cNvSpPr txBox="1">
            <a:spLocks/>
          </p:cNvSpPr>
          <p:nvPr/>
        </p:nvSpPr>
        <p:spPr bwMode="auto">
          <a:xfrm>
            <a:off x="511373" y="3862181"/>
            <a:ext cx="4365459"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buClr>
                <a:srgbClr val="FF4F00"/>
              </a:buClr>
              <a:buChar char="•"/>
              <a:defRPr sz="2800">
                <a:solidFill>
                  <a:schemeClr val="tx1"/>
                </a:solidFill>
                <a:latin typeface="Arial" panose="020B0604020202020204" pitchFamily="34" charset="0"/>
              </a:defRPr>
            </a:lvl1pPr>
            <a:lvl2pPr marL="742950" indent="-285750" defTabSz="457200">
              <a:spcBef>
                <a:spcPct val="20000"/>
              </a:spcBef>
              <a:buClr>
                <a:srgbClr val="FF4F00"/>
              </a:buClr>
              <a:buChar char="–"/>
              <a:defRPr sz="2400">
                <a:solidFill>
                  <a:schemeClr val="tx1"/>
                </a:solidFill>
                <a:latin typeface="Arial" panose="020B0604020202020204" pitchFamily="34" charset="0"/>
              </a:defRPr>
            </a:lvl2pPr>
            <a:lvl3pPr marL="1200150" indent="-285750" defTabSz="457200">
              <a:spcBef>
                <a:spcPct val="20000"/>
              </a:spcBef>
              <a:buClr>
                <a:srgbClr val="FF4F00"/>
              </a:buClr>
              <a:buChar char="•"/>
              <a:defRPr sz="2000">
                <a:solidFill>
                  <a:schemeClr val="tx1"/>
                </a:solidFill>
                <a:latin typeface="Arial" panose="020B0604020202020204" pitchFamily="34" charset="0"/>
              </a:defRPr>
            </a:lvl3pPr>
            <a:lvl4pPr marL="1600200" indent="-228600" defTabSz="457200">
              <a:spcBef>
                <a:spcPct val="20000"/>
              </a:spcBef>
              <a:buClr>
                <a:srgbClr val="FF4F00"/>
              </a:buClr>
              <a:buChar char="–"/>
              <a:defRPr sz="1600">
                <a:solidFill>
                  <a:schemeClr val="tx1"/>
                </a:solidFill>
                <a:latin typeface="Arial" panose="020B0604020202020204" pitchFamily="34" charset="0"/>
              </a:defRPr>
            </a:lvl4pPr>
            <a:lvl5pPr marL="2057400" indent="-228600" defTabSz="457200">
              <a:spcBef>
                <a:spcPct val="20000"/>
              </a:spcBef>
              <a:buClr>
                <a:srgbClr val="FF4F00"/>
              </a:buClr>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9pPr>
          </a:lstStyle>
          <a:p>
            <a:pPr eaLnBrk="1" hangingPunct="1">
              <a:buClrTx/>
            </a:pPr>
            <a:r>
              <a:rPr lang="en-US" altLang="zh-CN" sz="1400" dirty="0" smtClean="0">
                <a:solidFill>
                  <a:srgbClr val="002060"/>
                </a:solidFill>
                <a:ea typeface="標楷體" panose="03000509000000000000" pitchFamily="65" charset="-120"/>
                <a:cs typeface="Arial" panose="020B0604020202020204" pitchFamily="34" charset="0"/>
              </a:rPr>
              <a:t>16 </a:t>
            </a:r>
            <a:r>
              <a:rPr lang="en-US" altLang="zh-CN" sz="1400" dirty="0" err="1" smtClean="0">
                <a:solidFill>
                  <a:srgbClr val="002060"/>
                </a:solidFill>
                <a:ea typeface="標楷體" panose="03000509000000000000" pitchFamily="65" charset="-120"/>
                <a:cs typeface="Arial" panose="020B0604020202020204" pitchFamily="34" charset="0"/>
              </a:rPr>
              <a:t>Sirigen</a:t>
            </a:r>
            <a:r>
              <a:rPr lang="en-US" altLang="zh-CN" sz="1400" dirty="0" smtClean="0">
                <a:solidFill>
                  <a:srgbClr val="002060"/>
                </a:solidFill>
                <a:ea typeface="標楷體" panose="03000509000000000000" pitchFamily="65" charset="-120"/>
                <a:cs typeface="Arial" panose="020B0604020202020204" pitchFamily="34" charset="0"/>
              </a:rPr>
              <a:t> series</a:t>
            </a:r>
            <a:endParaRPr lang="en-US" altLang="zh-CN" sz="1400" dirty="0">
              <a:solidFill>
                <a:srgbClr val="002060"/>
              </a:solidFill>
              <a:ea typeface="標楷體" panose="03000509000000000000" pitchFamily="65" charset="-120"/>
              <a:cs typeface="Arial" panose="020B0604020202020204" pitchFamily="34" charset="0"/>
            </a:endParaRPr>
          </a:p>
          <a:p>
            <a:pPr eaLnBrk="1" hangingPunct="1">
              <a:buClrTx/>
            </a:pPr>
            <a:r>
              <a:rPr lang="en-US" altLang="zh-CN" sz="1400" dirty="0" smtClean="0">
                <a:solidFill>
                  <a:srgbClr val="002060"/>
                </a:solidFill>
                <a:ea typeface="標楷體" panose="03000509000000000000" pitchFamily="65" charset="-120"/>
                <a:cs typeface="Arial" panose="020B0604020202020204" pitchFamily="34" charset="0"/>
              </a:rPr>
              <a:t>BD</a:t>
            </a:r>
            <a:r>
              <a:rPr lang="zh-CN" altLang="en-US" sz="1400" dirty="0" smtClean="0">
                <a:solidFill>
                  <a:srgbClr val="002060"/>
                </a:solidFill>
                <a:ea typeface="標楷體" panose="03000509000000000000" pitchFamily="65" charset="-120"/>
                <a:cs typeface="Arial" panose="020B0604020202020204" pitchFamily="34" charset="0"/>
              </a:rPr>
              <a:t> </a:t>
            </a:r>
            <a:r>
              <a:rPr lang="en-US" altLang="zh-CN" sz="1400" dirty="0" smtClean="0">
                <a:solidFill>
                  <a:srgbClr val="002060"/>
                </a:solidFill>
                <a:ea typeface="標楷體" panose="03000509000000000000" pitchFamily="65" charset="-120"/>
                <a:cs typeface="Arial" panose="020B0604020202020204" pitchFamily="34" charset="0"/>
              </a:rPr>
              <a:t>unique</a:t>
            </a:r>
            <a:endParaRPr lang="en-US" altLang="zh-CN" sz="1400" dirty="0">
              <a:solidFill>
                <a:srgbClr val="002060"/>
              </a:solidFill>
              <a:ea typeface="標楷體" panose="03000509000000000000" pitchFamily="65" charset="-120"/>
              <a:cs typeface="Arial" panose="020B0604020202020204" pitchFamily="34" charset="0"/>
            </a:endParaRPr>
          </a:p>
          <a:p>
            <a:pPr lvl="1" eaLnBrk="1" hangingPunct="1">
              <a:buClrTx/>
              <a:buFont typeface="Arial" panose="020B0604020202020204" pitchFamily="34" charset="0"/>
              <a:buChar char="•"/>
            </a:pPr>
            <a:r>
              <a:rPr lang="en-US" altLang="zh-CN" sz="1400" dirty="0" smtClean="0">
                <a:solidFill>
                  <a:srgbClr val="002060"/>
                </a:solidFill>
                <a:ea typeface="標楷體" panose="03000509000000000000" pitchFamily="65" charset="-120"/>
                <a:cs typeface="Arial" panose="020B0604020202020204" pitchFamily="34" charset="0"/>
              </a:rPr>
              <a:t>UV laser-6 BUV dyes</a:t>
            </a:r>
            <a:endParaRPr lang="en-US" altLang="zh-CN" sz="1400" dirty="0">
              <a:solidFill>
                <a:srgbClr val="002060"/>
              </a:solidFill>
              <a:ea typeface="標楷體" panose="03000509000000000000" pitchFamily="65" charset="-120"/>
              <a:cs typeface="Arial" panose="020B0604020202020204" pitchFamily="34" charset="0"/>
            </a:endParaRPr>
          </a:p>
          <a:p>
            <a:pPr lvl="1" eaLnBrk="1" hangingPunct="1">
              <a:buClrTx/>
              <a:buFont typeface="Arial" panose="020B0604020202020204" pitchFamily="34" charset="0"/>
              <a:buChar char="•"/>
            </a:pPr>
            <a:r>
              <a:rPr lang="en-US" altLang="zh-CN" sz="1400" dirty="0" smtClean="0">
                <a:solidFill>
                  <a:srgbClr val="002060"/>
                </a:solidFill>
                <a:ea typeface="標楷體" panose="03000509000000000000" pitchFamily="65" charset="-120"/>
                <a:cs typeface="Arial" panose="020B0604020202020204" pitchFamily="34" charset="0"/>
              </a:rPr>
              <a:t>Violet Lase-7 BV</a:t>
            </a:r>
            <a:r>
              <a:rPr lang="zh-CN" altLang="en-US" sz="1400" dirty="0">
                <a:solidFill>
                  <a:srgbClr val="002060"/>
                </a:solidFill>
                <a:ea typeface="標楷體" panose="03000509000000000000" pitchFamily="65" charset="-120"/>
                <a:cs typeface="Arial" panose="020B0604020202020204" pitchFamily="34" charset="0"/>
              </a:rPr>
              <a:t> </a:t>
            </a:r>
            <a:r>
              <a:rPr lang="en-US" altLang="zh-CN" sz="1400" dirty="0" smtClean="0">
                <a:solidFill>
                  <a:srgbClr val="002060"/>
                </a:solidFill>
                <a:ea typeface="標楷體" panose="03000509000000000000" pitchFamily="65" charset="-120"/>
                <a:cs typeface="Arial" panose="020B0604020202020204" pitchFamily="34" charset="0"/>
              </a:rPr>
              <a:t>dyes</a:t>
            </a:r>
            <a:r>
              <a:rPr lang="zh-CN" altLang="en-US" sz="1400" dirty="0" smtClean="0">
                <a:solidFill>
                  <a:srgbClr val="002060"/>
                </a:solidFill>
                <a:ea typeface="標楷體" panose="03000509000000000000" pitchFamily="65" charset="-120"/>
                <a:cs typeface="Arial" panose="020B0604020202020204" pitchFamily="34" charset="0"/>
              </a:rPr>
              <a:t> </a:t>
            </a:r>
            <a:endParaRPr lang="en-US" altLang="zh-CN" sz="1400" dirty="0">
              <a:solidFill>
                <a:srgbClr val="002060"/>
              </a:solidFill>
              <a:ea typeface="標楷體" panose="03000509000000000000" pitchFamily="65" charset="-120"/>
              <a:cs typeface="Arial" panose="020B0604020202020204" pitchFamily="34" charset="0"/>
            </a:endParaRPr>
          </a:p>
          <a:p>
            <a:pPr lvl="1" eaLnBrk="1" hangingPunct="1">
              <a:buClrTx/>
              <a:buFont typeface="Arial" panose="020B0604020202020204" pitchFamily="34" charset="0"/>
              <a:buChar char="•"/>
            </a:pPr>
            <a:r>
              <a:rPr lang="en-US" altLang="zh-CN" sz="1400" dirty="0" smtClean="0">
                <a:solidFill>
                  <a:srgbClr val="002060"/>
                </a:solidFill>
                <a:ea typeface="標楷體" panose="03000509000000000000" pitchFamily="65" charset="-120"/>
                <a:cs typeface="Arial" panose="020B0604020202020204" pitchFamily="34" charset="0"/>
              </a:rPr>
              <a:t>Blue laser-2 BB</a:t>
            </a:r>
            <a:r>
              <a:rPr lang="zh-CN" altLang="en-US" sz="1400" dirty="0">
                <a:solidFill>
                  <a:srgbClr val="002060"/>
                </a:solidFill>
                <a:ea typeface="標楷體" panose="03000509000000000000" pitchFamily="65" charset="-120"/>
                <a:cs typeface="Arial" panose="020B0604020202020204" pitchFamily="34" charset="0"/>
              </a:rPr>
              <a:t> </a:t>
            </a:r>
            <a:r>
              <a:rPr lang="en-US" altLang="zh-CN" sz="1400" dirty="0" smtClean="0">
                <a:solidFill>
                  <a:srgbClr val="002060"/>
                </a:solidFill>
                <a:ea typeface="標楷體" panose="03000509000000000000" pitchFamily="65" charset="-120"/>
                <a:cs typeface="Arial" panose="020B0604020202020204" pitchFamily="34" charset="0"/>
              </a:rPr>
              <a:t>dyes</a:t>
            </a:r>
            <a:endParaRPr lang="en-US" altLang="zh-CN" sz="1400" dirty="0">
              <a:solidFill>
                <a:srgbClr val="002060"/>
              </a:solidFill>
              <a:ea typeface="標楷體" panose="03000509000000000000" pitchFamily="65" charset="-120"/>
              <a:cs typeface="Arial" panose="020B0604020202020204" pitchFamily="34" charset="0"/>
            </a:endParaRPr>
          </a:p>
          <a:p>
            <a:pPr lvl="1" eaLnBrk="1" hangingPunct="1">
              <a:buClrTx/>
              <a:buFont typeface="Arial" panose="020B0604020202020204" pitchFamily="34" charset="0"/>
              <a:buChar char="•"/>
            </a:pPr>
            <a:r>
              <a:rPr lang="en-US" altLang="zh-CN" sz="1400" dirty="0" smtClean="0">
                <a:solidFill>
                  <a:srgbClr val="002060"/>
                </a:solidFill>
                <a:ea typeface="標楷體" panose="03000509000000000000" pitchFamily="65" charset="-120"/>
                <a:cs typeface="Arial" panose="020B0604020202020204" pitchFamily="34" charset="0"/>
              </a:rPr>
              <a:t>Red Laser-APC-R700</a:t>
            </a:r>
            <a:endParaRPr lang="en-US" altLang="zh-CN" sz="1400" dirty="0">
              <a:solidFill>
                <a:srgbClr val="002060"/>
              </a:solidFill>
              <a:ea typeface="標楷體" panose="03000509000000000000" pitchFamily="65" charset="-120"/>
              <a:cs typeface="Arial" panose="020B0604020202020204" pitchFamily="34" charset="0"/>
            </a:endParaRPr>
          </a:p>
          <a:p>
            <a:pPr lvl="1" eaLnBrk="1" hangingPunct="1">
              <a:buClrTx/>
              <a:buFont typeface="Arial" panose="020B0604020202020204" pitchFamily="34" charset="0"/>
              <a:buChar char="•"/>
            </a:pPr>
            <a:r>
              <a:rPr lang="en-US" altLang="zh-CN" sz="1400" dirty="0" err="1" smtClean="0">
                <a:solidFill>
                  <a:srgbClr val="002060"/>
                </a:solidFill>
                <a:ea typeface="標楷體" panose="03000509000000000000" pitchFamily="65" charset="-120"/>
                <a:cs typeface="Arial" panose="020B0604020202020204" pitchFamily="34" charset="0"/>
              </a:rPr>
              <a:t>OptiBuild</a:t>
            </a:r>
            <a:r>
              <a:rPr lang="en-US" altLang="zh-CN" sz="1400" dirty="0" smtClean="0">
                <a:solidFill>
                  <a:srgbClr val="002060"/>
                </a:solidFill>
                <a:ea typeface="標楷體" panose="03000509000000000000" pitchFamily="65" charset="-120"/>
                <a:cs typeface="Arial" panose="020B0604020202020204" pitchFamily="34" charset="0"/>
              </a:rPr>
              <a:t>-customized dyes</a:t>
            </a:r>
            <a:endParaRPr lang="en-US" altLang="zh-CN" sz="1400" dirty="0">
              <a:solidFill>
                <a:srgbClr val="002060"/>
              </a:solidFill>
              <a:ea typeface="標楷體" panose="03000509000000000000" pitchFamily="65" charset="-120"/>
              <a:cs typeface="Arial" panose="020B0604020202020204" pitchFamily="34" charset="0"/>
            </a:endParaRPr>
          </a:p>
          <a:p>
            <a:pPr marL="914400" lvl="2" indent="0" eaLnBrk="1" hangingPunct="1">
              <a:buClrTx/>
              <a:buNone/>
            </a:pPr>
            <a:endParaRPr lang="en-US" altLang="zh-CN" sz="1400" dirty="0">
              <a:solidFill>
                <a:srgbClr val="002060"/>
              </a:solidFill>
              <a:ea typeface="標楷體" panose="03000509000000000000" pitchFamily="65" charset="-120"/>
              <a:cs typeface="Arial" panose="020B0604020202020204" pitchFamily="34" charset="0"/>
            </a:endParaRPr>
          </a:p>
        </p:txBody>
      </p:sp>
      <p:pic>
        <p:nvPicPr>
          <p:cNvPr id="5" name="图片 4"/>
          <p:cNvPicPr>
            <a:picLocks noChangeAspect="1"/>
          </p:cNvPicPr>
          <p:nvPr/>
        </p:nvPicPr>
        <p:blipFill>
          <a:blip r:embed="rId5"/>
          <a:stretch>
            <a:fillRect/>
          </a:stretch>
        </p:blipFill>
        <p:spPr>
          <a:xfrm>
            <a:off x="4632580" y="3085595"/>
            <a:ext cx="1268489" cy="3705116"/>
          </a:xfrm>
          <a:prstGeom prst="rect">
            <a:avLst/>
          </a:prstGeom>
        </p:spPr>
      </p:pic>
    </p:spTree>
    <p:extLst>
      <p:ext uri="{BB962C8B-B14F-4D97-AF65-F5344CB8AC3E}">
        <p14:creationId xmlns:p14="http://schemas.microsoft.com/office/powerpoint/2010/main" val="38615672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621452" y="-76087"/>
            <a:ext cx="6663931" cy="1088136"/>
          </a:xfrm>
        </p:spPr>
        <p:txBody>
          <a:bodyPr anchor="ctr">
            <a:normAutofit/>
          </a:bodyPr>
          <a:lstStyle/>
          <a:p>
            <a:r>
              <a:rPr lang="en-US" sz="2800" b="1" dirty="0" smtClean="0">
                <a:solidFill>
                  <a:schemeClr val="accent1"/>
                </a:solidFill>
                <a:latin typeface="Arial Unicode MS" panose="020B0604020202020204" pitchFamily="34" charset="-120"/>
                <a:ea typeface="Arial Unicode MS" panose="020B0604020202020204" pitchFamily="34" charset="-120"/>
                <a:cs typeface="Arial Unicode MS" panose="020B0604020202020204" pitchFamily="34" charset="-120"/>
              </a:rPr>
              <a:t>Stain Index</a:t>
            </a:r>
            <a:r>
              <a:rPr lang="en-US" altLang="zh-TW" sz="2800" b="1" dirty="0" smtClean="0">
                <a:solidFill>
                  <a:schemeClr val="accent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800" b="1" dirty="0" err="1" smtClean="0">
                <a:solidFill>
                  <a:schemeClr val="accent1"/>
                </a:solidFill>
                <a:latin typeface="Arial Unicode MS" panose="020B0604020202020204" pitchFamily="34" charset="-120"/>
                <a:ea typeface="Arial Unicode MS" panose="020B0604020202020204" pitchFamily="34" charset="-120"/>
                <a:cs typeface="Arial Unicode MS" panose="020B0604020202020204" pitchFamily="34" charset="-120"/>
              </a:rPr>
              <a:t>Fluorochromes</a:t>
            </a:r>
            <a:r>
              <a:rPr lang="en-US" altLang="zh-TW" sz="2800" b="1" dirty="0" smtClean="0">
                <a:solidFill>
                  <a:schemeClr val="accent1"/>
                </a:solidFill>
                <a:latin typeface="Arial Unicode MS" panose="020B0604020202020204" pitchFamily="34" charset="-120"/>
                <a:ea typeface="Arial Unicode MS" panose="020B0604020202020204" pitchFamily="34" charset="-120"/>
                <a:cs typeface="Arial Unicode MS" panose="020B0604020202020204" pitchFamily="34" charset="-120"/>
              </a:rPr>
              <a:t> Resolution</a:t>
            </a:r>
            <a:endParaRPr lang="en-US" sz="2800" b="1" dirty="0">
              <a:solidFill>
                <a:schemeClr val="accent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47" y="1628418"/>
            <a:ext cx="2328180" cy="275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47" y="4381397"/>
            <a:ext cx="2010364" cy="94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st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799" y="5196792"/>
            <a:ext cx="5589877" cy="85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846" y="829660"/>
            <a:ext cx="2317953" cy="530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266613" y="6138312"/>
            <a:ext cx="3581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E5480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4F00"/>
              </a:buClr>
              <a:buChar char="•"/>
              <a:defRPr sz="2800">
                <a:solidFill>
                  <a:schemeClr val="tx1"/>
                </a:solidFill>
                <a:latin typeface="Arial" panose="020B0604020202020204" pitchFamily="34" charset="0"/>
              </a:defRPr>
            </a:lvl1pPr>
            <a:lvl2pPr marL="742950" indent="-285750">
              <a:spcBef>
                <a:spcPct val="20000"/>
              </a:spcBef>
              <a:buClr>
                <a:srgbClr val="FF4F00"/>
              </a:buClr>
              <a:buChar char="–"/>
              <a:defRPr sz="2400">
                <a:solidFill>
                  <a:schemeClr val="tx1"/>
                </a:solidFill>
                <a:latin typeface="Arial" panose="020B0604020202020204" pitchFamily="34" charset="0"/>
              </a:defRPr>
            </a:lvl2pPr>
            <a:lvl3pPr marL="1143000" indent="-228600">
              <a:spcBef>
                <a:spcPct val="20000"/>
              </a:spcBef>
              <a:buClr>
                <a:srgbClr val="FF4F00"/>
              </a:buClr>
              <a:buChar char="•"/>
              <a:defRPr sz="2000">
                <a:solidFill>
                  <a:schemeClr val="tx1"/>
                </a:solidFill>
                <a:latin typeface="Arial" panose="020B0604020202020204" pitchFamily="34" charset="0"/>
              </a:defRPr>
            </a:lvl3pPr>
            <a:lvl4pPr marL="1600200" indent="-228600">
              <a:spcBef>
                <a:spcPct val="20000"/>
              </a:spcBef>
              <a:buClr>
                <a:srgbClr val="FF4F00"/>
              </a:buClr>
              <a:buChar char="–"/>
              <a:defRPr sz="1600">
                <a:solidFill>
                  <a:schemeClr val="tx1"/>
                </a:solidFill>
                <a:latin typeface="Arial" panose="020B0604020202020204" pitchFamily="34" charset="0"/>
              </a:defRPr>
            </a:lvl4pPr>
            <a:lvl5pPr marL="2057400" indent="-228600">
              <a:spcBef>
                <a:spcPct val="20000"/>
              </a:spcBef>
              <a:buClr>
                <a:srgbClr val="FF4F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4F00"/>
              </a:buClr>
              <a:buChar char="»"/>
              <a:defRPr sz="1400">
                <a:solidFill>
                  <a:schemeClr val="tx1"/>
                </a:solidFill>
                <a:latin typeface="Arial" panose="020B0604020202020204" pitchFamily="34" charset="0"/>
              </a:defRPr>
            </a:lvl9pPr>
          </a:lstStyle>
          <a:p>
            <a:pPr>
              <a:spcBef>
                <a:spcPct val="50000"/>
              </a:spcBef>
              <a:buClrTx/>
              <a:buFontTx/>
              <a:buNone/>
            </a:pPr>
            <a:r>
              <a:rPr lang="en-US" altLang="zh-CN" sz="1600" dirty="0">
                <a:solidFill>
                  <a:srgbClr val="002060"/>
                </a:solidFill>
              </a:rPr>
              <a:t>Bright= good resolution sensitivity</a:t>
            </a:r>
          </a:p>
        </p:txBody>
      </p:sp>
    </p:spTree>
    <p:extLst>
      <p:ext uri="{BB962C8B-B14F-4D97-AF65-F5344CB8AC3E}">
        <p14:creationId xmlns:p14="http://schemas.microsoft.com/office/powerpoint/2010/main" val="3515409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60196" y="-36106"/>
            <a:ext cx="8883804" cy="1088136"/>
          </a:xfrm>
        </p:spPr>
        <p:txBody>
          <a:bodyPr anchor="ctr"/>
          <a:lstStyle/>
          <a:p>
            <a:r>
              <a:rPr lang="en-US" sz="3000" b="1" dirty="0" smtClean="0">
                <a:latin typeface="Arial" panose="020B0604020202020204" pitchFamily="34" charset="0"/>
                <a:ea typeface="標楷體" panose="03000509000000000000" pitchFamily="65" charset="-120"/>
                <a:cs typeface="Arial" panose="020B0604020202020204" pitchFamily="34" charset="0"/>
              </a:rPr>
              <a:t>BD Horizon Brilliant Blue515</a:t>
            </a:r>
            <a:r>
              <a:rPr lang="zh-TW" altLang="en-US" sz="3000" b="1" dirty="0" smtClean="0">
                <a:latin typeface="Arial" panose="020B0604020202020204" pitchFamily="34" charset="0"/>
                <a:ea typeface="標楷體" panose="03000509000000000000" pitchFamily="65" charset="-120"/>
                <a:cs typeface="Arial" panose="020B0604020202020204" pitchFamily="34" charset="0"/>
              </a:rPr>
              <a:t> </a:t>
            </a:r>
            <a:r>
              <a:rPr lang="en-US" altLang="zh-TW" sz="3000" b="1" dirty="0" smtClean="0">
                <a:latin typeface="Arial" panose="020B0604020202020204" pitchFamily="34" charset="0"/>
                <a:ea typeface="標楷體" panose="03000509000000000000" pitchFamily="65" charset="-120"/>
                <a:cs typeface="Arial" panose="020B0604020202020204" pitchFamily="34" charset="0"/>
              </a:rPr>
              <a:t>is better than FITC</a:t>
            </a:r>
            <a:endParaRPr lang="en-US" sz="3000" b="1" dirty="0">
              <a:latin typeface="Arial" panose="020B0604020202020204" pitchFamily="34" charset="0"/>
              <a:ea typeface="標楷體" panose="03000509000000000000" pitchFamily="65" charset="-120"/>
              <a:cs typeface="Arial" panose="020B0604020202020204" pitchFamily="34" charset="0"/>
            </a:endParaRPr>
          </a:p>
        </p:txBody>
      </p:sp>
      <p:grpSp>
        <p:nvGrpSpPr>
          <p:cNvPr id="5" name="Group 4"/>
          <p:cNvGrpSpPr>
            <a:grpSpLocks/>
          </p:cNvGrpSpPr>
          <p:nvPr/>
        </p:nvGrpSpPr>
        <p:grpSpPr bwMode="auto">
          <a:xfrm>
            <a:off x="179524" y="824588"/>
            <a:ext cx="3616301" cy="1577193"/>
            <a:chOff x="618836" y="1252336"/>
            <a:chExt cx="8001000" cy="2534573"/>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t="5174" b="8807"/>
            <a:stretch>
              <a:fillRect/>
            </a:stretch>
          </p:blipFill>
          <p:spPr bwMode="auto">
            <a:xfrm>
              <a:off x="618836" y="1689436"/>
              <a:ext cx="8001000" cy="20974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65801" y="1254755"/>
              <a:ext cx="1203013" cy="370951"/>
            </a:xfrm>
            <a:prstGeom prst="rect">
              <a:avLst/>
            </a:prstGeom>
            <a:noFill/>
            <a:ln w="12700">
              <a:solidFill>
                <a:schemeClr val="tx1"/>
              </a:solidFill>
            </a:ln>
          </p:spPr>
          <p:txBody>
            <a:bodyPr wrap="none">
              <a:spAutoFit/>
            </a:bodyPr>
            <a:lstStyle/>
            <a:p>
              <a:pPr>
                <a:defRPr/>
              </a:pPr>
              <a:r>
                <a:rPr lang="en-US" sz="900" b="1" dirty="0">
                  <a:solidFill>
                    <a:srgbClr val="00BC98"/>
                  </a:solidFill>
                  <a:latin typeface="Arial" panose="020B0604020202020204" pitchFamily="34" charset="0"/>
                  <a:ea typeface="標楷體" panose="03000509000000000000" pitchFamily="65" charset="-120"/>
                  <a:cs typeface="Arial" panose="020B0604020202020204" pitchFamily="34" charset="0"/>
                </a:rPr>
                <a:t>BB515</a:t>
              </a:r>
            </a:p>
          </p:txBody>
        </p:sp>
        <p:sp>
          <p:nvSpPr>
            <p:cNvPr id="8" name="TextBox 7"/>
            <p:cNvSpPr txBox="1"/>
            <p:nvPr/>
          </p:nvSpPr>
          <p:spPr>
            <a:xfrm>
              <a:off x="4536376" y="1252336"/>
              <a:ext cx="976027" cy="370951"/>
            </a:xfrm>
            <a:prstGeom prst="rect">
              <a:avLst/>
            </a:prstGeom>
            <a:noFill/>
            <a:ln w="12700">
              <a:solidFill>
                <a:schemeClr val="tx1"/>
              </a:solidFill>
            </a:ln>
          </p:spPr>
          <p:txBody>
            <a:bodyPr wrap="none">
              <a:spAutoFit/>
            </a:bodyPr>
            <a:lstStyle/>
            <a:p>
              <a:pPr>
                <a:defRPr/>
              </a:pPr>
              <a:r>
                <a:rPr lang="en-US" sz="900" b="1" dirty="0">
                  <a:solidFill>
                    <a:srgbClr val="00B050"/>
                  </a:solidFill>
                  <a:latin typeface="Arial" panose="020B0604020202020204" pitchFamily="34" charset="0"/>
                  <a:ea typeface="標楷體" panose="03000509000000000000" pitchFamily="65" charset="-120"/>
                  <a:cs typeface="Arial" panose="020B0604020202020204" pitchFamily="34" charset="0"/>
                </a:rPr>
                <a:t>FITC</a:t>
              </a:r>
            </a:p>
          </p:txBody>
        </p:sp>
        <p:cxnSp>
          <p:nvCxnSpPr>
            <p:cNvPr id="9" name="Straight Arrow Connector 10"/>
            <p:cNvCxnSpPr/>
            <p:nvPr/>
          </p:nvCxnSpPr>
          <p:spPr>
            <a:xfrm flipH="1">
              <a:off x="4021560" y="1688622"/>
              <a:ext cx="229915" cy="914824"/>
            </a:xfrm>
            <a:prstGeom prst="straightConnector1">
              <a:avLst/>
            </a:prstGeom>
            <a:ln w="12700">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11"/>
            <p:cNvCxnSpPr/>
            <p:nvPr/>
          </p:nvCxnSpPr>
          <p:spPr>
            <a:xfrm>
              <a:off x="3283417" y="1652319"/>
              <a:ext cx="215392" cy="275899"/>
            </a:xfrm>
            <a:prstGeom prst="straightConnector1">
              <a:avLst/>
            </a:prstGeom>
            <a:ln w="12700">
              <a:solidFill>
                <a:srgbClr val="00BC98"/>
              </a:solidFill>
              <a:tailEnd type="arrow"/>
            </a:ln>
          </p:spPr>
          <p:style>
            <a:lnRef idx="2">
              <a:schemeClr val="accent5"/>
            </a:lnRef>
            <a:fillRef idx="0">
              <a:schemeClr val="accent5"/>
            </a:fillRef>
            <a:effectRef idx="1">
              <a:schemeClr val="accent5"/>
            </a:effectRef>
            <a:fontRef idx="minor">
              <a:schemeClr val="tx1"/>
            </a:fontRef>
          </p:style>
        </p:cxnSp>
      </p:gr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9" y="2489861"/>
            <a:ext cx="3020877" cy="1901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a:spLocks noChangeArrowheads="1"/>
          </p:cNvSpPr>
          <p:nvPr/>
        </p:nvSpPr>
        <p:spPr bwMode="auto">
          <a:xfrm>
            <a:off x="2587293" y="2754881"/>
            <a:ext cx="2570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47A00"/>
              </a:buClr>
              <a:buChar char="•"/>
              <a:defRPr kumimoji="1" sz="3200">
                <a:solidFill>
                  <a:schemeClr val="tx1"/>
                </a:solidFill>
                <a:latin typeface="Arial" pitchFamily="34" charset="0"/>
              </a:defRPr>
            </a:lvl1pPr>
            <a:lvl2pPr marL="742950" indent="-285750">
              <a:spcBef>
                <a:spcPct val="20000"/>
              </a:spcBef>
              <a:buClr>
                <a:srgbClr val="F47A00"/>
              </a:buClr>
              <a:buChar char="•"/>
              <a:defRPr kumimoji="1" sz="2800">
                <a:solidFill>
                  <a:schemeClr val="tx1"/>
                </a:solidFill>
                <a:latin typeface="Arial" pitchFamily="34" charset="0"/>
              </a:defRPr>
            </a:lvl2pPr>
            <a:lvl3pPr marL="1143000" indent="-228600">
              <a:spcBef>
                <a:spcPct val="20000"/>
              </a:spcBef>
              <a:buClr>
                <a:srgbClr val="F47A00"/>
              </a:buClr>
              <a:buChar char="•"/>
              <a:defRPr kumimoji="1" sz="2400">
                <a:solidFill>
                  <a:schemeClr val="tx1"/>
                </a:solidFill>
                <a:latin typeface="Arial" pitchFamily="34" charset="0"/>
              </a:defRPr>
            </a:lvl3pPr>
            <a:lvl4pPr marL="1600200" indent="-228600">
              <a:spcBef>
                <a:spcPct val="20000"/>
              </a:spcBef>
              <a:buClr>
                <a:srgbClr val="F47A00"/>
              </a:buClr>
              <a:buChar char="•"/>
              <a:defRPr kumimoji="1" sz="2000">
                <a:solidFill>
                  <a:schemeClr val="tx1"/>
                </a:solidFill>
                <a:latin typeface="Arial" pitchFamily="34" charset="0"/>
              </a:defRPr>
            </a:lvl4pPr>
            <a:lvl5pPr marL="2057400" indent="-228600">
              <a:spcBef>
                <a:spcPct val="20000"/>
              </a:spcBef>
              <a:buClr>
                <a:srgbClr val="F47A00"/>
              </a:buClr>
              <a:buChar char="•"/>
              <a:defRPr kumimoji="1" sz="2000">
                <a:solidFill>
                  <a:schemeClr val="tx1"/>
                </a:solidFill>
                <a:latin typeface="Arial" pitchFamily="34" charset="0"/>
              </a:defRPr>
            </a:lvl5pPr>
            <a:lvl6pPr marL="2514600" indent="-228600" eaLnBrk="0" fontAlgn="base" hangingPunct="0">
              <a:spcBef>
                <a:spcPct val="20000"/>
              </a:spcBef>
              <a:spcAft>
                <a:spcPct val="0"/>
              </a:spcAft>
              <a:buClr>
                <a:srgbClr val="F47A00"/>
              </a:buClr>
              <a:buChar char="•"/>
              <a:defRPr kumimoji="1" sz="2000">
                <a:solidFill>
                  <a:schemeClr val="tx1"/>
                </a:solidFill>
                <a:latin typeface="Arial" pitchFamily="34" charset="0"/>
              </a:defRPr>
            </a:lvl6pPr>
            <a:lvl7pPr marL="2971800" indent="-228600" eaLnBrk="0" fontAlgn="base" hangingPunct="0">
              <a:spcBef>
                <a:spcPct val="20000"/>
              </a:spcBef>
              <a:spcAft>
                <a:spcPct val="0"/>
              </a:spcAft>
              <a:buClr>
                <a:srgbClr val="F47A00"/>
              </a:buClr>
              <a:buChar char="•"/>
              <a:defRPr kumimoji="1" sz="2000">
                <a:solidFill>
                  <a:schemeClr val="tx1"/>
                </a:solidFill>
                <a:latin typeface="Arial" pitchFamily="34" charset="0"/>
              </a:defRPr>
            </a:lvl7pPr>
            <a:lvl8pPr marL="3429000" indent="-228600" eaLnBrk="0" fontAlgn="base" hangingPunct="0">
              <a:spcBef>
                <a:spcPct val="20000"/>
              </a:spcBef>
              <a:spcAft>
                <a:spcPct val="0"/>
              </a:spcAft>
              <a:buClr>
                <a:srgbClr val="F47A00"/>
              </a:buClr>
              <a:buChar char="•"/>
              <a:defRPr kumimoji="1" sz="2000">
                <a:solidFill>
                  <a:schemeClr val="tx1"/>
                </a:solidFill>
                <a:latin typeface="Arial" pitchFamily="34" charset="0"/>
              </a:defRPr>
            </a:lvl8pPr>
            <a:lvl9pPr marL="3886200" indent="-228600" eaLnBrk="0" fontAlgn="base" hangingPunct="0">
              <a:spcBef>
                <a:spcPct val="20000"/>
              </a:spcBef>
              <a:spcAft>
                <a:spcPct val="0"/>
              </a:spcAft>
              <a:buClr>
                <a:srgbClr val="F47A00"/>
              </a:buClr>
              <a:buChar char="•"/>
              <a:defRPr kumimoji="1" sz="2000">
                <a:solidFill>
                  <a:schemeClr val="tx1"/>
                </a:solidFill>
                <a:latin typeface="Arial" pitchFamily="34" charset="0"/>
              </a:defRPr>
            </a:lvl9pPr>
          </a:lstStyle>
          <a:p>
            <a:pPr>
              <a:spcBef>
                <a:spcPct val="0"/>
              </a:spcBef>
              <a:buClrTx/>
              <a:buFontTx/>
              <a:buNone/>
            </a:pPr>
            <a:r>
              <a:rPr kumimoji="0" lang="en-US" altLang="en-US" sz="1200" dirty="0">
                <a:solidFill>
                  <a:srgbClr val="FF0000"/>
                </a:solidFill>
                <a:ea typeface="標楷體" panose="03000509000000000000" pitchFamily="65" charset="-120"/>
                <a:cs typeface="Arial" panose="020B0604020202020204" pitchFamily="34" charset="0"/>
              </a:rPr>
              <a:t>FITC</a:t>
            </a:r>
          </a:p>
          <a:p>
            <a:pPr>
              <a:spcBef>
                <a:spcPct val="0"/>
              </a:spcBef>
              <a:buClrTx/>
              <a:buFontTx/>
              <a:buNone/>
            </a:pPr>
            <a:r>
              <a:rPr kumimoji="0" lang="en-US" altLang="en-US" sz="1200" dirty="0">
                <a:solidFill>
                  <a:srgbClr val="00B050"/>
                </a:solidFill>
                <a:ea typeface="標楷體" panose="03000509000000000000" pitchFamily="65" charset="-120"/>
                <a:cs typeface="Arial" panose="020B0604020202020204" pitchFamily="34" charset="0"/>
              </a:rPr>
              <a:t>Alexa Fluor® 488</a:t>
            </a:r>
          </a:p>
          <a:p>
            <a:pPr>
              <a:spcBef>
                <a:spcPct val="0"/>
              </a:spcBef>
              <a:buClrTx/>
              <a:buFontTx/>
              <a:buNone/>
            </a:pPr>
            <a:r>
              <a:rPr kumimoji="0" lang="en-US" altLang="en-US" sz="1200" dirty="0">
                <a:solidFill>
                  <a:srgbClr val="002060"/>
                </a:solidFill>
                <a:ea typeface="標楷體" panose="03000509000000000000" pitchFamily="65" charset="-120"/>
                <a:cs typeface="Arial" panose="020B0604020202020204" pitchFamily="34" charset="0"/>
              </a:rPr>
              <a:t>BB515</a:t>
            </a:r>
          </a:p>
        </p:txBody>
      </p:sp>
      <p:sp>
        <p:nvSpPr>
          <p:cNvPr id="14" name="Content Placeholder 2"/>
          <p:cNvSpPr>
            <a:spLocks noGrp="1"/>
          </p:cNvSpPr>
          <p:nvPr>
            <p:ph idx="1"/>
          </p:nvPr>
        </p:nvSpPr>
        <p:spPr>
          <a:xfrm>
            <a:off x="3835922" y="1159329"/>
            <a:ext cx="5308078" cy="3067898"/>
          </a:xfrm>
        </p:spPr>
        <p:txBody>
          <a:bodyPr>
            <a:normAutofit/>
          </a:bodyPr>
          <a:lstStyle/>
          <a:p>
            <a:pPr>
              <a:defRPr/>
            </a:pPr>
            <a:r>
              <a:rPr lang="en-US" sz="1800" b="1" dirty="0" smtClean="0">
                <a:solidFill>
                  <a:srgbClr val="002060"/>
                </a:solidFill>
                <a:latin typeface="Arial" panose="020B0604020202020204" pitchFamily="34" charset="0"/>
                <a:ea typeface="標楷體" panose="03000509000000000000" pitchFamily="65" charset="-120"/>
                <a:cs typeface="Arial" panose="020B0604020202020204" pitchFamily="34" charset="0"/>
              </a:rPr>
              <a:t>Benefits</a:t>
            </a:r>
            <a:endParaRPr lang="en-US" sz="1800" b="1" dirty="0">
              <a:solidFill>
                <a:srgbClr val="002060"/>
              </a:solidFill>
              <a:latin typeface="Arial" panose="020B0604020202020204" pitchFamily="34" charset="0"/>
              <a:ea typeface="標楷體" panose="03000509000000000000" pitchFamily="65" charset="-120"/>
              <a:cs typeface="Arial" panose="020B0604020202020204" pitchFamily="34" charset="0"/>
            </a:endParaRPr>
          </a:p>
          <a:p>
            <a:pPr lvl="1">
              <a:buFont typeface="Wingdings" panose="05000000000000000000" pitchFamily="2" charset="2"/>
              <a:buChar char="Ø"/>
              <a:defRPr/>
            </a:pPr>
            <a:r>
              <a:rPr lang="en-US" altLang="zh-CN"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Intensity</a:t>
            </a:r>
            <a:r>
              <a:rPr lang="en-US"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 7X higher than FITC</a:t>
            </a:r>
            <a:endParaRPr lang="en-US" altLang="zh-CN"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endParaRPr>
          </a:p>
          <a:p>
            <a:pPr lvl="1">
              <a:buFont typeface="Wingdings" panose="05000000000000000000" pitchFamily="2" charset="2"/>
              <a:buChar char="Ø"/>
              <a:defRPr/>
            </a:pPr>
            <a:r>
              <a:rPr lang="en-US" altLang="zh-CN"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Spillover: almost no to PE channel</a:t>
            </a:r>
          </a:p>
          <a:p>
            <a:pPr lvl="1">
              <a:buFont typeface="Wingdings" panose="05000000000000000000" pitchFamily="2" charset="2"/>
              <a:buChar char="Ø"/>
              <a:defRPr/>
            </a:pPr>
            <a:r>
              <a:rPr lang="en-US"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Less antibody usage </a:t>
            </a:r>
            <a:r>
              <a:rPr lang="en-US" sz="1800" dirty="0">
                <a:solidFill>
                  <a:srgbClr val="002060"/>
                </a:solidFill>
                <a:latin typeface="Arial" panose="020B0604020202020204" pitchFamily="34" charset="0"/>
                <a:ea typeface="標楷體" panose="03000509000000000000" pitchFamily="65" charset="-120"/>
                <a:cs typeface="Arial" panose="020B0604020202020204" pitchFamily="34" charset="0"/>
              </a:rPr>
              <a:t>: </a:t>
            </a:r>
            <a:r>
              <a:rPr lang="en-US"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5ul/test</a:t>
            </a:r>
          </a:p>
          <a:p>
            <a:pPr lvl="1">
              <a:buFont typeface="Wingdings" panose="05000000000000000000" pitchFamily="2" charset="2"/>
              <a:buChar char="Ø"/>
              <a:defRPr/>
            </a:pPr>
            <a:r>
              <a:rPr lang="en-US"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Available for all Flow Cytometers: detect at FITC channel</a:t>
            </a:r>
            <a:endParaRPr lang="en-US" sz="1800" b="1" dirty="0">
              <a:solidFill>
                <a:srgbClr val="002060"/>
              </a:solidFill>
              <a:latin typeface="Arial" panose="020B0604020202020204" pitchFamily="34" charset="0"/>
              <a:ea typeface="標楷體" panose="03000509000000000000" pitchFamily="65" charset="-120"/>
              <a:cs typeface="Arial" panose="020B0604020202020204" pitchFamily="34" charset="0"/>
            </a:endParaRPr>
          </a:p>
          <a:p>
            <a:pPr marL="914400" lvl="2" indent="0">
              <a:buNone/>
              <a:defRPr/>
            </a:pPr>
            <a:endParaRPr lang="en-US" dirty="0" smtClean="0">
              <a:latin typeface="Arial" panose="020B0604020202020204" pitchFamily="34" charset="0"/>
              <a:ea typeface="標楷體" panose="03000509000000000000" pitchFamily="65" charset="-120"/>
              <a:cs typeface="Arial" panose="020B0604020202020204" pitchFamily="34" charset="0"/>
            </a:endParaRPr>
          </a:p>
        </p:txBody>
      </p:sp>
      <p:pic>
        <p:nvPicPr>
          <p:cNvPr id="2" name="图片 1"/>
          <p:cNvPicPr>
            <a:picLocks noChangeAspect="1"/>
          </p:cNvPicPr>
          <p:nvPr/>
        </p:nvPicPr>
        <p:blipFill>
          <a:blip r:embed="rId4"/>
          <a:stretch>
            <a:fillRect/>
          </a:stretch>
        </p:blipFill>
        <p:spPr>
          <a:xfrm>
            <a:off x="260196" y="4391680"/>
            <a:ext cx="3344889" cy="2359053"/>
          </a:xfrm>
          <a:prstGeom prst="rect">
            <a:avLst/>
          </a:prstGeom>
        </p:spPr>
      </p:pic>
    </p:spTree>
    <p:extLst>
      <p:ext uri="{BB962C8B-B14F-4D97-AF65-F5344CB8AC3E}">
        <p14:creationId xmlns:p14="http://schemas.microsoft.com/office/powerpoint/2010/main" val="14790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89453" y="-36106"/>
            <a:ext cx="9054548" cy="1088136"/>
          </a:xfrm>
        </p:spPr>
        <p:txBody>
          <a:bodyPr anchor="ctr">
            <a:normAutofit/>
          </a:bodyPr>
          <a:lstStyle/>
          <a:p>
            <a:r>
              <a:rPr lang="en-US" sz="2800" b="1" dirty="0" smtClean="0">
                <a:solidFill>
                  <a:schemeClr val="accent1"/>
                </a:solidFill>
                <a:latin typeface="Arial" panose="020B0604020202020204" pitchFamily="34" charset="0"/>
                <a:ea typeface="Arial Unicode MS" panose="020B0604020202020204" pitchFamily="34" charset="-120"/>
                <a:cs typeface="Arial" panose="020B0604020202020204" pitchFamily="34" charset="0"/>
              </a:rPr>
              <a:t>BD Horizon Brilliant Blue700-</a:t>
            </a:r>
            <a:br>
              <a:rPr lang="en-US" sz="2800" b="1" dirty="0" smtClean="0">
                <a:solidFill>
                  <a:schemeClr val="accent1"/>
                </a:solidFill>
                <a:latin typeface="Arial" panose="020B0604020202020204" pitchFamily="34" charset="0"/>
                <a:ea typeface="Arial Unicode MS" panose="020B0604020202020204" pitchFamily="34" charset="-120"/>
                <a:cs typeface="Arial" panose="020B0604020202020204" pitchFamily="34" charset="0"/>
              </a:rPr>
            </a:br>
            <a:r>
              <a:rPr lang="en-US" sz="2800" b="1" dirty="0" smtClean="0">
                <a:solidFill>
                  <a:schemeClr val="accent1"/>
                </a:solidFill>
                <a:latin typeface="Arial" panose="020B0604020202020204" pitchFamily="34" charset="0"/>
                <a:ea typeface="Arial Unicode MS" panose="020B0604020202020204" pitchFamily="34" charset="-120"/>
                <a:cs typeface="Arial" panose="020B0604020202020204" pitchFamily="34" charset="0"/>
              </a:rPr>
              <a:t>Brighter and less excitation by other lasers</a:t>
            </a:r>
            <a:endParaRPr lang="en-US" sz="2800" b="1" dirty="0">
              <a:solidFill>
                <a:schemeClr val="accent1"/>
              </a:solidFill>
              <a:latin typeface="Arial" panose="020B0604020202020204" pitchFamily="34" charset="0"/>
              <a:ea typeface="Arial Unicode MS" panose="020B0604020202020204" pitchFamily="34" charset="-120"/>
              <a:cs typeface="Arial" panose="020B0604020202020204" pitchFamily="34" charset="0"/>
            </a:endParaRPr>
          </a:p>
        </p:txBody>
      </p:sp>
      <p:pic>
        <p:nvPicPr>
          <p:cNvPr id="2" name="圖片 1"/>
          <p:cNvPicPr>
            <a:picLocks noChangeAspect="1"/>
          </p:cNvPicPr>
          <p:nvPr/>
        </p:nvPicPr>
        <p:blipFill>
          <a:blip r:embed="rId2"/>
          <a:stretch>
            <a:fillRect/>
          </a:stretch>
        </p:blipFill>
        <p:spPr>
          <a:xfrm>
            <a:off x="913184" y="1443314"/>
            <a:ext cx="4196919" cy="1873625"/>
          </a:xfrm>
          <a:prstGeom prst="rect">
            <a:avLst/>
          </a:prstGeom>
        </p:spPr>
      </p:pic>
      <p:pic>
        <p:nvPicPr>
          <p:cNvPr id="3" name="圖片 2"/>
          <p:cNvPicPr>
            <a:picLocks noChangeAspect="1"/>
          </p:cNvPicPr>
          <p:nvPr/>
        </p:nvPicPr>
        <p:blipFill>
          <a:blip r:embed="rId3"/>
          <a:stretch>
            <a:fillRect/>
          </a:stretch>
        </p:blipFill>
        <p:spPr>
          <a:xfrm>
            <a:off x="1156446" y="4035067"/>
            <a:ext cx="7342094" cy="2029033"/>
          </a:xfrm>
          <a:prstGeom prst="rect">
            <a:avLst/>
          </a:prstGeom>
        </p:spPr>
      </p:pic>
      <p:pic>
        <p:nvPicPr>
          <p:cNvPr id="15" name="圖片 14"/>
          <p:cNvPicPr>
            <a:picLocks noChangeAspect="1"/>
          </p:cNvPicPr>
          <p:nvPr/>
        </p:nvPicPr>
        <p:blipFill>
          <a:blip r:embed="rId4"/>
          <a:stretch>
            <a:fillRect/>
          </a:stretch>
        </p:blipFill>
        <p:spPr>
          <a:xfrm>
            <a:off x="5192222" y="1537443"/>
            <a:ext cx="3704257" cy="1779496"/>
          </a:xfrm>
          <a:prstGeom prst="rect">
            <a:avLst/>
          </a:prstGeom>
        </p:spPr>
      </p:pic>
    </p:spTree>
    <p:extLst>
      <p:ext uri="{BB962C8B-B14F-4D97-AF65-F5344CB8AC3E}">
        <p14:creationId xmlns:p14="http://schemas.microsoft.com/office/powerpoint/2010/main" val="415121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r="2454" b="9071"/>
          <a:stretch>
            <a:fillRect/>
          </a:stretch>
        </p:blipFill>
        <p:spPr bwMode="auto">
          <a:xfrm>
            <a:off x="260196" y="1287269"/>
            <a:ext cx="4775137" cy="183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95" y="3562809"/>
            <a:ext cx="3789733" cy="247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9"/>
          <p:cNvSpPr txBox="1">
            <a:spLocks noChangeArrowheads="1"/>
          </p:cNvSpPr>
          <p:nvPr/>
        </p:nvSpPr>
        <p:spPr bwMode="auto">
          <a:xfrm>
            <a:off x="4382111" y="4453980"/>
            <a:ext cx="2189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47A00"/>
              </a:buClr>
              <a:buChar char="•"/>
              <a:defRPr kumimoji="1" sz="3200">
                <a:solidFill>
                  <a:schemeClr val="tx1"/>
                </a:solidFill>
                <a:latin typeface="Arial" pitchFamily="34" charset="0"/>
              </a:defRPr>
            </a:lvl1pPr>
            <a:lvl2pPr marL="742950" indent="-285750">
              <a:spcBef>
                <a:spcPct val="20000"/>
              </a:spcBef>
              <a:buClr>
                <a:srgbClr val="F47A00"/>
              </a:buClr>
              <a:buChar char="•"/>
              <a:defRPr kumimoji="1" sz="2800">
                <a:solidFill>
                  <a:schemeClr val="tx1"/>
                </a:solidFill>
                <a:latin typeface="Arial" pitchFamily="34" charset="0"/>
              </a:defRPr>
            </a:lvl2pPr>
            <a:lvl3pPr marL="1143000" indent="-228600">
              <a:spcBef>
                <a:spcPct val="20000"/>
              </a:spcBef>
              <a:buClr>
                <a:srgbClr val="F47A00"/>
              </a:buClr>
              <a:buChar char="•"/>
              <a:defRPr kumimoji="1" sz="2400">
                <a:solidFill>
                  <a:schemeClr val="tx1"/>
                </a:solidFill>
                <a:latin typeface="Arial" pitchFamily="34" charset="0"/>
              </a:defRPr>
            </a:lvl3pPr>
            <a:lvl4pPr marL="1600200" indent="-228600">
              <a:spcBef>
                <a:spcPct val="20000"/>
              </a:spcBef>
              <a:buClr>
                <a:srgbClr val="F47A00"/>
              </a:buClr>
              <a:buChar char="•"/>
              <a:defRPr kumimoji="1" sz="2000">
                <a:solidFill>
                  <a:schemeClr val="tx1"/>
                </a:solidFill>
                <a:latin typeface="Arial" pitchFamily="34" charset="0"/>
              </a:defRPr>
            </a:lvl4pPr>
            <a:lvl5pPr marL="2057400" indent="-228600">
              <a:spcBef>
                <a:spcPct val="20000"/>
              </a:spcBef>
              <a:buClr>
                <a:srgbClr val="F47A00"/>
              </a:buClr>
              <a:buChar char="•"/>
              <a:defRPr kumimoji="1" sz="2000">
                <a:solidFill>
                  <a:schemeClr val="tx1"/>
                </a:solidFill>
                <a:latin typeface="Arial" pitchFamily="34" charset="0"/>
              </a:defRPr>
            </a:lvl5pPr>
            <a:lvl6pPr marL="2514600" indent="-228600" eaLnBrk="0" fontAlgn="base" hangingPunct="0">
              <a:spcBef>
                <a:spcPct val="20000"/>
              </a:spcBef>
              <a:spcAft>
                <a:spcPct val="0"/>
              </a:spcAft>
              <a:buClr>
                <a:srgbClr val="F47A00"/>
              </a:buClr>
              <a:buChar char="•"/>
              <a:defRPr kumimoji="1" sz="2000">
                <a:solidFill>
                  <a:schemeClr val="tx1"/>
                </a:solidFill>
                <a:latin typeface="Arial" pitchFamily="34" charset="0"/>
              </a:defRPr>
            </a:lvl6pPr>
            <a:lvl7pPr marL="2971800" indent="-228600" eaLnBrk="0" fontAlgn="base" hangingPunct="0">
              <a:spcBef>
                <a:spcPct val="20000"/>
              </a:spcBef>
              <a:spcAft>
                <a:spcPct val="0"/>
              </a:spcAft>
              <a:buClr>
                <a:srgbClr val="F47A00"/>
              </a:buClr>
              <a:buChar char="•"/>
              <a:defRPr kumimoji="1" sz="2000">
                <a:solidFill>
                  <a:schemeClr val="tx1"/>
                </a:solidFill>
                <a:latin typeface="Arial" pitchFamily="34" charset="0"/>
              </a:defRPr>
            </a:lvl7pPr>
            <a:lvl8pPr marL="3429000" indent="-228600" eaLnBrk="0" fontAlgn="base" hangingPunct="0">
              <a:spcBef>
                <a:spcPct val="20000"/>
              </a:spcBef>
              <a:spcAft>
                <a:spcPct val="0"/>
              </a:spcAft>
              <a:buClr>
                <a:srgbClr val="F47A00"/>
              </a:buClr>
              <a:buChar char="•"/>
              <a:defRPr kumimoji="1" sz="2000">
                <a:solidFill>
                  <a:schemeClr val="tx1"/>
                </a:solidFill>
                <a:latin typeface="Arial" pitchFamily="34" charset="0"/>
              </a:defRPr>
            </a:lvl8pPr>
            <a:lvl9pPr marL="3886200" indent="-228600" eaLnBrk="0" fontAlgn="base" hangingPunct="0">
              <a:spcBef>
                <a:spcPct val="20000"/>
              </a:spcBef>
              <a:spcAft>
                <a:spcPct val="0"/>
              </a:spcAft>
              <a:buClr>
                <a:srgbClr val="F47A00"/>
              </a:buClr>
              <a:buChar char="•"/>
              <a:defRPr kumimoji="1" sz="2000">
                <a:solidFill>
                  <a:schemeClr val="tx1"/>
                </a:solidFill>
                <a:latin typeface="Arial" pitchFamily="34" charset="0"/>
              </a:defRPr>
            </a:lvl9pPr>
          </a:lstStyle>
          <a:p>
            <a:pPr>
              <a:spcBef>
                <a:spcPct val="0"/>
              </a:spcBef>
              <a:buClrTx/>
              <a:buFontTx/>
              <a:buNone/>
            </a:pPr>
            <a:r>
              <a:rPr kumimoji="0" lang="en-US" altLang="en-US" sz="1400" dirty="0">
                <a:solidFill>
                  <a:srgbClr val="93CDDD"/>
                </a:solidFill>
                <a:ea typeface="標楷體" panose="03000509000000000000" pitchFamily="65" charset="-120"/>
                <a:cs typeface="Arial" panose="020B0604020202020204" pitchFamily="34" charset="0"/>
              </a:rPr>
              <a:t>Alexa Fluor® 700</a:t>
            </a:r>
          </a:p>
          <a:p>
            <a:pPr>
              <a:spcBef>
                <a:spcPct val="0"/>
              </a:spcBef>
              <a:buClrTx/>
              <a:buFontTx/>
              <a:buNone/>
            </a:pPr>
            <a:r>
              <a:rPr kumimoji="0" lang="en-US" altLang="en-US" sz="1400" dirty="0">
                <a:solidFill>
                  <a:srgbClr val="FF0000"/>
                </a:solidFill>
                <a:ea typeface="標楷體" panose="03000509000000000000" pitchFamily="65" charset="-120"/>
                <a:cs typeface="Arial" panose="020B0604020202020204" pitchFamily="34" charset="0"/>
              </a:rPr>
              <a:t>APC-R700</a:t>
            </a:r>
          </a:p>
        </p:txBody>
      </p:sp>
      <p:sp>
        <p:nvSpPr>
          <p:cNvPr id="8" name="Content Placeholder 2"/>
          <p:cNvSpPr>
            <a:spLocks noGrp="1"/>
          </p:cNvSpPr>
          <p:nvPr>
            <p:ph idx="1"/>
          </p:nvPr>
        </p:nvSpPr>
        <p:spPr>
          <a:xfrm>
            <a:off x="5206500" y="1658488"/>
            <a:ext cx="5308078" cy="6288617"/>
          </a:xfrm>
        </p:spPr>
        <p:txBody>
          <a:bodyPr>
            <a:normAutofit/>
          </a:bodyPr>
          <a:lstStyle/>
          <a:p>
            <a:pPr>
              <a:defRPr/>
            </a:pPr>
            <a:r>
              <a:rPr lang="en-US" sz="1800" b="1" dirty="0" smtClean="0">
                <a:solidFill>
                  <a:srgbClr val="002060"/>
                </a:solidFill>
                <a:latin typeface="Arial" panose="020B0604020202020204" pitchFamily="34" charset="0"/>
                <a:ea typeface="標楷體" panose="03000509000000000000" pitchFamily="65" charset="-120"/>
                <a:cs typeface="Arial" panose="020B0604020202020204" pitchFamily="34" charset="0"/>
              </a:rPr>
              <a:t>Benefit</a:t>
            </a:r>
            <a:endParaRPr lang="en-US" sz="1800" b="1" dirty="0">
              <a:solidFill>
                <a:srgbClr val="002060"/>
              </a:solidFill>
              <a:latin typeface="Arial" panose="020B0604020202020204" pitchFamily="34" charset="0"/>
              <a:ea typeface="標楷體" panose="03000509000000000000" pitchFamily="65" charset="-120"/>
              <a:cs typeface="Arial" panose="020B0604020202020204" pitchFamily="34" charset="0"/>
            </a:endParaRPr>
          </a:p>
          <a:p>
            <a:pPr lvl="1">
              <a:buFont typeface="Wingdings" panose="05000000000000000000" pitchFamily="2" charset="2"/>
              <a:buChar char="Ø"/>
              <a:defRPr/>
            </a:pPr>
            <a:r>
              <a:rPr lang="en-US" altLang="zh-CN"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Intensity</a:t>
            </a:r>
            <a:r>
              <a:rPr lang="zh-CN" altLang="en-US"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a:t>
            </a:r>
            <a:r>
              <a:rPr lang="en-US" altLang="zh-CN"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Higher than AF700</a:t>
            </a:r>
          </a:p>
          <a:p>
            <a:pPr lvl="2">
              <a:defRPr/>
            </a:pPr>
            <a:endParaRPr lang="en-US" dirty="0" smtClean="0">
              <a:latin typeface="Arial" panose="020B0604020202020204" pitchFamily="34" charset="0"/>
              <a:ea typeface="標楷體" panose="03000509000000000000" pitchFamily="65" charset="-120"/>
              <a:cs typeface="Arial" panose="020B0604020202020204" pitchFamily="34" charset="0"/>
            </a:endParaRPr>
          </a:p>
        </p:txBody>
      </p:sp>
      <p:sp>
        <p:nvSpPr>
          <p:cNvPr id="9" name="标题 2"/>
          <p:cNvSpPr txBox="1">
            <a:spLocks/>
          </p:cNvSpPr>
          <p:nvPr/>
        </p:nvSpPr>
        <p:spPr>
          <a:xfrm>
            <a:off x="181728" y="101176"/>
            <a:ext cx="8962272" cy="1088136"/>
          </a:xfrm>
          <a:prstGeom prst="rect">
            <a:avLst/>
          </a:prstGeom>
        </p:spPr>
        <p:txBody>
          <a:bodyPr vert="horz" anchor="ctr" anchorCtr="0"/>
          <a:lstStyle>
            <a:lvl1pPr algn="l" defTabSz="457200" rtl="0" eaLnBrk="1" latinLnBrk="0" hangingPunct="1">
              <a:spcBef>
                <a:spcPct val="0"/>
              </a:spcBef>
              <a:buNone/>
              <a:defRPr sz="3600" kern="1200">
                <a:solidFill>
                  <a:schemeClr val="accent1"/>
                </a:solidFill>
                <a:latin typeface="Verdana"/>
                <a:ea typeface="+mj-ea"/>
                <a:cs typeface="+mj-cs"/>
              </a:defRPr>
            </a:lvl1pPr>
          </a:lstStyle>
          <a:p>
            <a:r>
              <a:rPr lang="en-US" sz="2800" b="1" dirty="0" smtClean="0">
                <a:latin typeface="Arial" panose="020B0604020202020204" pitchFamily="34" charset="0"/>
                <a:ea typeface="標楷體" panose="03000509000000000000" pitchFamily="65" charset="-120"/>
                <a:cs typeface="Arial" panose="020B0604020202020204" pitchFamily="34" charset="0"/>
              </a:rPr>
              <a:t>BD Horizon APC-R700- the substitution for </a:t>
            </a:r>
            <a:r>
              <a:rPr lang="en-US" altLang="zh-TW" sz="2800" b="1" dirty="0" smtClean="0">
                <a:latin typeface="Arial" panose="020B0604020202020204" pitchFamily="34" charset="0"/>
                <a:ea typeface="標楷體" panose="03000509000000000000" pitchFamily="65" charset="-120"/>
                <a:cs typeface="Arial" panose="020B0604020202020204" pitchFamily="34" charset="0"/>
              </a:rPr>
              <a:t>AF700</a:t>
            </a:r>
            <a:endParaRPr lang="en-US" sz="2800" b="1"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2130190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32258" y="1233876"/>
            <a:ext cx="9595635" cy="1677389"/>
          </a:xfrm>
        </p:spPr>
        <p:txBody>
          <a:bodyPr/>
          <a:lstStyle/>
          <a:p>
            <a:r>
              <a:rPr lang="en-US"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Base polymers: BV421, BV480, BV510                                                                     </a:t>
            </a:r>
          </a:p>
          <a:p>
            <a:r>
              <a:rPr lang="en-US" sz="18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Tandems: BV605, BV650, BV711,BV786</a:t>
            </a:r>
            <a:endParaRPr lang="en-US" sz="1800" dirty="0">
              <a:solidFill>
                <a:srgbClr val="002060"/>
              </a:solidFill>
              <a:latin typeface="Arial" panose="020B0604020202020204" pitchFamily="34" charset="0"/>
              <a:ea typeface="標楷體" panose="03000509000000000000" pitchFamily="65" charset="-120"/>
              <a:cs typeface="Arial" panose="020B0604020202020204" pitchFamily="34" charset="0"/>
            </a:endParaRPr>
          </a:p>
        </p:txBody>
      </p:sp>
      <p:sp>
        <p:nvSpPr>
          <p:cNvPr id="3" name="标题 2"/>
          <p:cNvSpPr>
            <a:spLocks noGrp="1"/>
          </p:cNvSpPr>
          <p:nvPr>
            <p:ph type="title"/>
          </p:nvPr>
        </p:nvSpPr>
        <p:spPr>
          <a:xfrm>
            <a:off x="112659" y="144204"/>
            <a:ext cx="8911420" cy="1088136"/>
          </a:xfrm>
        </p:spPr>
        <p:txBody>
          <a:bodyPr anchor="ctr"/>
          <a:lstStyle/>
          <a:p>
            <a:r>
              <a:rPr lang="en-US" sz="2800" b="1" dirty="0" smtClean="0">
                <a:latin typeface="Arial" panose="020B0604020202020204" pitchFamily="34" charset="0"/>
                <a:ea typeface="標楷體" panose="03000509000000000000" pitchFamily="65" charset="-120"/>
                <a:cs typeface="Arial" panose="020B0604020202020204" pitchFamily="34" charset="0"/>
              </a:rPr>
              <a:t>BD Horizon Brilliant Violet Dyes-expand 405nm laser functionality</a:t>
            </a:r>
            <a:endParaRPr lang="en-US" sz="2800" b="1" dirty="0">
              <a:latin typeface="Arial" panose="020B0604020202020204" pitchFamily="34" charset="0"/>
              <a:ea typeface="標楷體" panose="03000509000000000000" pitchFamily="65" charset="-120"/>
              <a:cs typeface="Arial" panose="020B0604020202020204" pitchFamily="34" charset="0"/>
            </a:endParaRPr>
          </a:p>
        </p:txBody>
      </p:sp>
      <p:pic>
        <p:nvPicPr>
          <p:cNvPr id="7" name="Picture 2" descr="C:\Users\10118841\Desktop\spectrumChart 480 front.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35"/>
          <a:stretch/>
        </p:blipFill>
        <p:spPr bwMode="auto">
          <a:xfrm>
            <a:off x="200504" y="4365357"/>
            <a:ext cx="5299114" cy="249264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32258" y="2111046"/>
            <a:ext cx="5367360" cy="1600438"/>
          </a:xfrm>
          <a:prstGeom prst="rect">
            <a:avLst/>
          </a:prstGeom>
        </p:spPr>
        <p:txBody>
          <a:bodyPr wrap="square">
            <a:spAutoFit/>
          </a:bodyPr>
          <a:lstStyle/>
          <a:p>
            <a:pPr>
              <a:buFontTx/>
              <a:buNone/>
              <a:defRPr/>
            </a:pPr>
            <a:r>
              <a:rPr lang="en-US" altLang="zh-CN" b="1" dirty="0" smtClean="0">
                <a:solidFill>
                  <a:srgbClr val="002060"/>
                </a:solidFill>
                <a:latin typeface="Arial" panose="020B0604020202020204" pitchFamily="34" charset="0"/>
                <a:ea typeface="標楷體" panose="03000509000000000000" pitchFamily="65" charset="-120"/>
                <a:cs typeface="Arial" panose="020B0604020202020204" pitchFamily="34" charset="0"/>
              </a:rPr>
              <a:t>Benefits</a:t>
            </a:r>
            <a:r>
              <a:rPr lang="zh-CN" altLang="en-US" b="1" dirty="0" smtClean="0">
                <a:solidFill>
                  <a:srgbClr val="002060"/>
                </a:solidFill>
                <a:latin typeface="Arial" panose="020B0604020202020204" pitchFamily="34" charset="0"/>
                <a:ea typeface="標楷體" panose="03000509000000000000" pitchFamily="65" charset="-120"/>
                <a:cs typeface="Arial" panose="020B0604020202020204" pitchFamily="34" charset="0"/>
              </a:rPr>
              <a:t>：</a:t>
            </a:r>
            <a:endParaRPr lang="en-US" altLang="zh-CN" b="1" dirty="0">
              <a:solidFill>
                <a:srgbClr val="002060"/>
              </a:solidFill>
              <a:latin typeface="Arial" panose="020B0604020202020204" pitchFamily="34" charset="0"/>
              <a:ea typeface="標楷體" panose="03000509000000000000" pitchFamily="65" charset="-120"/>
              <a:cs typeface="Arial" panose="020B0604020202020204" pitchFamily="34" charset="0"/>
            </a:endParaRPr>
          </a:p>
          <a:p>
            <a:pPr lvl="1">
              <a:buFont typeface="Wingdings" pitchFamily="2" charset="2"/>
              <a:buChar char="Ø"/>
              <a:defRPr/>
            </a:pPr>
            <a:r>
              <a:rPr lang="en-US" altLang="zh-CN" sz="20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Higher </a:t>
            </a:r>
            <a:r>
              <a:rPr lang="en-US" altLang="zh-CN" sz="2000" dirty="0" err="1" smtClean="0">
                <a:solidFill>
                  <a:srgbClr val="002060"/>
                </a:solidFill>
                <a:latin typeface="Arial" panose="020B0604020202020204" pitchFamily="34" charset="0"/>
                <a:ea typeface="標楷體" panose="03000509000000000000" pitchFamily="65" charset="-120"/>
                <a:cs typeface="Arial" panose="020B0604020202020204" pitchFamily="34" charset="0"/>
              </a:rPr>
              <a:t>Flourescence</a:t>
            </a:r>
            <a:r>
              <a:rPr lang="en-US" altLang="zh-CN" sz="20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 Intensity</a:t>
            </a:r>
            <a:endParaRPr lang="en-US" altLang="zh-CN" sz="2000" dirty="0">
              <a:solidFill>
                <a:srgbClr val="002060"/>
              </a:solidFill>
              <a:latin typeface="Arial" panose="020B0604020202020204" pitchFamily="34" charset="0"/>
              <a:ea typeface="標楷體" panose="03000509000000000000" pitchFamily="65" charset="-120"/>
              <a:cs typeface="Arial" panose="020B0604020202020204" pitchFamily="34" charset="0"/>
            </a:endParaRPr>
          </a:p>
          <a:p>
            <a:pPr lvl="1">
              <a:buFont typeface="Wingdings" pitchFamily="2" charset="2"/>
              <a:buChar char="Ø"/>
              <a:defRPr/>
            </a:pPr>
            <a:r>
              <a:rPr lang="en-US" altLang="zh-CN" sz="20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Less Spillover to other channel</a:t>
            </a:r>
            <a:endParaRPr lang="en-US" altLang="zh-CN" sz="2000" dirty="0">
              <a:solidFill>
                <a:srgbClr val="002060"/>
              </a:solidFill>
              <a:latin typeface="Arial" panose="020B0604020202020204" pitchFamily="34" charset="0"/>
              <a:ea typeface="標楷體" panose="03000509000000000000" pitchFamily="65" charset="-120"/>
              <a:cs typeface="Arial" panose="020B0604020202020204" pitchFamily="34" charset="0"/>
            </a:endParaRPr>
          </a:p>
          <a:p>
            <a:pPr lvl="1">
              <a:buFont typeface="Wingdings" pitchFamily="2" charset="2"/>
              <a:buChar char="Ø"/>
              <a:defRPr/>
            </a:pPr>
            <a:r>
              <a:rPr lang="en-US" altLang="zh-CN" sz="20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Suitable for multicolor panel design</a:t>
            </a:r>
            <a:endParaRPr lang="en-US" altLang="zh-CN" sz="2000" dirty="0">
              <a:solidFill>
                <a:srgbClr val="002060"/>
              </a:solidFill>
              <a:latin typeface="Arial" panose="020B0604020202020204" pitchFamily="34" charset="0"/>
              <a:ea typeface="標楷體" panose="03000509000000000000" pitchFamily="65" charset="-120"/>
              <a:cs typeface="Arial" panose="020B0604020202020204" pitchFamily="34" charset="0"/>
            </a:endParaRPr>
          </a:p>
          <a:p>
            <a:pPr lvl="1">
              <a:buFont typeface="Wingdings" pitchFamily="2" charset="2"/>
              <a:buChar char="Ø"/>
              <a:defRPr/>
            </a:pPr>
            <a:r>
              <a:rPr lang="en-US" altLang="zh-CN" sz="2000" dirty="0" smtClean="0">
                <a:solidFill>
                  <a:srgbClr val="002060"/>
                </a:solidFill>
                <a:latin typeface="Arial" panose="020B0604020202020204" pitchFamily="34" charset="0"/>
                <a:ea typeface="標楷體" panose="03000509000000000000" pitchFamily="65" charset="-120"/>
                <a:cs typeface="Arial" panose="020B0604020202020204" pitchFamily="34" charset="0"/>
              </a:rPr>
              <a:t>Good at rare population detection</a:t>
            </a:r>
            <a:endParaRPr lang="en-US" altLang="zh-CN" sz="2000" dirty="0">
              <a:solidFill>
                <a:srgbClr val="002060"/>
              </a:solidFill>
              <a:latin typeface="Arial" panose="020B0604020202020204" pitchFamily="34" charset="0"/>
              <a:ea typeface="標楷體" panose="03000509000000000000" pitchFamily="65" charset="-120"/>
              <a:cs typeface="Arial" panose="020B0604020202020204" pitchFamily="34" charset="0"/>
            </a:endParaRPr>
          </a:p>
        </p:txBody>
      </p:sp>
      <p:pic>
        <p:nvPicPr>
          <p:cNvPr id="9" name="Picture 3"/>
          <p:cNvPicPr>
            <a:picLocks noChangeAspect="1" noChangeArrowheads="1"/>
          </p:cNvPicPr>
          <p:nvPr/>
        </p:nvPicPr>
        <p:blipFill>
          <a:blip r:embed="rId3"/>
          <a:srcRect/>
          <a:stretch>
            <a:fillRect/>
          </a:stretch>
        </p:blipFill>
        <p:spPr bwMode="auto">
          <a:xfrm>
            <a:off x="5064989" y="1549796"/>
            <a:ext cx="3816273" cy="2455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6"/>
          <p:cNvSpPr>
            <a:spLocks noChangeArrowheads="1"/>
          </p:cNvSpPr>
          <p:nvPr/>
        </p:nvSpPr>
        <p:spPr bwMode="auto">
          <a:xfrm>
            <a:off x="5584448" y="5047649"/>
            <a:ext cx="24688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0066"/>
                </a:solidFill>
                <a:latin typeface="Verdana" panose="020B0604030504040204" pitchFamily="34" charset="0"/>
                <a:ea typeface="微软雅黑" panose="020B0503020204020204" pitchFamily="34" charset="-122"/>
              </a:defRPr>
            </a:lvl1pPr>
            <a:lvl2pPr marL="742950" indent="-285750">
              <a:spcBef>
                <a:spcPct val="20000"/>
              </a:spcBef>
              <a:buChar char="–"/>
              <a:defRPr sz="2200">
                <a:solidFill>
                  <a:srgbClr val="000066"/>
                </a:solidFill>
                <a:latin typeface="Verdana" panose="020B0604030504040204" pitchFamily="34" charset="0"/>
                <a:ea typeface="微软雅黑" panose="020B0503020204020204" pitchFamily="34" charset="-122"/>
              </a:defRPr>
            </a:lvl2pPr>
            <a:lvl3pPr marL="1143000" indent="-228600">
              <a:spcBef>
                <a:spcPct val="20000"/>
              </a:spcBef>
              <a:buChar char="•"/>
              <a:defRPr sz="2000">
                <a:solidFill>
                  <a:srgbClr val="000066"/>
                </a:solidFill>
                <a:latin typeface="Verdana" panose="020B0604030504040204" pitchFamily="34" charset="0"/>
                <a:ea typeface="微软雅黑" panose="020B0503020204020204" pitchFamily="34" charset="-122"/>
              </a:defRPr>
            </a:lvl3pPr>
            <a:lvl4pPr marL="1600200" indent="-228600">
              <a:spcBef>
                <a:spcPct val="20000"/>
              </a:spcBef>
              <a:buChar char="–"/>
              <a:defRPr sz="1600">
                <a:solidFill>
                  <a:srgbClr val="000066"/>
                </a:solidFill>
                <a:latin typeface="Verdana" panose="020B0604030504040204" pitchFamily="34" charset="0"/>
                <a:ea typeface="微软雅黑" panose="020B0503020204020204" pitchFamily="34" charset="-122"/>
              </a:defRPr>
            </a:lvl4pPr>
            <a:lvl5pPr marL="2057400" indent="-228600">
              <a:spcBef>
                <a:spcPct val="20000"/>
              </a:spcBef>
              <a:buChar char="»"/>
              <a:defRPr sz="1600">
                <a:solidFill>
                  <a:srgbClr val="000066"/>
                </a:solidFill>
                <a:latin typeface="Verdana" panose="020B0604030504040204" pitchFamily="34" charset="0"/>
                <a:ea typeface="微软雅黑" panose="020B0503020204020204" pitchFamily="34" charset="-122"/>
              </a:defRPr>
            </a:lvl5pPr>
            <a:lvl6pPr marL="2514600" indent="-228600" eaLnBrk="0" fontAlgn="base" hangingPunct="0">
              <a:spcBef>
                <a:spcPct val="20000"/>
              </a:spcBef>
              <a:spcAft>
                <a:spcPct val="0"/>
              </a:spcAft>
              <a:buChar char="»"/>
              <a:defRPr sz="1600">
                <a:solidFill>
                  <a:srgbClr val="000066"/>
                </a:solidFill>
                <a:latin typeface="Verdana" panose="020B0604030504040204" pitchFamily="34" charset="0"/>
                <a:ea typeface="微软雅黑" panose="020B0503020204020204" pitchFamily="34" charset="-122"/>
              </a:defRPr>
            </a:lvl6pPr>
            <a:lvl7pPr marL="2971800" indent="-228600" eaLnBrk="0" fontAlgn="base" hangingPunct="0">
              <a:spcBef>
                <a:spcPct val="20000"/>
              </a:spcBef>
              <a:spcAft>
                <a:spcPct val="0"/>
              </a:spcAft>
              <a:buChar char="»"/>
              <a:defRPr sz="1600">
                <a:solidFill>
                  <a:srgbClr val="000066"/>
                </a:solidFill>
                <a:latin typeface="Verdana" panose="020B0604030504040204" pitchFamily="34" charset="0"/>
                <a:ea typeface="微软雅黑" panose="020B0503020204020204" pitchFamily="34" charset="-122"/>
              </a:defRPr>
            </a:lvl7pPr>
            <a:lvl8pPr marL="3429000" indent="-228600" eaLnBrk="0" fontAlgn="base" hangingPunct="0">
              <a:spcBef>
                <a:spcPct val="20000"/>
              </a:spcBef>
              <a:spcAft>
                <a:spcPct val="0"/>
              </a:spcAft>
              <a:buChar char="»"/>
              <a:defRPr sz="1600">
                <a:solidFill>
                  <a:srgbClr val="000066"/>
                </a:solidFill>
                <a:latin typeface="Verdana" panose="020B0604030504040204" pitchFamily="34" charset="0"/>
                <a:ea typeface="微软雅黑" panose="020B0503020204020204" pitchFamily="34" charset="-122"/>
              </a:defRPr>
            </a:lvl8pPr>
            <a:lvl9pPr marL="3886200" indent="-228600" eaLnBrk="0" fontAlgn="base" hangingPunct="0">
              <a:spcBef>
                <a:spcPct val="20000"/>
              </a:spcBef>
              <a:spcAft>
                <a:spcPct val="0"/>
              </a:spcAft>
              <a:buChar char="»"/>
              <a:defRPr sz="1600">
                <a:solidFill>
                  <a:srgbClr val="000066"/>
                </a:solidFill>
                <a:latin typeface="Verdana" panose="020B0604030504040204" pitchFamily="34" charset="0"/>
                <a:ea typeface="微软雅黑" panose="020B0503020204020204" pitchFamily="34" charset="-122"/>
              </a:defRPr>
            </a:lvl9pPr>
          </a:lstStyle>
          <a:p>
            <a:pPr eaLnBrk="1" hangingPunct="1">
              <a:spcBef>
                <a:spcPct val="0"/>
              </a:spcBef>
              <a:buFontTx/>
              <a:buNone/>
            </a:pPr>
            <a:r>
              <a:rPr lang="en-US" altLang="zh-CN" sz="1800" b="1" dirty="0" smtClean="0">
                <a:solidFill>
                  <a:srgbClr val="FF0000"/>
                </a:solidFill>
                <a:latin typeface="Arial" panose="020B0604020202020204" pitchFamily="34" charset="0"/>
                <a:ea typeface="標楷體" panose="03000509000000000000" pitchFamily="65" charset="-120"/>
                <a:cs typeface="Arial" panose="020B0604020202020204" pitchFamily="34" charset="0"/>
              </a:rPr>
              <a:t>Highest stain index for BV421</a:t>
            </a:r>
            <a:endParaRPr lang="en-US" altLang="zh-CN" sz="1800" b="1" dirty="0">
              <a:solidFill>
                <a:srgbClr val="FF0000"/>
              </a:solidFill>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2506167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392622" y="25041"/>
            <a:ext cx="8229600" cy="1088136"/>
          </a:xfrm>
        </p:spPr>
        <p:txBody>
          <a:bodyPr anchor="ctr"/>
          <a:lstStyle/>
          <a:p>
            <a:r>
              <a:rPr lang="en-US" sz="3000" b="1" dirty="0" smtClean="0">
                <a:latin typeface="Arial" panose="020B0604020202020204" pitchFamily="34" charset="0"/>
                <a:ea typeface="標楷體" panose="03000509000000000000" pitchFamily="65" charset="-120"/>
                <a:cs typeface="Arial" panose="020B0604020202020204" pitchFamily="34" charset="0"/>
              </a:rPr>
              <a:t>CD4-</a:t>
            </a:r>
            <a:r>
              <a:rPr lang="en-US" altLang="zh-TW" sz="3000" b="1" dirty="0" smtClean="0">
                <a:latin typeface="Arial" panose="020B0604020202020204" pitchFamily="34" charset="0"/>
                <a:ea typeface="標楷體" panose="03000509000000000000" pitchFamily="65" charset="-120"/>
                <a:cs typeface="Arial" panose="020B0604020202020204" pitchFamily="34" charset="0"/>
              </a:rPr>
              <a:t>best resolution with BV421</a:t>
            </a:r>
            <a:endParaRPr lang="en-US" sz="3000" b="1" dirty="0">
              <a:latin typeface="Arial" panose="020B0604020202020204" pitchFamily="34" charset="0"/>
              <a:ea typeface="標楷體" panose="03000509000000000000" pitchFamily="65" charset="-12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42" y="772937"/>
            <a:ext cx="7651160" cy="373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表格 6"/>
          <p:cNvGraphicFramePr>
            <a:graphicFrameLocks noGrp="1"/>
          </p:cNvGraphicFramePr>
          <p:nvPr>
            <p:extLst/>
          </p:nvPr>
        </p:nvGraphicFramePr>
        <p:xfrm>
          <a:off x="818029" y="4704044"/>
          <a:ext cx="6283163" cy="2153956"/>
        </p:xfrm>
        <a:graphic>
          <a:graphicData uri="http://schemas.openxmlformats.org/drawingml/2006/table">
            <a:tbl>
              <a:tblPr/>
              <a:tblGrid>
                <a:gridCol w="1580739"/>
                <a:gridCol w="1572506"/>
                <a:gridCol w="1726189"/>
                <a:gridCol w="1403729"/>
              </a:tblGrid>
              <a:tr h="337447">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Very Bright </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Bright</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Moderate</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Dim</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r>
              <a:tr h="527682">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BD Horizon BV421</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0497A"/>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BD Horizon BV605</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1A0C7"/>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BD Horizon BV510 </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0DA"/>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BD Horizon V450</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4DFEC"/>
                    </a:solidFill>
                  </a:tcPr>
                </a:tc>
              </a:tr>
              <a:tr h="527682">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BD Horizon BV650</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0497A"/>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BD Horizon BV786</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1A0C7"/>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 </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0DA"/>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BD Horizon V500</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4DFEC"/>
                    </a:solidFill>
                  </a:tcPr>
                </a:tc>
              </a:tr>
              <a:tr h="527682">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BD Horizon BV711</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0497A"/>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 </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1A0C7"/>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 </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0DA"/>
                    </a:solidFill>
                  </a:tcPr>
                </a:tc>
                <a:tc>
                  <a:txBody>
                    <a:bodyPr/>
                    <a:lstStyle>
                      <a:lvl1pPr>
                        <a:spcBef>
                          <a:spcPct val="20000"/>
                        </a:spcBef>
                        <a:buClr>
                          <a:srgbClr val="F47A00"/>
                        </a:buClr>
                        <a:defRPr kumimoji="1" sz="2800">
                          <a:solidFill>
                            <a:schemeClr val="tx1"/>
                          </a:solidFill>
                          <a:latin typeface="Arial" panose="020B0604020202020204" pitchFamily="34" charset="0"/>
                        </a:defRPr>
                      </a:lvl1pPr>
                      <a:lvl2pPr marL="742950" indent="-285750">
                        <a:spcBef>
                          <a:spcPct val="20000"/>
                        </a:spcBef>
                        <a:buClr>
                          <a:srgbClr val="F47A00"/>
                        </a:buClr>
                        <a:defRPr kumimoji="1" sz="2400">
                          <a:solidFill>
                            <a:schemeClr val="tx1"/>
                          </a:solidFill>
                          <a:latin typeface="Arial" panose="020B0604020202020204" pitchFamily="34" charset="0"/>
                        </a:defRPr>
                      </a:lvl2pPr>
                      <a:lvl3pPr marL="1143000" indent="-228600">
                        <a:spcBef>
                          <a:spcPct val="20000"/>
                        </a:spcBef>
                        <a:buClr>
                          <a:srgbClr val="F47A00"/>
                        </a:buClr>
                        <a:defRPr kumimoji="1" sz="2000">
                          <a:solidFill>
                            <a:schemeClr val="tx1"/>
                          </a:solidFill>
                          <a:latin typeface="Arial" panose="020B0604020202020204" pitchFamily="34" charset="0"/>
                        </a:defRPr>
                      </a:lvl3pPr>
                      <a:lvl4pPr marL="1600200" indent="-228600">
                        <a:spcBef>
                          <a:spcPct val="20000"/>
                        </a:spcBef>
                        <a:buClr>
                          <a:srgbClr val="F47A00"/>
                        </a:buClr>
                        <a:defRPr kumimoji="1">
                          <a:solidFill>
                            <a:schemeClr val="tx1"/>
                          </a:solidFill>
                          <a:latin typeface="Arial" panose="020B0604020202020204" pitchFamily="34" charset="0"/>
                        </a:defRPr>
                      </a:lvl4pPr>
                      <a:lvl5pPr marL="2057400" indent="-228600">
                        <a:spcBef>
                          <a:spcPct val="20000"/>
                        </a:spcBef>
                        <a:buClr>
                          <a:srgbClr val="F47A00"/>
                        </a:buCl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7A00"/>
                        </a:buClr>
                        <a:defRPr kumimoji="1">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 </a:t>
                      </a:r>
                    </a:p>
                  </a:txBody>
                  <a:tcPr marL="9527" marR="9527" marT="127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4DFEC"/>
                    </a:solidFill>
                  </a:tcPr>
                </a:tc>
              </a:tr>
            </a:tbl>
          </a:graphicData>
        </a:graphic>
      </p:graphicFrame>
    </p:spTree>
    <p:extLst>
      <p:ext uri="{BB962C8B-B14F-4D97-AF65-F5344CB8AC3E}">
        <p14:creationId xmlns:p14="http://schemas.microsoft.com/office/powerpoint/2010/main" val="381139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614"/>
            <a:ext cx="8229600" cy="774962"/>
          </a:xfrm>
        </p:spPr>
        <p:txBody>
          <a:bodyPr anchor="ctr"/>
          <a:lstStyle/>
          <a:p>
            <a:r>
              <a:rPr lang="en-US" altLang="zh-TW" sz="3000" b="1" dirty="0" smtClean="0">
                <a:latin typeface="Arial" panose="020B0604020202020204" pitchFamily="34" charset="0"/>
                <a:ea typeface="標楷體" panose="03000509000000000000" pitchFamily="65" charset="-120"/>
                <a:cs typeface="Arial" panose="020B0604020202020204" pitchFamily="34" charset="0"/>
              </a:rPr>
              <a:t>Intensity Ranking</a:t>
            </a:r>
            <a:endParaRPr lang="en-US" sz="3000" b="1" dirty="0">
              <a:latin typeface="Arial" panose="020B0604020202020204" pitchFamily="34" charset="0"/>
              <a:ea typeface="標楷體" panose="03000509000000000000" pitchFamily="65" charset="-12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36" y="1335024"/>
            <a:ext cx="7810929" cy="4406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3190672" y="3677215"/>
            <a:ext cx="558166" cy="261610"/>
          </a:xfrm>
          <a:prstGeom prst="rect">
            <a:avLst/>
          </a:prstGeom>
          <a:noFill/>
        </p:spPr>
        <p:txBody>
          <a:bodyPr wrap="none" rtlCol="0">
            <a:spAutoFit/>
          </a:bodyPr>
          <a:lstStyle/>
          <a:p>
            <a:r>
              <a:rPr lang="en-US" altLang="zh-TW" sz="1100" b="1" dirty="0" smtClean="0">
                <a:latin typeface="+mj-lt"/>
              </a:rPr>
              <a:t>BB700</a:t>
            </a:r>
            <a:endParaRPr lang="zh-TW" altLang="en-US" sz="1100" b="1" dirty="0">
              <a:latin typeface="+mj-lt"/>
            </a:endParaRPr>
          </a:p>
        </p:txBody>
      </p:sp>
      <p:sp>
        <p:nvSpPr>
          <p:cNvPr id="6" name="文字方塊 5"/>
          <p:cNvSpPr txBox="1"/>
          <p:nvPr/>
        </p:nvSpPr>
        <p:spPr>
          <a:xfrm>
            <a:off x="6203003" y="2954126"/>
            <a:ext cx="479618" cy="261610"/>
          </a:xfrm>
          <a:prstGeom prst="rect">
            <a:avLst/>
          </a:prstGeom>
          <a:noFill/>
        </p:spPr>
        <p:txBody>
          <a:bodyPr wrap="none" rtlCol="0">
            <a:spAutoFit/>
          </a:bodyPr>
          <a:lstStyle/>
          <a:p>
            <a:r>
              <a:rPr lang="en-US" altLang="zh-TW" sz="1100" b="1" dirty="0" smtClean="0">
                <a:latin typeface="+mj-lt"/>
              </a:rPr>
              <a:t>B480</a:t>
            </a:r>
            <a:endParaRPr lang="zh-TW" altLang="en-US" sz="1100" b="1" dirty="0">
              <a:latin typeface="+mj-lt"/>
            </a:endParaRPr>
          </a:p>
        </p:txBody>
      </p:sp>
      <p:sp>
        <p:nvSpPr>
          <p:cNvPr id="4" name="文字方塊 3"/>
          <p:cNvSpPr txBox="1"/>
          <p:nvPr/>
        </p:nvSpPr>
        <p:spPr>
          <a:xfrm>
            <a:off x="2421936" y="856055"/>
            <a:ext cx="1326902" cy="369332"/>
          </a:xfrm>
          <a:prstGeom prst="rect">
            <a:avLst/>
          </a:prstGeom>
          <a:noFill/>
          <a:ln>
            <a:solidFill>
              <a:srgbClr val="0000FF"/>
            </a:solidFill>
          </a:ln>
        </p:spPr>
        <p:txBody>
          <a:bodyPr wrap="none" rtlCol="0">
            <a:spAutoFit/>
          </a:bodyPr>
          <a:lstStyle/>
          <a:p>
            <a:r>
              <a:rPr lang="en-US" dirty="0" smtClean="0"/>
              <a:t>Low Express</a:t>
            </a:r>
            <a:endParaRPr lang="en-US" dirty="0"/>
          </a:p>
        </p:txBody>
      </p:sp>
      <p:sp>
        <p:nvSpPr>
          <p:cNvPr id="7" name="向下箭號 6"/>
          <p:cNvSpPr/>
          <p:nvPr/>
        </p:nvSpPr>
        <p:spPr>
          <a:xfrm>
            <a:off x="2933252" y="1225387"/>
            <a:ext cx="257420" cy="313894"/>
          </a:xfrm>
          <a:prstGeom prst="downArrow">
            <a:avLst/>
          </a:prstGeom>
          <a:solidFill>
            <a:srgbClr val="0000FF"/>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8" name="文字方塊 7"/>
          <p:cNvSpPr txBox="1"/>
          <p:nvPr/>
        </p:nvSpPr>
        <p:spPr>
          <a:xfrm>
            <a:off x="4377127" y="644290"/>
            <a:ext cx="2305493" cy="369332"/>
          </a:xfrm>
          <a:prstGeom prst="rect">
            <a:avLst/>
          </a:prstGeom>
          <a:noFill/>
          <a:ln>
            <a:solidFill>
              <a:srgbClr val="0000FF"/>
            </a:solidFill>
          </a:ln>
        </p:spPr>
        <p:txBody>
          <a:bodyPr wrap="square" rtlCol="0">
            <a:spAutoFit/>
          </a:bodyPr>
          <a:lstStyle/>
          <a:p>
            <a:pPr algn="ctr"/>
            <a:r>
              <a:rPr lang="en-US" dirty="0" smtClean="0"/>
              <a:t>Medium Express</a:t>
            </a:r>
            <a:endParaRPr lang="en-US" dirty="0"/>
          </a:p>
        </p:txBody>
      </p:sp>
      <p:sp>
        <p:nvSpPr>
          <p:cNvPr id="9" name="向下箭號 8"/>
          <p:cNvSpPr/>
          <p:nvPr/>
        </p:nvSpPr>
        <p:spPr>
          <a:xfrm>
            <a:off x="4572000" y="1013622"/>
            <a:ext cx="257420" cy="313894"/>
          </a:xfrm>
          <a:prstGeom prst="downArrow">
            <a:avLst/>
          </a:prstGeom>
          <a:solidFill>
            <a:srgbClr val="0000FF"/>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10" name="向下箭號 9"/>
          <p:cNvSpPr/>
          <p:nvPr/>
        </p:nvSpPr>
        <p:spPr>
          <a:xfrm>
            <a:off x="6263524" y="1013622"/>
            <a:ext cx="257420" cy="313894"/>
          </a:xfrm>
          <a:prstGeom prst="downArrow">
            <a:avLst/>
          </a:prstGeom>
          <a:solidFill>
            <a:srgbClr val="0000FF"/>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12" name="文字方塊 11"/>
          <p:cNvSpPr txBox="1"/>
          <p:nvPr/>
        </p:nvSpPr>
        <p:spPr>
          <a:xfrm>
            <a:off x="7046177" y="884134"/>
            <a:ext cx="1371081" cy="369332"/>
          </a:xfrm>
          <a:prstGeom prst="rect">
            <a:avLst/>
          </a:prstGeom>
          <a:noFill/>
          <a:ln>
            <a:solidFill>
              <a:srgbClr val="0000FF"/>
            </a:solidFill>
          </a:ln>
        </p:spPr>
        <p:txBody>
          <a:bodyPr wrap="none" rtlCol="0">
            <a:spAutoFit/>
          </a:bodyPr>
          <a:lstStyle/>
          <a:p>
            <a:r>
              <a:rPr lang="en-US" dirty="0" smtClean="0"/>
              <a:t>High Express</a:t>
            </a:r>
            <a:endParaRPr lang="en-US" dirty="0"/>
          </a:p>
        </p:txBody>
      </p:sp>
      <p:sp>
        <p:nvSpPr>
          <p:cNvPr id="13" name="向下箭號 12"/>
          <p:cNvSpPr/>
          <p:nvPr/>
        </p:nvSpPr>
        <p:spPr>
          <a:xfrm>
            <a:off x="7557493" y="1253466"/>
            <a:ext cx="257420" cy="313894"/>
          </a:xfrm>
          <a:prstGeom prst="downArrow">
            <a:avLst/>
          </a:prstGeom>
          <a:solidFill>
            <a:srgbClr val="0000FF"/>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cxnSp>
        <p:nvCxnSpPr>
          <p:cNvPr id="15" name="直線單箭頭接點 14"/>
          <p:cNvCxnSpPr>
            <a:stCxn id="3" idx="2"/>
          </p:cNvCxnSpPr>
          <p:nvPr/>
        </p:nvCxnSpPr>
        <p:spPr>
          <a:xfrm flipH="1">
            <a:off x="3537680" y="802576"/>
            <a:ext cx="1034320" cy="736705"/>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直線單箭頭接點 15"/>
          <p:cNvCxnSpPr/>
          <p:nvPr/>
        </p:nvCxnSpPr>
        <p:spPr>
          <a:xfrm flipH="1">
            <a:off x="6003783" y="1115750"/>
            <a:ext cx="1034321" cy="423531"/>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746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4DF9268C-3024-411D-BBB6-B0B71ED13B1E}" type="slidenum">
              <a:rPr lang="en-US" altLang="en-US" smtClean="0"/>
              <a:pPr>
                <a:defRPr/>
              </a:pPr>
              <a:t>28</a:t>
            </a:fld>
            <a:endParaRPr lang="en-US" altLang="en-US">
              <a:solidFill>
                <a:srgbClr val="2B2771"/>
              </a:solidFill>
            </a:endParaRPr>
          </a:p>
        </p:txBody>
      </p:sp>
      <p:sp>
        <p:nvSpPr>
          <p:cNvPr id="5" name="標題 1"/>
          <p:cNvSpPr>
            <a:spLocks noGrp="1"/>
          </p:cNvSpPr>
          <p:nvPr>
            <p:ph type="title"/>
          </p:nvPr>
        </p:nvSpPr>
        <p:spPr>
          <a:xfrm>
            <a:off x="160774" y="151563"/>
            <a:ext cx="8742065" cy="1143000"/>
          </a:xfrm>
        </p:spPr>
        <p:txBody>
          <a:bodyPr/>
          <a:lstStyle/>
          <a:p>
            <a:pPr algn="l"/>
            <a:r>
              <a:rPr lang="en-US" altLang="zh-TW" sz="3200" b="1" dirty="0" err="1" smtClean="0">
                <a:solidFill>
                  <a:schemeClr val="accent1"/>
                </a:solidFill>
                <a:ea typeface="新細明體" pitchFamily="18" charset="-120"/>
              </a:rPr>
              <a:t>Fluorochrome</a:t>
            </a:r>
            <a:r>
              <a:rPr lang="en-US" altLang="zh-TW" sz="3200" b="1" dirty="0" smtClean="0">
                <a:solidFill>
                  <a:schemeClr val="accent1"/>
                </a:solidFill>
                <a:ea typeface="新細明體" pitchFamily="18" charset="-120"/>
              </a:rPr>
              <a:t> Choice is Key to Reveal Dim-expressed markers</a:t>
            </a:r>
            <a:endParaRPr lang="zh-TW" altLang="en-US" sz="3200" b="1" dirty="0" smtClean="0">
              <a:solidFill>
                <a:schemeClr val="accent1"/>
              </a:solidFill>
              <a:ea typeface="新細明體" pitchFamily="18" charset="-120"/>
            </a:endParaRPr>
          </a:p>
        </p:txBody>
      </p:sp>
      <p:pic>
        <p:nvPicPr>
          <p:cNvPr id="6"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774" y="1445287"/>
            <a:ext cx="8883958" cy="40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200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47725" y="325315"/>
            <a:ext cx="7772400" cy="685800"/>
          </a:xfrm>
        </p:spPr>
        <p:txBody>
          <a:bodyPr/>
          <a:lstStyle/>
          <a:p>
            <a:pPr algn="l" eaLnBrk="1" hangingPunct="1"/>
            <a:r>
              <a:rPr lang="en-US" altLang="zh-TW" sz="3200" b="1" dirty="0" smtClean="0">
                <a:solidFill>
                  <a:schemeClr val="accent1"/>
                </a:solidFill>
                <a:ea typeface="新細明體" panose="02020500000000000000" pitchFamily="18" charset="-120"/>
              </a:rPr>
              <a:t>Electronics</a:t>
            </a:r>
          </a:p>
        </p:txBody>
      </p:sp>
      <p:sp>
        <p:nvSpPr>
          <p:cNvPr id="31747" name="Rectangle 3"/>
          <p:cNvSpPr>
            <a:spLocks noGrp="1" noChangeArrowheads="1"/>
          </p:cNvSpPr>
          <p:nvPr>
            <p:ph type="body" idx="1"/>
          </p:nvPr>
        </p:nvSpPr>
        <p:spPr>
          <a:xfrm>
            <a:off x="847725" y="1562100"/>
            <a:ext cx="7686675" cy="4191000"/>
          </a:xfrm>
        </p:spPr>
        <p:txBody>
          <a:bodyPr/>
          <a:lstStyle/>
          <a:p>
            <a:pPr eaLnBrk="1" hangingPunct="1">
              <a:spcBef>
                <a:spcPct val="50000"/>
              </a:spcBef>
              <a:buFont typeface="Arial Black" panose="020B0A04020102020204" pitchFamily="34" charset="0"/>
              <a:buChar char="•"/>
            </a:pPr>
            <a:r>
              <a:rPr lang="en-US" altLang="zh-TW" sz="2400" dirty="0" smtClean="0">
                <a:ea typeface="新細明體" panose="02020500000000000000" pitchFamily="18" charset="-120"/>
              </a:rPr>
              <a:t>Optical signals are converted to electronic signals. </a:t>
            </a:r>
          </a:p>
          <a:p>
            <a:pPr eaLnBrk="1" hangingPunct="1">
              <a:spcBef>
                <a:spcPct val="50000"/>
              </a:spcBef>
              <a:buFont typeface="Arial Black" panose="020B0A04020102020204" pitchFamily="34" charset="0"/>
              <a:buChar char="•"/>
            </a:pPr>
            <a:r>
              <a:rPr lang="en-US" altLang="zh-TW" sz="2400" dirty="0" smtClean="0">
                <a:ea typeface="新細明體" panose="02020500000000000000" pitchFamily="18" charset="-120"/>
              </a:rPr>
              <a:t>Voltage pulse height, area, and width are analyzed.</a:t>
            </a:r>
          </a:p>
          <a:p>
            <a:pPr eaLnBrk="1" hangingPunct="1">
              <a:spcBef>
                <a:spcPct val="50000"/>
              </a:spcBef>
              <a:buFont typeface="Arial Black" panose="020B0A04020102020204" pitchFamily="34" charset="0"/>
              <a:buChar char="•"/>
            </a:pPr>
            <a:r>
              <a:rPr lang="en-US" altLang="zh-TW" sz="2400" dirty="0" smtClean="0">
                <a:ea typeface="新細明體" panose="02020500000000000000" pitchFamily="18" charset="-120"/>
              </a:rPr>
              <a:t>Analog signals are converted to digital signals.</a:t>
            </a:r>
          </a:p>
          <a:p>
            <a:pPr eaLnBrk="1" hangingPunct="1">
              <a:spcBef>
                <a:spcPct val="50000"/>
              </a:spcBef>
              <a:buFont typeface="Arial Black" panose="020B0A04020102020204" pitchFamily="34" charset="0"/>
              <a:buChar char="•"/>
            </a:pPr>
            <a:r>
              <a:rPr lang="en-US" altLang="zh-TW" sz="2400" dirty="0" smtClean="0">
                <a:ea typeface="新細明體" panose="02020500000000000000" pitchFamily="18" charset="-120"/>
              </a:rPr>
              <a:t>Data is transferred to the computer.</a:t>
            </a:r>
          </a:p>
        </p:txBody>
      </p:sp>
    </p:spTree>
    <p:extLst>
      <p:ext uri="{BB962C8B-B14F-4D97-AF65-F5344CB8AC3E}">
        <p14:creationId xmlns:p14="http://schemas.microsoft.com/office/powerpoint/2010/main" val="6933770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altLang="zh-TW" sz="3200" b="1" dirty="0" smtClean="0">
                <a:solidFill>
                  <a:schemeClr val="accent1"/>
                </a:solidFill>
                <a:ea typeface="新細明體" panose="02020500000000000000" pitchFamily="18" charset="-120"/>
              </a:rPr>
              <a:t>Particle Size</a:t>
            </a:r>
          </a:p>
        </p:txBody>
      </p:sp>
      <p:sp>
        <p:nvSpPr>
          <p:cNvPr id="5123" name="Rectangle 3"/>
          <p:cNvSpPr>
            <a:spLocks noGrp="1" noChangeArrowheads="1"/>
          </p:cNvSpPr>
          <p:nvPr>
            <p:ph type="body" idx="1"/>
          </p:nvPr>
        </p:nvSpPr>
        <p:spPr/>
        <p:txBody>
          <a:bodyPr/>
          <a:lstStyle/>
          <a:p>
            <a:pPr eaLnBrk="1" hangingPunct="1"/>
            <a:r>
              <a:rPr lang="en-US" altLang="zh-TW" dirty="0" smtClean="0">
                <a:ea typeface="新細明體" panose="02020500000000000000" pitchFamily="18" charset="-120"/>
              </a:rPr>
              <a:t>Detection range: 0.5~50um</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l="31523" t="41437" r="14883" b="34312"/>
          <a:stretch>
            <a:fillRect/>
          </a:stretch>
        </p:blipFill>
        <p:spPr bwMode="auto">
          <a:xfrm>
            <a:off x="671878" y="2368794"/>
            <a:ext cx="7783513"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028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11200" y="159734"/>
            <a:ext cx="7772400" cy="685800"/>
          </a:xfrm>
        </p:spPr>
        <p:txBody>
          <a:bodyPr/>
          <a:lstStyle/>
          <a:p>
            <a:pPr algn="l"/>
            <a:r>
              <a:rPr lang="en-US" altLang="zh-TW" sz="3200" b="1" dirty="0" smtClean="0">
                <a:solidFill>
                  <a:schemeClr val="accent1"/>
                </a:solidFill>
                <a:ea typeface="新細明體" panose="02020500000000000000" pitchFamily="18" charset="-120"/>
              </a:rPr>
              <a:t>Creation of a Voltage Pulse</a:t>
            </a:r>
          </a:p>
        </p:txBody>
      </p:sp>
      <p:sp>
        <p:nvSpPr>
          <p:cNvPr id="738307" name="Rectangle 3"/>
          <p:cNvSpPr>
            <a:spLocks noChangeAspect="1" noChangeArrowheads="1"/>
          </p:cNvSpPr>
          <p:nvPr/>
        </p:nvSpPr>
        <p:spPr bwMode="auto">
          <a:xfrm>
            <a:off x="1462088" y="2494431"/>
            <a:ext cx="2817812" cy="547688"/>
          </a:xfrm>
          <a:prstGeom prst="rect">
            <a:avLst/>
          </a:prstGeom>
          <a:gradFill rotWithShape="1">
            <a:gsLst>
              <a:gs pos="0">
                <a:srgbClr val="A4C0E1">
                  <a:gamma/>
                  <a:shade val="46275"/>
                  <a:invGamma/>
                </a:srgbClr>
              </a:gs>
              <a:gs pos="50000">
                <a:srgbClr val="A4C0E1"/>
              </a:gs>
              <a:gs pos="100000">
                <a:srgbClr val="A4C0E1">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137160" rIns="90487" bIns="137160">
            <a:spAutoFit/>
          </a:bodyPr>
          <a:lstStyle/>
          <a:p>
            <a:pPr>
              <a:defRPr/>
            </a:pPr>
            <a:r>
              <a:rPr lang="en-US" altLang="zh-TW" sz="1800" b="1">
                <a:effectLst>
                  <a:outerShdw blurRad="38100" dist="38100" dir="2700000" algn="tl">
                    <a:srgbClr val="FFFFFF"/>
                  </a:outerShdw>
                </a:effectLst>
                <a:latin typeface="Arial" pitchFamily="34" charset="0"/>
                <a:ea typeface="新細明體" pitchFamily="18" charset="-120"/>
              </a:rPr>
              <a:t>Laser</a:t>
            </a:r>
          </a:p>
        </p:txBody>
      </p:sp>
      <p:sp>
        <p:nvSpPr>
          <p:cNvPr id="50180" name="Line 4"/>
          <p:cNvSpPr>
            <a:spLocks noChangeAspect="1" noChangeShapeType="1"/>
          </p:cNvSpPr>
          <p:nvPr/>
        </p:nvSpPr>
        <p:spPr bwMode="auto">
          <a:xfrm>
            <a:off x="3635375" y="2043581"/>
            <a:ext cx="0" cy="1593850"/>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38309" name="Oval 5"/>
          <p:cNvSpPr>
            <a:spLocks noChangeAspect="1" noChangeArrowheads="1"/>
          </p:cNvSpPr>
          <p:nvPr/>
        </p:nvSpPr>
        <p:spPr bwMode="auto">
          <a:xfrm>
            <a:off x="3730625" y="2967506"/>
            <a:ext cx="390525" cy="458788"/>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0182" name="Freeform 6"/>
          <p:cNvSpPr>
            <a:spLocks noChangeAspect="1"/>
          </p:cNvSpPr>
          <p:nvPr/>
        </p:nvSpPr>
        <p:spPr bwMode="auto">
          <a:xfrm>
            <a:off x="5448300" y="2075331"/>
            <a:ext cx="1014413" cy="1374775"/>
          </a:xfrm>
          <a:custGeom>
            <a:avLst/>
            <a:gdLst>
              <a:gd name="T0" fmla="*/ 0 w 748"/>
              <a:gd name="T1" fmla="*/ 2147483646 h 727"/>
              <a:gd name="T2" fmla="*/ 2147483646 w 748"/>
              <a:gd name="T3" fmla="*/ 2147483646 h 727"/>
              <a:gd name="T4" fmla="*/ 2147483646 w 748"/>
              <a:gd name="T5" fmla="*/ 2147483646 h 727"/>
              <a:gd name="T6" fmla="*/ 2147483646 w 748"/>
              <a:gd name="T7" fmla="*/ 2147483646 h 727"/>
              <a:gd name="T8" fmla="*/ 2147483646 w 748"/>
              <a:gd name="T9" fmla="*/ 2147483646 h 727"/>
              <a:gd name="T10" fmla="*/ 2147483646 w 748"/>
              <a:gd name="T11" fmla="*/ 2147483646 h 727"/>
              <a:gd name="T12" fmla="*/ 2147483646 w 748"/>
              <a:gd name="T13" fmla="*/ 2147483646 h 727"/>
              <a:gd name="T14" fmla="*/ 2147483646 w 748"/>
              <a:gd name="T15" fmla="*/ 2147483646 h 727"/>
              <a:gd name="T16" fmla="*/ 2147483646 w 748"/>
              <a:gd name="T17" fmla="*/ 2147483646 h 727"/>
              <a:gd name="T18" fmla="*/ 2147483646 w 748"/>
              <a:gd name="T19" fmla="*/ 2147483646 h 727"/>
              <a:gd name="T20" fmla="*/ 2147483646 w 748"/>
              <a:gd name="T21" fmla="*/ 2147483646 h 727"/>
              <a:gd name="T22" fmla="*/ 2147483646 w 748"/>
              <a:gd name="T23" fmla="*/ 2147483646 h 727"/>
              <a:gd name="T24" fmla="*/ 2147483646 w 748"/>
              <a:gd name="T25" fmla="*/ 2147483646 h 727"/>
              <a:gd name="T26" fmla="*/ 2147483646 w 748"/>
              <a:gd name="T27" fmla="*/ 2147483646 h 727"/>
              <a:gd name="T28" fmla="*/ 2147483646 w 748"/>
              <a:gd name="T29" fmla="*/ 2147483646 h 727"/>
              <a:gd name="T30" fmla="*/ 2147483646 w 748"/>
              <a:gd name="T31" fmla="*/ 2147483646 h 727"/>
              <a:gd name="T32" fmla="*/ 2147483646 w 748"/>
              <a:gd name="T33" fmla="*/ 2147483646 h 727"/>
              <a:gd name="T34" fmla="*/ 2147483646 w 748"/>
              <a:gd name="T35" fmla="*/ 2147483646 h 727"/>
              <a:gd name="T36" fmla="*/ 2147483646 w 748"/>
              <a:gd name="T37" fmla="*/ 2147483646 h 727"/>
              <a:gd name="T38" fmla="*/ 2147483646 w 748"/>
              <a:gd name="T39" fmla="*/ 2147483646 h 727"/>
              <a:gd name="T40" fmla="*/ 2147483646 w 748"/>
              <a:gd name="T41" fmla="*/ 2147483646 h 727"/>
              <a:gd name="T42" fmla="*/ 2147483646 w 748"/>
              <a:gd name="T43" fmla="*/ 2147483646 h 727"/>
              <a:gd name="T44" fmla="*/ 2147483646 w 748"/>
              <a:gd name="T45" fmla="*/ 2147483646 h 727"/>
              <a:gd name="T46" fmla="*/ 2147483646 w 748"/>
              <a:gd name="T47" fmla="*/ 0 h 727"/>
              <a:gd name="T48" fmla="*/ 2147483646 w 748"/>
              <a:gd name="T49" fmla="*/ 0 h 727"/>
              <a:gd name="T50" fmla="*/ 2147483646 w 748"/>
              <a:gd name="T51" fmla="*/ 2147483646 h 727"/>
              <a:gd name="T52" fmla="*/ 2147483646 w 748"/>
              <a:gd name="T53" fmla="*/ 2147483646 h 727"/>
              <a:gd name="T54" fmla="*/ 2147483646 w 748"/>
              <a:gd name="T55" fmla="*/ 2147483646 h 727"/>
              <a:gd name="T56" fmla="*/ 2147483646 w 748"/>
              <a:gd name="T57" fmla="*/ 2147483646 h 727"/>
              <a:gd name="T58" fmla="*/ 2147483646 w 748"/>
              <a:gd name="T59" fmla="*/ 2147483646 h 727"/>
              <a:gd name="T60" fmla="*/ 2147483646 w 748"/>
              <a:gd name="T61" fmla="*/ 2147483646 h 727"/>
              <a:gd name="T62" fmla="*/ 2147483646 w 748"/>
              <a:gd name="T63" fmla="*/ 2147483646 h 727"/>
              <a:gd name="T64" fmla="*/ 2147483646 w 748"/>
              <a:gd name="T65" fmla="*/ 2147483646 h 727"/>
              <a:gd name="T66" fmla="*/ 2147483646 w 748"/>
              <a:gd name="T67" fmla="*/ 2147483646 h 727"/>
              <a:gd name="T68" fmla="*/ 2147483646 w 748"/>
              <a:gd name="T69" fmla="*/ 2147483646 h 727"/>
              <a:gd name="T70" fmla="*/ 2147483646 w 748"/>
              <a:gd name="T71" fmla="*/ 2147483646 h 727"/>
              <a:gd name="T72" fmla="*/ 2147483646 w 748"/>
              <a:gd name="T73" fmla="*/ 2147483646 h 727"/>
              <a:gd name="T74" fmla="*/ 2147483646 w 748"/>
              <a:gd name="T75" fmla="*/ 2147483646 h 727"/>
              <a:gd name="T76" fmla="*/ 2147483646 w 748"/>
              <a:gd name="T77" fmla="*/ 2147483646 h 727"/>
              <a:gd name="T78" fmla="*/ 2147483646 w 748"/>
              <a:gd name="T79" fmla="*/ 2147483646 h 727"/>
              <a:gd name="T80" fmla="*/ 2147483646 w 748"/>
              <a:gd name="T81" fmla="*/ 2147483646 h 727"/>
              <a:gd name="T82" fmla="*/ 2147483646 w 748"/>
              <a:gd name="T83" fmla="*/ 2147483646 h 727"/>
              <a:gd name="T84" fmla="*/ 2147483646 w 748"/>
              <a:gd name="T85" fmla="*/ 2147483646 h 727"/>
              <a:gd name="T86" fmla="*/ 2147483646 w 748"/>
              <a:gd name="T87" fmla="*/ 2147483646 h 727"/>
              <a:gd name="T88" fmla="*/ 2147483646 w 748"/>
              <a:gd name="T89" fmla="*/ 2147483646 h 727"/>
              <a:gd name="T90" fmla="*/ 2147483646 w 748"/>
              <a:gd name="T91" fmla="*/ 2147483646 h 727"/>
              <a:gd name="T92" fmla="*/ 2147483646 w 748"/>
              <a:gd name="T93" fmla="*/ 2147483646 h 727"/>
              <a:gd name="T94" fmla="*/ 2147483646 w 748"/>
              <a:gd name="T95" fmla="*/ 2147483646 h 727"/>
              <a:gd name="T96" fmla="*/ 2147483646 w 748"/>
              <a:gd name="T97" fmla="*/ 2147483646 h 727"/>
              <a:gd name="T98" fmla="*/ 2147483646 w 748"/>
              <a:gd name="T99" fmla="*/ 2147483646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8" h="727">
                <a:moveTo>
                  <a:pt x="0" y="726"/>
                </a:moveTo>
                <a:lnTo>
                  <a:pt x="35" y="718"/>
                </a:lnTo>
                <a:lnTo>
                  <a:pt x="49" y="714"/>
                </a:lnTo>
                <a:lnTo>
                  <a:pt x="65" y="708"/>
                </a:lnTo>
                <a:lnTo>
                  <a:pt x="79" y="700"/>
                </a:lnTo>
                <a:lnTo>
                  <a:pt x="91" y="692"/>
                </a:lnTo>
                <a:lnTo>
                  <a:pt x="103" y="684"/>
                </a:lnTo>
                <a:lnTo>
                  <a:pt x="119" y="672"/>
                </a:lnTo>
                <a:lnTo>
                  <a:pt x="133" y="658"/>
                </a:lnTo>
                <a:lnTo>
                  <a:pt x="150" y="636"/>
                </a:lnTo>
                <a:lnTo>
                  <a:pt x="176" y="594"/>
                </a:lnTo>
                <a:lnTo>
                  <a:pt x="194" y="552"/>
                </a:lnTo>
                <a:lnTo>
                  <a:pt x="208" y="510"/>
                </a:lnTo>
                <a:lnTo>
                  <a:pt x="226" y="440"/>
                </a:lnTo>
                <a:lnTo>
                  <a:pt x="235" y="394"/>
                </a:lnTo>
                <a:lnTo>
                  <a:pt x="251" y="328"/>
                </a:lnTo>
                <a:lnTo>
                  <a:pt x="265" y="270"/>
                </a:lnTo>
                <a:lnTo>
                  <a:pt x="287" y="184"/>
                </a:lnTo>
                <a:lnTo>
                  <a:pt x="312" y="92"/>
                </a:lnTo>
                <a:lnTo>
                  <a:pt x="322" y="64"/>
                </a:lnTo>
                <a:lnTo>
                  <a:pt x="331" y="42"/>
                </a:lnTo>
                <a:lnTo>
                  <a:pt x="344" y="22"/>
                </a:lnTo>
                <a:lnTo>
                  <a:pt x="360" y="6"/>
                </a:lnTo>
                <a:lnTo>
                  <a:pt x="376" y="0"/>
                </a:lnTo>
                <a:lnTo>
                  <a:pt x="390" y="0"/>
                </a:lnTo>
                <a:lnTo>
                  <a:pt x="408" y="6"/>
                </a:lnTo>
                <a:lnTo>
                  <a:pt x="418" y="16"/>
                </a:lnTo>
                <a:lnTo>
                  <a:pt x="426" y="30"/>
                </a:lnTo>
                <a:lnTo>
                  <a:pt x="432" y="40"/>
                </a:lnTo>
                <a:lnTo>
                  <a:pt x="442" y="64"/>
                </a:lnTo>
                <a:lnTo>
                  <a:pt x="450" y="88"/>
                </a:lnTo>
                <a:lnTo>
                  <a:pt x="472" y="178"/>
                </a:lnTo>
                <a:lnTo>
                  <a:pt x="498" y="282"/>
                </a:lnTo>
                <a:lnTo>
                  <a:pt x="510" y="338"/>
                </a:lnTo>
                <a:lnTo>
                  <a:pt x="524" y="398"/>
                </a:lnTo>
                <a:lnTo>
                  <a:pt x="538" y="444"/>
                </a:lnTo>
                <a:lnTo>
                  <a:pt x="550" y="486"/>
                </a:lnTo>
                <a:lnTo>
                  <a:pt x="562" y="524"/>
                </a:lnTo>
                <a:lnTo>
                  <a:pt x="576" y="564"/>
                </a:lnTo>
                <a:lnTo>
                  <a:pt x="594" y="604"/>
                </a:lnTo>
                <a:lnTo>
                  <a:pt x="611" y="636"/>
                </a:lnTo>
                <a:lnTo>
                  <a:pt x="629" y="664"/>
                </a:lnTo>
                <a:lnTo>
                  <a:pt x="643" y="682"/>
                </a:lnTo>
                <a:lnTo>
                  <a:pt x="659" y="696"/>
                </a:lnTo>
                <a:lnTo>
                  <a:pt x="673" y="706"/>
                </a:lnTo>
                <a:lnTo>
                  <a:pt x="683" y="712"/>
                </a:lnTo>
                <a:lnTo>
                  <a:pt x="697" y="718"/>
                </a:lnTo>
                <a:lnTo>
                  <a:pt x="714" y="722"/>
                </a:lnTo>
                <a:lnTo>
                  <a:pt x="730" y="724"/>
                </a:lnTo>
                <a:lnTo>
                  <a:pt x="747" y="726"/>
                </a:lnTo>
              </a:path>
            </a:pathLst>
          </a:custGeom>
          <a:noFill/>
          <a:ln w="50800" cap="rnd" cmpd="sng">
            <a:solidFill>
              <a:srgbClr val="00DFC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11" name="Rectangle 7"/>
          <p:cNvSpPr>
            <a:spLocks noChangeArrowheads="1"/>
          </p:cNvSpPr>
          <p:nvPr/>
        </p:nvSpPr>
        <p:spPr bwMode="auto">
          <a:xfrm>
            <a:off x="5435600" y="2075331"/>
            <a:ext cx="1120775" cy="143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0184" name="Rectangle 8"/>
          <p:cNvSpPr>
            <a:spLocks noChangeAspect="1" noChangeArrowheads="1"/>
          </p:cNvSpPr>
          <p:nvPr/>
        </p:nvSpPr>
        <p:spPr bwMode="auto">
          <a:xfrm>
            <a:off x="6624638" y="3516781"/>
            <a:ext cx="129381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50000"/>
              </a:spcBef>
              <a:buClrTx/>
              <a:buFontTx/>
              <a:buNone/>
            </a:pPr>
            <a:r>
              <a:rPr kumimoji="0" lang="en-US" altLang="zh-TW" sz="1800">
                <a:solidFill>
                  <a:schemeClr val="tx1"/>
                </a:solidFill>
                <a:ea typeface="新細明體" panose="02020500000000000000" pitchFamily="18" charset="-120"/>
              </a:rPr>
              <a:t>Time </a:t>
            </a:r>
            <a:r>
              <a:rPr kumimoji="0" lang="en-US" altLang="zh-TW" sz="1500">
                <a:solidFill>
                  <a:schemeClr val="tx1"/>
                </a:solidFill>
                <a:latin typeface="AGaramond"/>
                <a:ea typeface="新細明體" panose="02020500000000000000" pitchFamily="18" charset="-120"/>
              </a:rPr>
              <a:t>(µs)</a:t>
            </a:r>
          </a:p>
        </p:txBody>
      </p:sp>
      <p:sp>
        <p:nvSpPr>
          <p:cNvPr id="50185" name="Rectangle 9"/>
          <p:cNvSpPr>
            <a:spLocks noChangeAspect="1" noChangeArrowheads="1"/>
          </p:cNvSpPr>
          <p:nvPr/>
        </p:nvSpPr>
        <p:spPr bwMode="auto">
          <a:xfrm rot="-5400000">
            <a:off x="3902869" y="2628575"/>
            <a:ext cx="17129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50000"/>
              </a:spcBef>
              <a:buClrTx/>
              <a:buFontTx/>
              <a:buNone/>
            </a:pPr>
            <a:r>
              <a:rPr kumimoji="0" lang="en-US" altLang="zh-TW" sz="1800">
                <a:solidFill>
                  <a:schemeClr val="tx1"/>
                </a:solidFill>
                <a:ea typeface="新細明體" panose="02020500000000000000" pitchFamily="18" charset="-120"/>
              </a:rPr>
              <a:t>Volts</a:t>
            </a:r>
          </a:p>
        </p:txBody>
      </p:sp>
      <p:sp>
        <p:nvSpPr>
          <p:cNvPr id="50186" name="Rectangle 10"/>
          <p:cNvSpPr>
            <a:spLocks noChangeAspect="1" noChangeArrowheads="1"/>
          </p:cNvSpPr>
          <p:nvPr/>
        </p:nvSpPr>
        <p:spPr bwMode="auto">
          <a:xfrm rot="-5400000">
            <a:off x="4258469" y="2600000"/>
            <a:ext cx="139541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50000"/>
              </a:spcBef>
              <a:buClrTx/>
              <a:buFontTx/>
              <a:buNone/>
            </a:pPr>
            <a:r>
              <a:rPr kumimoji="0" lang="en-US" altLang="zh-TW" sz="1500">
                <a:solidFill>
                  <a:schemeClr val="tx1"/>
                </a:solidFill>
                <a:ea typeface="新細明體" panose="02020500000000000000" pitchFamily="18" charset="-120"/>
              </a:rPr>
              <a:t>Pulse Height</a:t>
            </a:r>
          </a:p>
        </p:txBody>
      </p:sp>
      <p:sp>
        <p:nvSpPr>
          <p:cNvPr id="50187" name="Rectangle 11"/>
          <p:cNvSpPr>
            <a:spLocks noChangeAspect="1" noChangeArrowheads="1"/>
          </p:cNvSpPr>
          <p:nvPr/>
        </p:nvSpPr>
        <p:spPr bwMode="auto">
          <a:xfrm>
            <a:off x="5251450" y="3823169"/>
            <a:ext cx="13049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50000"/>
              </a:spcBef>
              <a:buClrTx/>
              <a:buFontTx/>
              <a:buNone/>
            </a:pPr>
            <a:r>
              <a:rPr kumimoji="0" lang="en-US" altLang="zh-TW" sz="1500">
                <a:solidFill>
                  <a:schemeClr val="tx1"/>
                </a:solidFill>
                <a:ea typeface="新細明體" panose="02020500000000000000" pitchFamily="18" charset="-120"/>
              </a:rPr>
              <a:t>Pulse Width</a:t>
            </a:r>
          </a:p>
        </p:txBody>
      </p:sp>
      <p:sp>
        <p:nvSpPr>
          <p:cNvPr id="50188" name="Line 12"/>
          <p:cNvSpPr>
            <a:spLocks noChangeAspect="1" noChangeShapeType="1"/>
          </p:cNvSpPr>
          <p:nvPr/>
        </p:nvSpPr>
        <p:spPr bwMode="auto">
          <a:xfrm>
            <a:off x="5418138" y="1578444"/>
            <a:ext cx="0" cy="2211387"/>
          </a:xfrm>
          <a:prstGeom prst="line">
            <a:avLst/>
          </a:prstGeom>
          <a:noFill/>
          <a:ln w="25400">
            <a:solidFill>
              <a:srgbClr val="0033CC"/>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0189" name="Line 13"/>
          <p:cNvSpPr>
            <a:spLocks noChangeAspect="1" noChangeShapeType="1"/>
          </p:cNvSpPr>
          <p:nvPr/>
        </p:nvSpPr>
        <p:spPr bwMode="auto">
          <a:xfrm>
            <a:off x="5095875" y="2059456"/>
            <a:ext cx="1676400" cy="0"/>
          </a:xfrm>
          <a:prstGeom prst="line">
            <a:avLst/>
          </a:prstGeom>
          <a:noFill/>
          <a:ln w="25400">
            <a:solidFill>
              <a:srgbClr val="0033CC"/>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0190" name="Line 14"/>
          <p:cNvSpPr>
            <a:spLocks noChangeAspect="1" noChangeShapeType="1"/>
          </p:cNvSpPr>
          <p:nvPr/>
        </p:nvSpPr>
        <p:spPr bwMode="auto">
          <a:xfrm>
            <a:off x="5095875" y="3475506"/>
            <a:ext cx="2505075" cy="0"/>
          </a:xfrm>
          <a:prstGeom prst="line">
            <a:avLst/>
          </a:prstGeom>
          <a:noFill/>
          <a:ln w="25400">
            <a:solidFill>
              <a:srgbClr val="0033CC"/>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0191" name="Line 15"/>
          <p:cNvSpPr>
            <a:spLocks noChangeAspect="1" noChangeShapeType="1"/>
          </p:cNvSpPr>
          <p:nvPr/>
        </p:nvSpPr>
        <p:spPr bwMode="auto">
          <a:xfrm>
            <a:off x="5172075" y="2075331"/>
            <a:ext cx="0" cy="1392238"/>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2" name="Line 16"/>
          <p:cNvSpPr>
            <a:spLocks noChangeAspect="1" noChangeShapeType="1"/>
          </p:cNvSpPr>
          <p:nvPr/>
        </p:nvSpPr>
        <p:spPr bwMode="auto">
          <a:xfrm flipH="1">
            <a:off x="5427663" y="3754906"/>
            <a:ext cx="954087"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3" name="Line 17"/>
          <p:cNvSpPr>
            <a:spLocks noChangeAspect="1" noChangeShapeType="1"/>
          </p:cNvSpPr>
          <p:nvPr/>
        </p:nvSpPr>
        <p:spPr bwMode="auto">
          <a:xfrm>
            <a:off x="6399213" y="3494556"/>
            <a:ext cx="0" cy="295275"/>
          </a:xfrm>
          <a:prstGeom prst="line">
            <a:avLst/>
          </a:prstGeom>
          <a:noFill/>
          <a:ln w="25400">
            <a:solidFill>
              <a:srgbClr val="0033CC"/>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0194" name="Line 18"/>
          <p:cNvSpPr>
            <a:spLocks noChangeAspect="1" noChangeShapeType="1"/>
          </p:cNvSpPr>
          <p:nvPr/>
        </p:nvSpPr>
        <p:spPr bwMode="auto">
          <a:xfrm>
            <a:off x="4202113" y="2043581"/>
            <a:ext cx="0" cy="1593850"/>
          </a:xfrm>
          <a:prstGeom prst="line">
            <a:avLst/>
          </a:prstGeom>
          <a:noFill/>
          <a:ln w="25400">
            <a:solidFill>
              <a:srgbClr val="00BFB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38323" name="Oval 19"/>
          <p:cNvSpPr>
            <a:spLocks noChangeAspect="1" noChangeArrowheads="1"/>
          </p:cNvSpPr>
          <p:nvPr/>
        </p:nvSpPr>
        <p:spPr bwMode="auto">
          <a:xfrm>
            <a:off x="3730625" y="2967506"/>
            <a:ext cx="390525" cy="458788"/>
          </a:xfrm>
          <a:prstGeom prst="ellipse">
            <a:avLst/>
          </a:prstGeom>
          <a:gradFill rotWithShape="0">
            <a:gsLst>
              <a:gs pos="0">
                <a:srgbClr val="FFFFFF"/>
              </a:gs>
              <a:gs pos="100000">
                <a:srgbClr val="A17D57"/>
              </a:gs>
            </a:gsLst>
            <a:path path="shape">
              <a:fillToRect l="50000" t="50000" r="50000" b="50000"/>
            </a:path>
          </a:gradFill>
          <a:ln w="12700">
            <a:solidFill>
              <a:srgbClr val="A17D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38324" name="Line 20"/>
          <p:cNvSpPr>
            <a:spLocks noChangeAspect="1" noChangeShapeType="1"/>
          </p:cNvSpPr>
          <p:nvPr/>
        </p:nvSpPr>
        <p:spPr bwMode="auto">
          <a:xfrm>
            <a:off x="3930650" y="2284881"/>
            <a:ext cx="0" cy="892175"/>
          </a:xfrm>
          <a:prstGeom prst="line">
            <a:avLst/>
          </a:prstGeom>
          <a:noFill/>
          <a:ln w="25400" cap="rnd">
            <a:solidFill>
              <a:schemeClr val="tx1"/>
            </a:solidFill>
            <a:prstDash val="sysDot"/>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7" name="投影片編號版面配置區 1"/>
          <p:cNvSpPr>
            <a:spLocks noGrp="1"/>
          </p:cNvSpPr>
          <p:nvPr>
            <p:ph type="sldNum" sz="quarter" idx="10"/>
          </p:nvPr>
        </p:nvSpPr>
        <p:spPr>
          <a:xfrm>
            <a:off x="0" y="6237979"/>
            <a:ext cx="520390" cy="598860"/>
          </a:xfrm>
          <a:noFill/>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50000"/>
              </a:spcBef>
              <a:buClrTx/>
              <a:buFontTx/>
              <a:buNone/>
            </a:pPr>
            <a:fld id="{B5E736B6-CC9C-4C0B-9A83-6B71D933EA43}" type="slidenum">
              <a:rPr kumimoji="0" lang="en-US" altLang="en-US" sz="1400"/>
              <a:pPr>
                <a:spcBef>
                  <a:spcPct val="50000"/>
                </a:spcBef>
                <a:buClrTx/>
                <a:buFontTx/>
                <a:buNone/>
              </a:pPr>
              <a:t>30</a:t>
            </a:fld>
            <a:endParaRPr kumimoji="0" lang="en-US" altLang="en-US" sz="1400" dirty="0">
              <a:solidFill>
                <a:srgbClr val="2B2771"/>
              </a:solidFill>
            </a:endParaRPr>
          </a:p>
        </p:txBody>
      </p:sp>
      <p:pic>
        <p:nvPicPr>
          <p:cNvPr id="50198"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3732681"/>
            <a:ext cx="2468562"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323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1.11111E-6 -3.7037E-6 L 0.0474 -3.7037E-6 " pathEditMode="relative" rAng="0" ptsTypes="AA">
                                      <p:cBhvr>
                                        <p:cTn id="6" dur="3000" fill="hold"/>
                                        <p:tgtEl>
                                          <p:spTgt spid="738311"/>
                                        </p:tgtEl>
                                        <p:attrNameLst>
                                          <p:attrName>ppt_x</p:attrName>
                                          <p:attrName>ppt_y</p:attrName>
                                        </p:attrNameLst>
                                      </p:cBhvr>
                                      <p:rCtr x="2361" y="0"/>
                                    </p:animMotion>
                                  </p:childTnLst>
                                </p:cTn>
                              </p:par>
                              <p:par>
                                <p:cTn id="7" presetID="64" presetClass="path" presetSubtype="0" accel="50000" decel="50000" fill="hold" grpId="0" nodeType="withEffect">
                                  <p:stCondLst>
                                    <p:cond delay="0"/>
                                  </p:stCondLst>
                                  <p:childTnLst>
                                    <p:animMotion origin="layout" path="M 0.00052 0.0007 L 0.00052 -0.06319 " pathEditMode="relative" rAng="0" ptsTypes="AA">
                                      <p:cBhvr>
                                        <p:cTn id="8" dur="3000" fill="hold"/>
                                        <p:tgtEl>
                                          <p:spTgt spid="738309"/>
                                        </p:tgtEl>
                                        <p:attrNameLst>
                                          <p:attrName>ppt_x</p:attrName>
                                          <p:attrName>ppt_y</p:attrName>
                                        </p:attrNameLst>
                                      </p:cBhvr>
                                      <p:rCtr x="0" y="-3194"/>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path" presetSubtype="0" accel="50000" decel="50000" fill="hold" grpId="1" nodeType="clickEffect">
                                  <p:stCondLst>
                                    <p:cond delay="0"/>
                                  </p:stCondLst>
                                  <p:childTnLst>
                                    <p:animMotion origin="layout" path="M 0.10347 -3.7037E-6 L 0.0474 -3.7037E-6 " pathEditMode="relative" rAng="0" ptsTypes="AA">
                                      <p:cBhvr>
                                        <p:cTn id="12" dur="3000" spd="-100000" fill="hold"/>
                                        <p:tgtEl>
                                          <p:spTgt spid="738311"/>
                                        </p:tgtEl>
                                        <p:attrNameLst>
                                          <p:attrName>ppt_x</p:attrName>
                                          <p:attrName>ppt_y</p:attrName>
                                        </p:attrNameLst>
                                      </p:cBhvr>
                                      <p:rCtr x="-2812" y="0"/>
                                    </p:animMotion>
                                  </p:childTnLst>
                                </p:cTn>
                              </p:par>
                              <p:par>
                                <p:cTn id="13" presetID="64" presetClass="path" presetSubtype="0" accel="50000" decel="50000" fill="hold" grpId="1" nodeType="withEffect">
                                  <p:stCondLst>
                                    <p:cond delay="0"/>
                                  </p:stCondLst>
                                  <p:childTnLst>
                                    <p:animMotion origin="layout" path="M 0.00052 -0.0632 L 0.00052 -0.1287 " pathEditMode="relative" rAng="0" ptsTypes="AA">
                                      <p:cBhvr>
                                        <p:cTn id="14" dur="3000" fill="hold"/>
                                        <p:tgtEl>
                                          <p:spTgt spid="738309"/>
                                        </p:tgtEl>
                                        <p:attrNameLst>
                                          <p:attrName>ppt_x</p:attrName>
                                          <p:attrName>ppt_y</p:attrName>
                                        </p:attrNameLst>
                                      </p:cBhvr>
                                      <p:rCtr x="0" y="-3287"/>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83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8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9" grpId="0" animBg="1"/>
      <p:bldP spid="738309" grpId="1" animBg="1"/>
      <p:bldP spid="738311" grpId="0" animBg="1"/>
      <p:bldP spid="738311" grpId="1" animBg="1"/>
      <p:bldP spid="738323" grpId="0" animBg="1"/>
      <p:bldP spid="7383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a:r>
              <a:rPr lang="en-US" altLang="zh-TW" sz="3200" b="1" dirty="0" smtClean="0">
                <a:solidFill>
                  <a:schemeClr val="accent1"/>
                </a:solidFill>
                <a:ea typeface="新細明體" panose="02020500000000000000" pitchFamily="18" charset="-120"/>
              </a:rPr>
              <a:t>Quantification of a Voltage Pulse</a:t>
            </a:r>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1598613"/>
            <a:ext cx="6353175" cy="476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73257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spect="1" noChangeArrowheads="1"/>
          </p:cNvSpPr>
          <p:nvPr/>
        </p:nvSpPr>
        <p:spPr bwMode="auto">
          <a:xfrm>
            <a:off x="3698875" y="2044116"/>
            <a:ext cx="571500" cy="2667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bg1"/>
                </a:solidFill>
                <a:ea typeface="新細明體" panose="02020500000000000000" pitchFamily="18" charset="-120"/>
              </a:rPr>
              <a:t>39,271</a:t>
            </a:r>
          </a:p>
        </p:txBody>
      </p:sp>
      <p:sp>
        <p:nvSpPr>
          <p:cNvPr id="59395" name="Rectangle 3"/>
          <p:cNvSpPr>
            <a:spLocks noChangeAspect="1" noChangeArrowheads="1"/>
          </p:cNvSpPr>
          <p:nvPr/>
        </p:nvSpPr>
        <p:spPr bwMode="auto">
          <a:xfrm>
            <a:off x="3067050" y="2044116"/>
            <a:ext cx="571500" cy="2667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bg1"/>
                </a:solidFill>
                <a:ea typeface="新細明體" panose="02020500000000000000" pitchFamily="18" charset="-120"/>
              </a:rPr>
              <a:t>39,271</a:t>
            </a:r>
          </a:p>
        </p:txBody>
      </p:sp>
      <p:pic>
        <p:nvPicPr>
          <p:cNvPr id="59396" name="Picture 4" descr="01_empty_plot"/>
          <p:cNvPicPr>
            <a:picLocks noChangeAspect="1" noChangeArrowheads="1"/>
          </p:cNvPicPr>
          <p:nvPr/>
        </p:nvPicPr>
        <p:blipFill>
          <a:blip r:embed="rId3">
            <a:extLst>
              <a:ext uri="{28A0092B-C50C-407E-A947-70E740481C1C}">
                <a14:useLocalDpi xmlns:a14="http://schemas.microsoft.com/office/drawing/2010/main" val="0"/>
              </a:ext>
            </a:extLst>
          </a:blip>
          <a:srcRect l="4344" t="6686" r="3041" b="4776"/>
          <a:stretch>
            <a:fillRect/>
          </a:stretch>
        </p:blipFill>
        <p:spPr bwMode="auto">
          <a:xfrm>
            <a:off x="1139825" y="3553829"/>
            <a:ext cx="2633663"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Grp="1" noChangeArrowheads="1"/>
          </p:cNvSpPr>
          <p:nvPr>
            <p:ph type="title"/>
          </p:nvPr>
        </p:nvSpPr>
        <p:spPr>
          <a:xfrm>
            <a:off x="768742" y="49422"/>
            <a:ext cx="7772400" cy="582211"/>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spAutoFit/>
          </a:bodyPr>
          <a:lstStyle/>
          <a:p>
            <a:pPr algn="l"/>
            <a:r>
              <a:rPr lang="en-US" altLang="zh-TW" sz="3200" b="1" dirty="0" smtClean="0">
                <a:solidFill>
                  <a:schemeClr val="accent1"/>
                </a:solidFill>
                <a:ea typeface="新細明體" panose="02020500000000000000" pitchFamily="18" charset="-120"/>
              </a:rPr>
              <a:t>Data Storage</a:t>
            </a:r>
          </a:p>
        </p:txBody>
      </p:sp>
      <p:pic>
        <p:nvPicPr>
          <p:cNvPr id="59398" name="Picture 6" descr="01_digital_list_mode_plot"/>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l="7385" t="6209" r="3474" b="8119"/>
          <a:stretch>
            <a:fillRect/>
          </a:stretch>
        </p:blipFill>
        <p:spPr>
          <a:xfrm>
            <a:off x="4881430" y="3926891"/>
            <a:ext cx="2446337" cy="248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Rectangle 7"/>
          <p:cNvSpPr>
            <a:spLocks noChangeAspect="1" noChangeArrowheads="1"/>
          </p:cNvSpPr>
          <p:nvPr/>
        </p:nvSpPr>
        <p:spPr bwMode="auto">
          <a:xfrm>
            <a:off x="1608138" y="2044116"/>
            <a:ext cx="425450" cy="288925"/>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00" name="Rectangle 8"/>
          <p:cNvSpPr>
            <a:spLocks noChangeAspect="1" noChangeArrowheads="1"/>
          </p:cNvSpPr>
          <p:nvPr/>
        </p:nvSpPr>
        <p:spPr bwMode="auto">
          <a:xfrm>
            <a:off x="2097088" y="2044116"/>
            <a:ext cx="423862" cy="288925"/>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01" name="Rectangle 9"/>
          <p:cNvSpPr>
            <a:spLocks noChangeAspect="1" noChangeArrowheads="1"/>
          </p:cNvSpPr>
          <p:nvPr/>
        </p:nvSpPr>
        <p:spPr bwMode="auto">
          <a:xfrm>
            <a:off x="2584450" y="2044116"/>
            <a:ext cx="423863" cy="288925"/>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02" name="Rectangle 10"/>
          <p:cNvSpPr>
            <a:spLocks noChangeAspect="1" noChangeArrowheads="1"/>
          </p:cNvSpPr>
          <p:nvPr/>
        </p:nvSpPr>
        <p:spPr bwMode="auto">
          <a:xfrm>
            <a:off x="1608138" y="2380666"/>
            <a:ext cx="425450" cy="261938"/>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03" name="Rectangle 11"/>
          <p:cNvSpPr>
            <a:spLocks noChangeAspect="1" noChangeArrowheads="1"/>
          </p:cNvSpPr>
          <p:nvPr/>
        </p:nvSpPr>
        <p:spPr bwMode="auto">
          <a:xfrm>
            <a:off x="2097088" y="2380666"/>
            <a:ext cx="423862" cy="261938"/>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04" name="Rectangle 12"/>
          <p:cNvSpPr>
            <a:spLocks noChangeAspect="1" noChangeArrowheads="1"/>
          </p:cNvSpPr>
          <p:nvPr/>
        </p:nvSpPr>
        <p:spPr bwMode="auto">
          <a:xfrm>
            <a:off x="2584450" y="2380666"/>
            <a:ext cx="423863" cy="261938"/>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05" name="Rectangle 13"/>
          <p:cNvSpPr>
            <a:spLocks noChangeAspect="1" noChangeArrowheads="1"/>
          </p:cNvSpPr>
          <p:nvPr/>
        </p:nvSpPr>
        <p:spPr bwMode="auto">
          <a:xfrm>
            <a:off x="1608138" y="2704516"/>
            <a:ext cx="425450" cy="263525"/>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06" name="Rectangle 14"/>
          <p:cNvSpPr>
            <a:spLocks noChangeAspect="1" noChangeArrowheads="1"/>
          </p:cNvSpPr>
          <p:nvPr/>
        </p:nvSpPr>
        <p:spPr bwMode="auto">
          <a:xfrm>
            <a:off x="2097088" y="2704516"/>
            <a:ext cx="423862" cy="263525"/>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07" name="Rectangle 15"/>
          <p:cNvSpPr>
            <a:spLocks noChangeAspect="1" noChangeArrowheads="1"/>
          </p:cNvSpPr>
          <p:nvPr/>
        </p:nvSpPr>
        <p:spPr bwMode="auto">
          <a:xfrm>
            <a:off x="2584450" y="2704516"/>
            <a:ext cx="423863" cy="263525"/>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08" name="Rectangle 16"/>
          <p:cNvSpPr>
            <a:spLocks noChangeAspect="1" noChangeArrowheads="1"/>
          </p:cNvSpPr>
          <p:nvPr/>
        </p:nvSpPr>
        <p:spPr bwMode="auto">
          <a:xfrm>
            <a:off x="882650" y="2079041"/>
            <a:ext cx="6524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r">
              <a:spcBef>
                <a:spcPct val="0"/>
              </a:spcBef>
              <a:buClrTx/>
              <a:buFontTx/>
              <a:buNone/>
            </a:pPr>
            <a:r>
              <a:rPr kumimoji="0" lang="en-US" altLang="zh-TW" sz="1500">
                <a:solidFill>
                  <a:schemeClr val="tx1"/>
                </a:solidFill>
                <a:ea typeface="新細明體" panose="02020500000000000000" pitchFamily="18" charset="-120"/>
              </a:rPr>
              <a:t>Event 1</a:t>
            </a:r>
          </a:p>
        </p:txBody>
      </p:sp>
      <p:sp>
        <p:nvSpPr>
          <p:cNvPr id="59409" name="Rectangle 17"/>
          <p:cNvSpPr>
            <a:spLocks noChangeAspect="1" noChangeArrowheads="1"/>
          </p:cNvSpPr>
          <p:nvPr/>
        </p:nvSpPr>
        <p:spPr bwMode="auto">
          <a:xfrm>
            <a:off x="882650" y="2390191"/>
            <a:ext cx="6524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r">
              <a:spcBef>
                <a:spcPct val="0"/>
              </a:spcBef>
              <a:buClrTx/>
              <a:buFontTx/>
              <a:buNone/>
            </a:pPr>
            <a:r>
              <a:rPr kumimoji="0" lang="en-US" altLang="zh-TW" sz="1500">
                <a:solidFill>
                  <a:schemeClr val="tx1"/>
                </a:solidFill>
                <a:ea typeface="新細明體" panose="02020500000000000000" pitchFamily="18" charset="-120"/>
              </a:rPr>
              <a:t>Event 2</a:t>
            </a:r>
          </a:p>
        </p:txBody>
      </p:sp>
      <p:sp>
        <p:nvSpPr>
          <p:cNvPr id="59410" name="Rectangle 18"/>
          <p:cNvSpPr>
            <a:spLocks noChangeAspect="1" noChangeArrowheads="1"/>
          </p:cNvSpPr>
          <p:nvPr/>
        </p:nvSpPr>
        <p:spPr bwMode="auto">
          <a:xfrm>
            <a:off x="882650" y="2685466"/>
            <a:ext cx="65246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r">
              <a:spcBef>
                <a:spcPct val="0"/>
              </a:spcBef>
              <a:buClrTx/>
              <a:buFontTx/>
              <a:buNone/>
            </a:pPr>
            <a:r>
              <a:rPr kumimoji="0" lang="en-US" altLang="zh-TW" sz="1500">
                <a:solidFill>
                  <a:schemeClr val="tx1"/>
                </a:solidFill>
                <a:ea typeface="新細明體" panose="02020500000000000000" pitchFamily="18" charset="-120"/>
              </a:rPr>
              <a:t>Event 3</a:t>
            </a:r>
          </a:p>
        </p:txBody>
      </p:sp>
      <p:sp>
        <p:nvSpPr>
          <p:cNvPr id="59411" name="Rectangle 19"/>
          <p:cNvSpPr>
            <a:spLocks noChangeAspect="1" noChangeArrowheads="1"/>
          </p:cNvSpPr>
          <p:nvPr/>
        </p:nvSpPr>
        <p:spPr bwMode="auto">
          <a:xfrm>
            <a:off x="2147888" y="1780591"/>
            <a:ext cx="38417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FSC</a:t>
            </a:r>
          </a:p>
        </p:txBody>
      </p:sp>
      <p:sp>
        <p:nvSpPr>
          <p:cNvPr id="59412" name="Rectangle 20"/>
          <p:cNvSpPr>
            <a:spLocks noChangeAspect="1" noChangeArrowheads="1"/>
          </p:cNvSpPr>
          <p:nvPr/>
        </p:nvSpPr>
        <p:spPr bwMode="auto">
          <a:xfrm>
            <a:off x="2632075" y="1780591"/>
            <a:ext cx="39687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SSC</a:t>
            </a:r>
          </a:p>
        </p:txBody>
      </p:sp>
      <p:sp>
        <p:nvSpPr>
          <p:cNvPr id="59413" name="Rectangle 21"/>
          <p:cNvSpPr>
            <a:spLocks noChangeAspect="1" noChangeArrowheads="1"/>
          </p:cNvSpPr>
          <p:nvPr/>
        </p:nvSpPr>
        <p:spPr bwMode="auto">
          <a:xfrm>
            <a:off x="3089275" y="1780591"/>
            <a:ext cx="427038"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FITC</a:t>
            </a:r>
          </a:p>
        </p:txBody>
      </p:sp>
      <p:sp>
        <p:nvSpPr>
          <p:cNvPr id="59414" name="Rectangle 22"/>
          <p:cNvSpPr>
            <a:spLocks noChangeAspect="1" noChangeArrowheads="1"/>
          </p:cNvSpPr>
          <p:nvPr/>
        </p:nvSpPr>
        <p:spPr bwMode="auto">
          <a:xfrm>
            <a:off x="3684588" y="1780591"/>
            <a:ext cx="25717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PE</a:t>
            </a:r>
          </a:p>
        </p:txBody>
      </p:sp>
      <p:sp>
        <p:nvSpPr>
          <p:cNvPr id="568343" name="Rectangle 23"/>
          <p:cNvSpPr>
            <a:spLocks noChangeAspect="1" noChangeArrowheads="1"/>
          </p:cNvSpPr>
          <p:nvPr/>
        </p:nvSpPr>
        <p:spPr bwMode="auto">
          <a:xfrm>
            <a:off x="1822450" y="2093329"/>
            <a:ext cx="1000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US" altLang="zh-TW" sz="1400">
                <a:effectLst>
                  <a:outerShdw blurRad="38100" dist="38100" dir="2700000" algn="tl">
                    <a:srgbClr val="C0C0C0"/>
                  </a:outerShdw>
                </a:effectLst>
                <a:latin typeface="Arial" pitchFamily="34" charset="0"/>
                <a:ea typeface="新細明體" pitchFamily="18" charset="-120"/>
              </a:rPr>
              <a:t>0</a:t>
            </a:r>
          </a:p>
        </p:txBody>
      </p:sp>
      <p:sp>
        <p:nvSpPr>
          <p:cNvPr id="568344" name="Rectangle 24"/>
          <p:cNvSpPr>
            <a:spLocks noChangeAspect="1" noChangeArrowheads="1"/>
          </p:cNvSpPr>
          <p:nvPr/>
        </p:nvSpPr>
        <p:spPr bwMode="auto">
          <a:xfrm>
            <a:off x="2197100" y="2093329"/>
            <a:ext cx="200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US" altLang="zh-TW" sz="1400">
                <a:effectLst>
                  <a:outerShdw blurRad="38100" dist="38100" dir="2700000" algn="tl">
                    <a:srgbClr val="C0C0C0"/>
                  </a:outerShdw>
                </a:effectLst>
                <a:latin typeface="Arial" pitchFamily="34" charset="0"/>
                <a:ea typeface="新細明體" pitchFamily="18" charset="-120"/>
              </a:rPr>
              <a:t>60</a:t>
            </a:r>
          </a:p>
        </p:txBody>
      </p:sp>
      <p:sp>
        <p:nvSpPr>
          <p:cNvPr id="568345" name="Rectangle 25"/>
          <p:cNvSpPr>
            <a:spLocks noChangeAspect="1" noChangeArrowheads="1"/>
          </p:cNvSpPr>
          <p:nvPr/>
        </p:nvSpPr>
        <p:spPr bwMode="auto">
          <a:xfrm>
            <a:off x="2644775" y="2093329"/>
            <a:ext cx="2984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US" altLang="zh-TW" sz="1400">
                <a:effectLst>
                  <a:outerShdw blurRad="38100" dist="38100" dir="2700000" algn="tl">
                    <a:srgbClr val="C0C0C0"/>
                  </a:outerShdw>
                </a:effectLst>
                <a:latin typeface="Arial" pitchFamily="34" charset="0"/>
                <a:ea typeface="新細明體" pitchFamily="18" charset="-120"/>
              </a:rPr>
              <a:t>120</a:t>
            </a:r>
          </a:p>
        </p:txBody>
      </p:sp>
      <p:sp>
        <p:nvSpPr>
          <p:cNvPr id="568346" name="Rectangle 26"/>
          <p:cNvSpPr>
            <a:spLocks noChangeAspect="1" noChangeArrowheads="1"/>
          </p:cNvSpPr>
          <p:nvPr/>
        </p:nvSpPr>
        <p:spPr bwMode="auto">
          <a:xfrm>
            <a:off x="3254375" y="2093329"/>
            <a:ext cx="1984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US" altLang="zh-TW" sz="1400">
                <a:effectLst>
                  <a:outerShdw blurRad="38100" dist="38100" dir="2700000" algn="tl">
                    <a:srgbClr val="C0C0C0"/>
                  </a:outerShdw>
                </a:effectLst>
                <a:latin typeface="Arial" pitchFamily="34" charset="0"/>
                <a:ea typeface="新細明體" pitchFamily="18" charset="-120"/>
              </a:rPr>
              <a:t>89</a:t>
            </a:r>
          </a:p>
        </p:txBody>
      </p:sp>
      <p:sp>
        <p:nvSpPr>
          <p:cNvPr id="568347" name="Rectangle 27"/>
          <p:cNvSpPr>
            <a:spLocks noChangeAspect="1" noChangeArrowheads="1"/>
          </p:cNvSpPr>
          <p:nvPr/>
        </p:nvSpPr>
        <p:spPr bwMode="auto">
          <a:xfrm>
            <a:off x="1766888" y="2404479"/>
            <a:ext cx="200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US" altLang="zh-TW" sz="1400">
                <a:effectLst>
                  <a:outerShdw blurRad="38100" dist="38100" dir="2700000" algn="tl">
                    <a:srgbClr val="C0C0C0"/>
                  </a:outerShdw>
                </a:effectLst>
                <a:latin typeface="Arial" pitchFamily="34" charset="0"/>
                <a:ea typeface="新細明體" pitchFamily="18" charset="-120"/>
              </a:rPr>
              <a:t>10</a:t>
            </a:r>
          </a:p>
        </p:txBody>
      </p:sp>
      <p:sp>
        <p:nvSpPr>
          <p:cNvPr id="568348" name="Rectangle 28"/>
          <p:cNvSpPr>
            <a:spLocks noChangeAspect="1" noChangeArrowheads="1"/>
          </p:cNvSpPr>
          <p:nvPr/>
        </p:nvSpPr>
        <p:spPr bwMode="auto">
          <a:xfrm>
            <a:off x="2141538" y="2404479"/>
            <a:ext cx="2984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US" altLang="zh-TW" sz="1400">
                <a:effectLst>
                  <a:outerShdw blurRad="38100" dist="38100" dir="2700000" algn="tl">
                    <a:srgbClr val="C0C0C0"/>
                  </a:outerShdw>
                </a:effectLst>
                <a:latin typeface="Arial" pitchFamily="34" charset="0"/>
                <a:ea typeface="新細明體" pitchFamily="18" charset="-120"/>
              </a:rPr>
              <a:t>160</a:t>
            </a:r>
          </a:p>
        </p:txBody>
      </p:sp>
      <p:sp>
        <p:nvSpPr>
          <p:cNvPr id="568349" name="Rectangle 29"/>
          <p:cNvSpPr>
            <a:spLocks noChangeAspect="1" noChangeArrowheads="1"/>
          </p:cNvSpPr>
          <p:nvPr/>
        </p:nvSpPr>
        <p:spPr bwMode="auto">
          <a:xfrm>
            <a:off x="2700338" y="2404479"/>
            <a:ext cx="1984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US" altLang="zh-TW" sz="1400">
                <a:effectLst>
                  <a:outerShdw blurRad="38100" dist="38100" dir="2700000" algn="tl">
                    <a:srgbClr val="C0C0C0"/>
                  </a:outerShdw>
                </a:effectLst>
                <a:latin typeface="Arial" pitchFamily="34" charset="0"/>
                <a:ea typeface="新細明體" pitchFamily="18" charset="-120"/>
              </a:rPr>
              <a:t>65</a:t>
            </a:r>
          </a:p>
        </p:txBody>
      </p:sp>
      <p:sp>
        <p:nvSpPr>
          <p:cNvPr id="568350" name="Rectangle 30"/>
          <p:cNvSpPr>
            <a:spLocks noChangeAspect="1" noChangeArrowheads="1"/>
          </p:cNvSpPr>
          <p:nvPr/>
        </p:nvSpPr>
        <p:spPr bwMode="auto">
          <a:xfrm>
            <a:off x="1766888" y="2701341"/>
            <a:ext cx="200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US" altLang="zh-TW" sz="1400">
                <a:effectLst>
                  <a:outerShdw blurRad="38100" dist="38100" dir="2700000" algn="tl">
                    <a:srgbClr val="C0C0C0"/>
                  </a:outerShdw>
                </a:effectLst>
                <a:latin typeface="Arial" pitchFamily="34" charset="0"/>
                <a:ea typeface="新細明體" pitchFamily="18" charset="-120"/>
              </a:rPr>
              <a:t>30</a:t>
            </a:r>
          </a:p>
        </p:txBody>
      </p:sp>
      <p:sp>
        <p:nvSpPr>
          <p:cNvPr id="568351" name="Rectangle 31"/>
          <p:cNvSpPr>
            <a:spLocks noChangeAspect="1" noChangeArrowheads="1"/>
          </p:cNvSpPr>
          <p:nvPr/>
        </p:nvSpPr>
        <p:spPr bwMode="auto">
          <a:xfrm>
            <a:off x="2141538" y="2701341"/>
            <a:ext cx="2984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US" altLang="zh-TW" sz="1400">
                <a:effectLst>
                  <a:outerShdw blurRad="38100" dist="38100" dir="2700000" algn="tl">
                    <a:srgbClr val="C0C0C0"/>
                  </a:outerShdw>
                </a:effectLst>
                <a:latin typeface="Arial" pitchFamily="34" charset="0"/>
                <a:ea typeface="新細明體" pitchFamily="18" charset="-120"/>
              </a:rPr>
              <a:t>650</a:t>
            </a:r>
          </a:p>
        </p:txBody>
      </p:sp>
      <p:sp>
        <p:nvSpPr>
          <p:cNvPr id="568352" name="Rectangle 32"/>
          <p:cNvSpPr>
            <a:spLocks noChangeAspect="1" noChangeArrowheads="1"/>
          </p:cNvSpPr>
          <p:nvPr/>
        </p:nvSpPr>
        <p:spPr bwMode="auto">
          <a:xfrm>
            <a:off x="2608263" y="2714041"/>
            <a:ext cx="3349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defRPr/>
            </a:pPr>
            <a:r>
              <a:rPr lang="en-US" altLang="zh-TW" sz="1400">
                <a:effectLst>
                  <a:outerShdw blurRad="38100" dist="38100" dir="2700000" algn="tl">
                    <a:srgbClr val="C0C0C0"/>
                  </a:outerShdw>
                </a:effectLst>
                <a:latin typeface="Arial" pitchFamily="34" charset="0"/>
                <a:ea typeface="新細明體" pitchFamily="18" charset="-120"/>
              </a:rPr>
              <a:t>160</a:t>
            </a:r>
          </a:p>
        </p:txBody>
      </p:sp>
      <p:sp>
        <p:nvSpPr>
          <p:cNvPr id="59425" name="Rectangle 33"/>
          <p:cNvSpPr>
            <a:spLocks noChangeAspect="1" noChangeArrowheads="1"/>
          </p:cNvSpPr>
          <p:nvPr/>
        </p:nvSpPr>
        <p:spPr bwMode="auto">
          <a:xfrm>
            <a:off x="1857375" y="1410704"/>
            <a:ext cx="1878013"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800">
                <a:solidFill>
                  <a:schemeClr val="tx1"/>
                </a:solidFill>
                <a:ea typeface="新細明體" panose="02020500000000000000" pitchFamily="18" charset="-120"/>
              </a:rPr>
              <a:t>List-Mode Data</a:t>
            </a:r>
          </a:p>
        </p:txBody>
      </p:sp>
      <p:sp>
        <p:nvSpPr>
          <p:cNvPr id="59426" name="Freeform 34"/>
          <p:cNvSpPr>
            <a:spLocks noChangeAspect="1"/>
          </p:cNvSpPr>
          <p:nvPr/>
        </p:nvSpPr>
        <p:spPr bwMode="auto">
          <a:xfrm>
            <a:off x="2233613" y="5420729"/>
            <a:ext cx="0" cy="787400"/>
          </a:xfrm>
          <a:custGeom>
            <a:avLst/>
            <a:gdLst>
              <a:gd name="T0" fmla="*/ 0 w 1"/>
              <a:gd name="T1" fmla="*/ 0 h 550"/>
              <a:gd name="T2" fmla="*/ 0 w 1"/>
              <a:gd name="T3" fmla="*/ 2147483646 h 550"/>
              <a:gd name="T4" fmla="*/ 0 60000 65536"/>
              <a:gd name="T5" fmla="*/ 0 60000 65536"/>
            </a:gdLst>
            <a:ahLst/>
            <a:cxnLst>
              <a:cxn ang="T4">
                <a:pos x="T0" y="T1"/>
              </a:cxn>
              <a:cxn ang="T5">
                <a:pos x="T2" y="T3"/>
              </a:cxn>
            </a:cxnLst>
            <a:rect l="0" t="0" r="r" b="b"/>
            <a:pathLst>
              <a:path w="1" h="550">
                <a:moveTo>
                  <a:pt x="0" y="0"/>
                </a:moveTo>
                <a:lnTo>
                  <a:pt x="0" y="549"/>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7" name="Rectangle 35"/>
          <p:cNvSpPr>
            <a:spLocks noChangeAspect="1" noChangeArrowheads="1"/>
          </p:cNvSpPr>
          <p:nvPr/>
        </p:nvSpPr>
        <p:spPr bwMode="auto">
          <a:xfrm>
            <a:off x="358775" y="3926891"/>
            <a:ext cx="7731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r">
              <a:spcBef>
                <a:spcPct val="0"/>
              </a:spcBef>
              <a:buClrTx/>
              <a:buFontTx/>
              <a:buNone/>
            </a:pPr>
            <a:r>
              <a:rPr kumimoji="0" lang="en-US" altLang="zh-TW" sz="1500">
                <a:solidFill>
                  <a:schemeClr val="tx1"/>
                </a:solidFill>
                <a:ea typeface="新細明體" panose="02020500000000000000" pitchFamily="18" charset="-120"/>
              </a:rPr>
              <a:t>39,271</a:t>
            </a:r>
          </a:p>
        </p:txBody>
      </p:sp>
      <p:sp>
        <p:nvSpPr>
          <p:cNvPr id="59428" name="Line 36"/>
          <p:cNvSpPr>
            <a:spLocks noChangeAspect="1" noChangeShapeType="1"/>
          </p:cNvSpPr>
          <p:nvPr/>
        </p:nvSpPr>
        <p:spPr bwMode="auto">
          <a:xfrm>
            <a:off x="3071813" y="4034841"/>
            <a:ext cx="0" cy="2171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9" name="Rectangle 37"/>
          <p:cNvSpPr>
            <a:spLocks noChangeAspect="1" noChangeArrowheads="1"/>
          </p:cNvSpPr>
          <p:nvPr/>
        </p:nvSpPr>
        <p:spPr bwMode="auto">
          <a:xfrm>
            <a:off x="735013" y="5288966"/>
            <a:ext cx="3968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r">
              <a:spcBef>
                <a:spcPct val="0"/>
              </a:spcBef>
              <a:buClrTx/>
              <a:buFontTx/>
              <a:buNone/>
            </a:pPr>
            <a:r>
              <a:rPr kumimoji="0" lang="en-US" altLang="zh-TW" sz="1500">
                <a:solidFill>
                  <a:schemeClr val="tx1"/>
                </a:solidFill>
                <a:ea typeface="新細明體" panose="02020500000000000000" pitchFamily="18" charset="-120"/>
              </a:rPr>
              <a:t>89</a:t>
            </a:r>
          </a:p>
        </p:txBody>
      </p:sp>
      <p:sp>
        <p:nvSpPr>
          <p:cNvPr id="59430" name="Rectangle 38"/>
          <p:cNvSpPr>
            <a:spLocks noChangeAspect="1" noChangeArrowheads="1"/>
          </p:cNvSpPr>
          <p:nvPr/>
        </p:nvSpPr>
        <p:spPr bwMode="auto">
          <a:xfrm>
            <a:off x="2030413" y="6179554"/>
            <a:ext cx="5048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r>
              <a:rPr kumimoji="0" lang="en-US" altLang="zh-TW" sz="1500">
                <a:solidFill>
                  <a:schemeClr val="tx1"/>
                </a:solidFill>
                <a:ea typeface="新細明體" panose="02020500000000000000" pitchFamily="18" charset="-120"/>
              </a:rPr>
              <a:t>675</a:t>
            </a:r>
          </a:p>
        </p:txBody>
      </p:sp>
      <p:sp>
        <p:nvSpPr>
          <p:cNvPr id="59431" name="Rectangle 39"/>
          <p:cNvSpPr>
            <a:spLocks noChangeAspect="1" noChangeArrowheads="1"/>
          </p:cNvSpPr>
          <p:nvPr/>
        </p:nvSpPr>
        <p:spPr bwMode="auto">
          <a:xfrm>
            <a:off x="2871788" y="6222416"/>
            <a:ext cx="7731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r>
              <a:rPr kumimoji="0" lang="en-US" altLang="zh-TW" sz="1500">
                <a:solidFill>
                  <a:schemeClr val="tx1"/>
                </a:solidFill>
                <a:ea typeface="新細明體" panose="02020500000000000000" pitchFamily="18" charset="-120"/>
              </a:rPr>
              <a:t>30,621</a:t>
            </a:r>
          </a:p>
        </p:txBody>
      </p:sp>
      <p:sp>
        <p:nvSpPr>
          <p:cNvPr id="59432" name="Line 40"/>
          <p:cNvSpPr>
            <a:spLocks noChangeAspect="1" noChangeShapeType="1"/>
          </p:cNvSpPr>
          <p:nvPr/>
        </p:nvSpPr>
        <p:spPr bwMode="auto">
          <a:xfrm flipH="1">
            <a:off x="1077913" y="5419141"/>
            <a:ext cx="1133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3" name="Line 41"/>
          <p:cNvSpPr>
            <a:spLocks noChangeAspect="1" noChangeShapeType="1"/>
          </p:cNvSpPr>
          <p:nvPr/>
        </p:nvSpPr>
        <p:spPr bwMode="auto">
          <a:xfrm flipH="1">
            <a:off x="1081088" y="4068179"/>
            <a:ext cx="19764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4" name="Rectangle 42"/>
          <p:cNvSpPr>
            <a:spLocks noChangeAspect="1" noChangeArrowheads="1"/>
          </p:cNvSpPr>
          <p:nvPr/>
        </p:nvSpPr>
        <p:spPr bwMode="auto">
          <a:xfrm>
            <a:off x="2147888" y="5954129"/>
            <a:ext cx="10509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800">
                <a:solidFill>
                  <a:schemeClr val="tx1"/>
                </a:solidFill>
                <a:ea typeface="新細明體" panose="02020500000000000000" pitchFamily="18" charset="-120"/>
              </a:rPr>
              <a:t>PE</a:t>
            </a:r>
          </a:p>
        </p:txBody>
      </p:sp>
      <p:sp>
        <p:nvSpPr>
          <p:cNvPr id="59435" name="Rectangle 43"/>
          <p:cNvSpPr>
            <a:spLocks noChangeAspect="1" noChangeArrowheads="1"/>
          </p:cNvSpPr>
          <p:nvPr/>
        </p:nvSpPr>
        <p:spPr bwMode="auto">
          <a:xfrm rot="-5400000">
            <a:off x="468312" y="4492042"/>
            <a:ext cx="1217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800">
                <a:solidFill>
                  <a:schemeClr val="tx1"/>
                </a:solidFill>
                <a:ea typeface="新細明體" panose="02020500000000000000" pitchFamily="18" charset="-120"/>
              </a:rPr>
              <a:t>FITC</a:t>
            </a:r>
          </a:p>
        </p:txBody>
      </p:sp>
      <p:sp>
        <p:nvSpPr>
          <p:cNvPr id="568364" name="Rectangle 44"/>
          <p:cNvSpPr>
            <a:spLocks noChangeAspect="1" noChangeArrowheads="1"/>
          </p:cNvSpPr>
          <p:nvPr/>
        </p:nvSpPr>
        <p:spPr bwMode="auto">
          <a:xfrm>
            <a:off x="3722688" y="2058404"/>
            <a:ext cx="423862" cy="2635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TW" altLang="en-US" sz="1500">
                <a:effectLst>
                  <a:outerShdw blurRad="38100" dist="38100" dir="2700000" algn="tl">
                    <a:srgbClr val="C0C0C0"/>
                  </a:outerShdw>
                </a:effectLst>
                <a:latin typeface="Arial" pitchFamily="34" charset="0"/>
                <a:ea typeface="新細明體" pitchFamily="18" charset="-120"/>
              </a:rPr>
              <a:t> </a:t>
            </a:r>
            <a:r>
              <a:rPr lang="en-US" altLang="zh-TW" sz="1500">
                <a:effectLst>
                  <a:outerShdw blurRad="38100" dist="38100" dir="2700000" algn="tl">
                    <a:srgbClr val="C0C0C0"/>
                  </a:outerShdw>
                </a:effectLst>
                <a:latin typeface="Arial" pitchFamily="34" charset="0"/>
                <a:ea typeface="新細明體" pitchFamily="18" charset="-120"/>
              </a:rPr>
              <a:t>675</a:t>
            </a:r>
            <a:endParaRPr lang="en-US" altLang="zh-TW" sz="1500">
              <a:latin typeface="Arial" pitchFamily="34" charset="0"/>
              <a:ea typeface="新細明體" pitchFamily="18" charset="-120"/>
            </a:endParaRPr>
          </a:p>
        </p:txBody>
      </p:sp>
      <p:sp>
        <p:nvSpPr>
          <p:cNvPr id="59437" name="Rectangle 45"/>
          <p:cNvSpPr>
            <a:spLocks noChangeAspect="1" noChangeArrowheads="1"/>
          </p:cNvSpPr>
          <p:nvPr/>
        </p:nvSpPr>
        <p:spPr bwMode="auto">
          <a:xfrm>
            <a:off x="1617663" y="1780591"/>
            <a:ext cx="42068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Time</a:t>
            </a:r>
          </a:p>
        </p:txBody>
      </p:sp>
      <p:sp>
        <p:nvSpPr>
          <p:cNvPr id="59438" name="Rectangle 46"/>
          <p:cNvSpPr>
            <a:spLocks noChangeAspect="1" noChangeArrowheads="1"/>
          </p:cNvSpPr>
          <p:nvPr/>
        </p:nvSpPr>
        <p:spPr bwMode="auto">
          <a:xfrm>
            <a:off x="5794420" y="6285912"/>
            <a:ext cx="915987"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800" dirty="0">
                <a:solidFill>
                  <a:schemeClr val="tx1"/>
                </a:solidFill>
                <a:ea typeface="新細明體" panose="02020500000000000000" pitchFamily="18" charset="-120"/>
              </a:rPr>
              <a:t>PE</a:t>
            </a:r>
          </a:p>
        </p:txBody>
      </p:sp>
      <p:sp>
        <p:nvSpPr>
          <p:cNvPr id="59439" name="Rectangle 47"/>
          <p:cNvSpPr>
            <a:spLocks noChangeAspect="1" noChangeArrowheads="1"/>
          </p:cNvSpPr>
          <p:nvPr/>
        </p:nvSpPr>
        <p:spPr bwMode="auto">
          <a:xfrm rot="-5400000">
            <a:off x="4153841" y="4743659"/>
            <a:ext cx="1135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800" dirty="0">
                <a:solidFill>
                  <a:schemeClr val="tx1"/>
                </a:solidFill>
                <a:ea typeface="新細明體" panose="02020500000000000000" pitchFamily="18" charset="-120"/>
              </a:rPr>
              <a:t>FITC</a:t>
            </a:r>
          </a:p>
        </p:txBody>
      </p:sp>
      <p:sp>
        <p:nvSpPr>
          <p:cNvPr id="59440" name="AutoShape 48"/>
          <p:cNvSpPr>
            <a:spLocks noChangeArrowheads="1"/>
          </p:cNvSpPr>
          <p:nvPr/>
        </p:nvSpPr>
        <p:spPr bwMode="auto">
          <a:xfrm>
            <a:off x="3957638" y="4180891"/>
            <a:ext cx="266700" cy="917575"/>
          </a:xfrm>
          <a:prstGeom prst="rightArrow">
            <a:avLst>
              <a:gd name="adj1" fmla="val 50000"/>
              <a:gd name="adj2" fmla="val 62199"/>
            </a:avLst>
          </a:prstGeom>
          <a:solidFill>
            <a:schemeClr val="bg1"/>
          </a:solidFill>
          <a:ln w="12700">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41" name="Oval 49"/>
          <p:cNvSpPr>
            <a:spLocks noChangeArrowheads="1"/>
          </p:cNvSpPr>
          <p:nvPr/>
        </p:nvSpPr>
        <p:spPr bwMode="auto">
          <a:xfrm>
            <a:off x="2208213" y="5368341"/>
            <a:ext cx="38100" cy="36513"/>
          </a:xfrm>
          <a:prstGeom prst="ellipse">
            <a:avLst/>
          </a:prstGeom>
          <a:solidFill>
            <a:srgbClr val="FF0000"/>
          </a:soli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9442" name="Oval 50"/>
          <p:cNvSpPr>
            <a:spLocks noChangeArrowheads="1"/>
          </p:cNvSpPr>
          <p:nvPr/>
        </p:nvSpPr>
        <p:spPr bwMode="auto">
          <a:xfrm>
            <a:off x="3054350" y="4036429"/>
            <a:ext cx="38100" cy="36512"/>
          </a:xfrm>
          <a:prstGeom prst="ellipse">
            <a:avLst/>
          </a:prstGeom>
          <a:solidFill>
            <a:srgbClr val="FF0000"/>
          </a:soli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568371" name="Rectangle 51"/>
          <p:cNvSpPr>
            <a:spLocks noChangeAspect="1" noChangeArrowheads="1"/>
          </p:cNvSpPr>
          <p:nvPr/>
        </p:nvSpPr>
        <p:spPr bwMode="auto">
          <a:xfrm>
            <a:off x="3067050" y="2364791"/>
            <a:ext cx="571500" cy="288925"/>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zh-TW" sz="1500">
                <a:effectLst>
                  <a:outerShdw blurRad="38100" dist="38100" dir="2700000" algn="tl">
                    <a:srgbClr val="C0C0C0"/>
                  </a:outerShdw>
                </a:effectLst>
                <a:latin typeface="Arial" pitchFamily="34" charset="0"/>
                <a:ea typeface="新細明體" pitchFamily="18" charset="-120"/>
              </a:rPr>
              <a:t>39,271</a:t>
            </a:r>
            <a:endParaRPr lang="en-US" altLang="zh-TW" sz="1500">
              <a:latin typeface="Arial" pitchFamily="34" charset="0"/>
              <a:ea typeface="新細明體" pitchFamily="18" charset="-120"/>
            </a:endParaRPr>
          </a:p>
        </p:txBody>
      </p:sp>
      <p:sp>
        <p:nvSpPr>
          <p:cNvPr id="568372" name="Rectangle 52"/>
          <p:cNvSpPr>
            <a:spLocks noChangeAspect="1" noChangeArrowheads="1"/>
          </p:cNvSpPr>
          <p:nvPr/>
        </p:nvSpPr>
        <p:spPr bwMode="auto">
          <a:xfrm>
            <a:off x="3067050" y="2704516"/>
            <a:ext cx="571500" cy="2667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zh-TW" sz="1500">
                <a:effectLst>
                  <a:outerShdw blurRad="38100" dist="38100" dir="2700000" algn="tl">
                    <a:srgbClr val="C0C0C0"/>
                  </a:outerShdw>
                </a:effectLst>
                <a:latin typeface="Arial" pitchFamily="34" charset="0"/>
                <a:ea typeface="新細明體" pitchFamily="18" charset="-120"/>
              </a:rPr>
              <a:t>22,688</a:t>
            </a:r>
          </a:p>
        </p:txBody>
      </p:sp>
      <p:sp>
        <p:nvSpPr>
          <p:cNvPr id="568373" name="Rectangle 53"/>
          <p:cNvSpPr>
            <a:spLocks noChangeAspect="1" noChangeArrowheads="1"/>
          </p:cNvSpPr>
          <p:nvPr/>
        </p:nvSpPr>
        <p:spPr bwMode="auto">
          <a:xfrm>
            <a:off x="3698875" y="2364791"/>
            <a:ext cx="571500" cy="288925"/>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zh-TW" sz="1500">
                <a:effectLst>
                  <a:outerShdw blurRad="38100" dist="38100" dir="2700000" algn="tl">
                    <a:srgbClr val="C0C0C0"/>
                  </a:outerShdw>
                </a:effectLst>
                <a:latin typeface="Arial" pitchFamily="34" charset="0"/>
                <a:ea typeface="新細明體" pitchFamily="18" charset="-120"/>
              </a:rPr>
              <a:t>30,621</a:t>
            </a:r>
            <a:endParaRPr lang="en-US" altLang="zh-TW" sz="1500">
              <a:latin typeface="Arial" pitchFamily="34" charset="0"/>
              <a:ea typeface="新細明體" pitchFamily="18" charset="-120"/>
            </a:endParaRPr>
          </a:p>
        </p:txBody>
      </p:sp>
      <p:sp>
        <p:nvSpPr>
          <p:cNvPr id="568374" name="Rectangle 54"/>
          <p:cNvSpPr>
            <a:spLocks noChangeAspect="1" noChangeArrowheads="1"/>
          </p:cNvSpPr>
          <p:nvPr/>
        </p:nvSpPr>
        <p:spPr bwMode="auto">
          <a:xfrm>
            <a:off x="3698875" y="2704516"/>
            <a:ext cx="571500" cy="2667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zh-TW" sz="1500">
                <a:effectLst>
                  <a:outerShdw blurRad="38100" dist="38100" dir="2700000" algn="tl">
                    <a:srgbClr val="C0C0C0"/>
                  </a:outerShdw>
                </a:effectLst>
                <a:latin typeface="Arial" pitchFamily="34" charset="0"/>
                <a:ea typeface="新細明體" pitchFamily="18" charset="-120"/>
              </a:rPr>
              <a:t>6,189</a:t>
            </a:r>
          </a:p>
        </p:txBody>
      </p:sp>
      <p:sp>
        <p:nvSpPr>
          <p:cNvPr id="59447" name="AutoShape 55"/>
          <p:cNvSpPr>
            <a:spLocks noChangeArrowheads="1"/>
          </p:cNvSpPr>
          <p:nvPr/>
        </p:nvSpPr>
        <p:spPr bwMode="auto">
          <a:xfrm>
            <a:off x="4518025" y="2039354"/>
            <a:ext cx="266700" cy="917575"/>
          </a:xfrm>
          <a:prstGeom prst="rightArrow">
            <a:avLst>
              <a:gd name="adj1" fmla="val 50000"/>
              <a:gd name="adj2" fmla="val 62199"/>
            </a:avLst>
          </a:prstGeom>
          <a:solidFill>
            <a:schemeClr val="bg1"/>
          </a:solidFill>
          <a:ln w="12700">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pic>
        <p:nvPicPr>
          <p:cNvPr id="59448"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0" y="1221791"/>
            <a:ext cx="2009775"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49" name="文字方塊 1"/>
          <p:cNvSpPr txBox="1">
            <a:spLocks noChangeArrowheads="1"/>
          </p:cNvSpPr>
          <p:nvPr/>
        </p:nvSpPr>
        <p:spPr bwMode="auto">
          <a:xfrm>
            <a:off x="5187950" y="885241"/>
            <a:ext cx="2940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r>
              <a:rPr lang="en-US" altLang="zh-TW" sz="1800" dirty="0">
                <a:solidFill>
                  <a:schemeClr val="tx1"/>
                </a:solidFill>
                <a:ea typeface="新細明體" panose="02020500000000000000" pitchFamily="18" charset="-120"/>
              </a:rPr>
              <a:t>Histogram (1 parameter)</a:t>
            </a:r>
            <a:endParaRPr lang="zh-TW" altLang="en-US" sz="1800" dirty="0">
              <a:solidFill>
                <a:schemeClr val="tx1"/>
              </a:solidFill>
              <a:ea typeface="新細明體" panose="02020500000000000000" pitchFamily="18" charset="-120"/>
            </a:endParaRPr>
          </a:p>
        </p:txBody>
      </p:sp>
      <p:sp>
        <p:nvSpPr>
          <p:cNvPr id="59450" name="文字方塊 57"/>
          <p:cNvSpPr txBox="1">
            <a:spLocks noChangeArrowheads="1"/>
          </p:cNvSpPr>
          <p:nvPr/>
        </p:nvSpPr>
        <p:spPr bwMode="auto">
          <a:xfrm>
            <a:off x="1430338" y="3283954"/>
            <a:ext cx="311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r>
              <a:rPr lang="en-US" altLang="zh-TW" sz="1800">
                <a:solidFill>
                  <a:schemeClr val="tx1"/>
                </a:solidFill>
                <a:ea typeface="新細明體" panose="02020500000000000000" pitchFamily="18" charset="-120"/>
              </a:rPr>
              <a:t>Dot Plot (2 parameters)</a:t>
            </a:r>
            <a:endParaRPr lang="zh-TW" altLang="en-US" sz="1800">
              <a:solidFill>
                <a:schemeClr val="tx1"/>
              </a:solidFill>
              <a:ea typeface="新細明體" panose="02020500000000000000" pitchFamily="18" charset="-120"/>
            </a:endParaRPr>
          </a:p>
        </p:txBody>
      </p:sp>
      <p:sp>
        <p:nvSpPr>
          <p:cNvPr id="2" name="文字方塊 1"/>
          <p:cNvSpPr txBox="1"/>
          <p:nvPr/>
        </p:nvSpPr>
        <p:spPr>
          <a:xfrm>
            <a:off x="5256202" y="3742225"/>
            <a:ext cx="255711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Dot plot (2 parameters)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4502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l"/>
            <a:r>
              <a:rPr lang="en-US" altLang="zh-TW" sz="3200" b="1" dirty="0" smtClean="0">
                <a:solidFill>
                  <a:schemeClr val="accent1"/>
                </a:solidFill>
                <a:ea typeface="新細明體" panose="02020500000000000000" pitchFamily="18" charset="-120"/>
              </a:rPr>
              <a:t>Data Display</a:t>
            </a:r>
          </a:p>
        </p:txBody>
      </p:sp>
      <p:sp>
        <p:nvSpPr>
          <p:cNvPr id="61443" name="Rectangle 3"/>
          <p:cNvSpPr>
            <a:spLocks noGrp="1" noChangeArrowheads="1"/>
          </p:cNvSpPr>
          <p:nvPr>
            <p:ph type="body" idx="1"/>
          </p:nvPr>
        </p:nvSpPr>
        <p:spPr/>
        <p:txBody>
          <a:bodyPr/>
          <a:lstStyle/>
          <a:p>
            <a:r>
              <a:rPr lang="en-US" altLang="zh-TW" smtClean="0">
                <a:ea typeface="新細明體" panose="02020500000000000000" pitchFamily="18" charset="-120"/>
              </a:rPr>
              <a:t>Linear Scaling</a:t>
            </a:r>
          </a:p>
          <a:p>
            <a:r>
              <a:rPr lang="en-US" altLang="zh-TW" smtClean="0">
                <a:ea typeface="新細明體" panose="02020500000000000000" pitchFamily="18" charset="-120"/>
              </a:rPr>
              <a:t>Log Scaling</a:t>
            </a:r>
          </a:p>
        </p:txBody>
      </p:sp>
      <p:graphicFrame>
        <p:nvGraphicFramePr>
          <p:cNvPr id="61444" name="Object 4"/>
          <p:cNvGraphicFramePr>
            <a:graphicFrameLocks noChangeAspect="1"/>
          </p:cNvGraphicFramePr>
          <p:nvPr/>
        </p:nvGraphicFramePr>
        <p:xfrm>
          <a:off x="1462088" y="3101975"/>
          <a:ext cx="4527550" cy="2595563"/>
        </p:xfrm>
        <a:graphic>
          <a:graphicData uri="http://schemas.openxmlformats.org/presentationml/2006/ole">
            <mc:AlternateContent xmlns:mc="http://schemas.openxmlformats.org/markup-compatibility/2006">
              <mc:Choice xmlns:v="urn:schemas-microsoft-com:vml" Requires="v">
                <p:oleObj spid="_x0000_s15382" name="Image" r:id="rId4" imgW="5714286" imgH="3276190" progId="PhotoshopElements.Image.4">
                  <p:embed/>
                </p:oleObj>
              </mc:Choice>
              <mc:Fallback>
                <p:oleObj name="Image" r:id="rId4" imgW="5714286" imgH="3276190" progId="PhotoshopElements.Imag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088" y="3101975"/>
                        <a:ext cx="452755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12812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55077" y="61549"/>
            <a:ext cx="7391400" cy="838200"/>
          </a:xfrm>
        </p:spPr>
        <p:txBody>
          <a:bodyPr anchor="ctr"/>
          <a:lstStyle/>
          <a:p>
            <a:pPr algn="l" eaLnBrk="1" hangingPunct="1"/>
            <a:r>
              <a:rPr lang="en-US" altLang="zh-TW" sz="3200" b="1" dirty="0" smtClean="0">
                <a:solidFill>
                  <a:schemeClr val="accent1"/>
                </a:solidFill>
                <a:ea typeface="新細明體" panose="02020500000000000000" pitchFamily="18" charset="-120"/>
              </a:rPr>
              <a:t>Linear v. Log Amplification</a:t>
            </a:r>
          </a:p>
        </p:txBody>
      </p:sp>
      <p:sp>
        <p:nvSpPr>
          <p:cNvPr id="38915" name="Rectangle 3"/>
          <p:cNvSpPr>
            <a:spLocks noGrp="1" noChangeArrowheads="1"/>
          </p:cNvSpPr>
          <p:nvPr>
            <p:ph type="body" idx="1"/>
          </p:nvPr>
        </p:nvSpPr>
        <p:spPr>
          <a:xfrm>
            <a:off x="1123950" y="4411910"/>
            <a:ext cx="7791450" cy="1895475"/>
          </a:xfrm>
        </p:spPr>
        <p:txBody>
          <a:bodyPr/>
          <a:lstStyle/>
          <a:p>
            <a:pPr marL="285750" indent="-285750" eaLnBrk="1" hangingPunct="1">
              <a:spcBef>
                <a:spcPct val="50000"/>
              </a:spcBef>
              <a:buFont typeface="Arial Black" panose="020B0A04020102020204" pitchFamily="34" charset="0"/>
              <a:buChar char="•"/>
            </a:pPr>
            <a:r>
              <a:rPr lang="en-US" altLang="zh-TW" sz="2400" b="1" dirty="0" smtClean="0">
                <a:ea typeface="新細明體" panose="02020500000000000000" pitchFamily="18" charset="-120"/>
              </a:rPr>
              <a:t>Linear</a:t>
            </a:r>
            <a:r>
              <a:rPr lang="en-US" altLang="zh-TW" sz="2400" dirty="0" smtClean="0">
                <a:ea typeface="新細明體" panose="02020500000000000000" pitchFamily="18" charset="-120"/>
              </a:rPr>
              <a:t> amplification is usually used for light scatter parameters and DNA analysis (cell cycle).</a:t>
            </a:r>
          </a:p>
          <a:p>
            <a:pPr marL="285750" indent="-285750" eaLnBrk="1" hangingPunct="1">
              <a:spcBef>
                <a:spcPct val="80000"/>
              </a:spcBef>
              <a:buFont typeface="Arial Black" panose="020B0A04020102020204" pitchFamily="34" charset="0"/>
              <a:buChar char="•"/>
            </a:pPr>
            <a:r>
              <a:rPr lang="en-US" altLang="zh-TW" sz="2400" b="1" dirty="0" smtClean="0">
                <a:ea typeface="新細明體" panose="02020500000000000000" pitchFamily="18" charset="-120"/>
              </a:rPr>
              <a:t>Log</a:t>
            </a:r>
            <a:r>
              <a:rPr lang="en-US" altLang="zh-TW" sz="2400" dirty="0" smtClean="0">
                <a:ea typeface="新細明體" panose="02020500000000000000" pitchFamily="18" charset="-120"/>
              </a:rPr>
              <a:t> amplification is used for fluorescence signals with a large dynamic range.</a:t>
            </a:r>
          </a:p>
        </p:txBody>
      </p:sp>
      <p:pic>
        <p:nvPicPr>
          <p:cNvPr id="38916" name="Picture 4" descr="lin 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743322"/>
            <a:ext cx="484505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32107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biexp scaling se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1490663"/>
            <a:ext cx="5059363"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
          <p:cNvSpPr>
            <a:spLocks noGrp="1" noChangeArrowheads="1"/>
          </p:cNvSpPr>
          <p:nvPr>
            <p:ph type="title"/>
          </p:nvPr>
        </p:nvSpPr>
        <p:spPr>
          <a:xfrm>
            <a:off x="374754" y="83748"/>
            <a:ext cx="7772400" cy="685800"/>
          </a:xfrm>
        </p:spPr>
        <p:txBody>
          <a:bodyPr/>
          <a:lstStyle/>
          <a:p>
            <a:pPr algn="l" eaLnBrk="1" hangingPunct="1"/>
            <a:r>
              <a:rPr lang="en-US" altLang="zh-TW" sz="3200" b="1" dirty="0" err="1" smtClean="0">
                <a:solidFill>
                  <a:schemeClr val="accent1"/>
                </a:solidFill>
                <a:ea typeface="新細明體" panose="02020500000000000000" pitchFamily="18" charset="-120"/>
              </a:rPr>
              <a:t>Biexponential</a:t>
            </a:r>
            <a:r>
              <a:rPr lang="en-US" altLang="zh-TW" sz="3200" b="1" dirty="0" smtClean="0">
                <a:solidFill>
                  <a:schemeClr val="accent1"/>
                </a:solidFill>
                <a:ea typeface="新細明體" panose="02020500000000000000" pitchFamily="18" charset="-120"/>
              </a:rPr>
              <a:t> Display</a:t>
            </a:r>
          </a:p>
        </p:txBody>
      </p:sp>
      <p:sp>
        <p:nvSpPr>
          <p:cNvPr id="109572" name="Text Box 4"/>
          <p:cNvSpPr txBox="1">
            <a:spLocks noChangeArrowheads="1"/>
          </p:cNvSpPr>
          <p:nvPr/>
        </p:nvSpPr>
        <p:spPr bwMode="auto">
          <a:xfrm>
            <a:off x="720725" y="4964113"/>
            <a:ext cx="1638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2400">
                <a:solidFill>
                  <a:srgbClr val="330066"/>
                </a:solidFill>
                <a:latin typeface="Arial" panose="020B0604020202020204" pitchFamily="34" charset="0"/>
              </a:defRPr>
            </a:lvl1pPr>
            <a:lvl2pPr marL="742950" indent="-285750">
              <a:spcBef>
                <a:spcPct val="20000"/>
              </a:spcBef>
              <a:buClr>
                <a:srgbClr val="FF7800"/>
              </a:buClr>
              <a:buChar char="–"/>
              <a:defRPr kumimoji="1" sz="2000">
                <a:solidFill>
                  <a:srgbClr val="330066"/>
                </a:solidFill>
                <a:latin typeface="Arial" panose="020B0604020202020204" pitchFamily="34" charset="0"/>
              </a:defRPr>
            </a:lvl2pPr>
            <a:lvl3pPr marL="1143000" indent="-228600">
              <a:spcBef>
                <a:spcPct val="20000"/>
              </a:spcBef>
              <a:buClr>
                <a:srgbClr val="FF7800"/>
              </a:buClr>
              <a:buChar char="•"/>
              <a:defRPr kumimoji="1">
                <a:solidFill>
                  <a:srgbClr val="330066"/>
                </a:solidFill>
                <a:latin typeface="Arial" panose="020B0604020202020204" pitchFamily="34" charset="0"/>
              </a:defRPr>
            </a:lvl3pPr>
            <a:lvl4pPr marL="1600200" indent="-228600">
              <a:spcBef>
                <a:spcPct val="20000"/>
              </a:spcBef>
              <a:buClr>
                <a:srgbClr val="FF7800"/>
              </a:buClr>
              <a:buChar char="•"/>
              <a:defRPr kumimoji="1" sz="1600">
                <a:solidFill>
                  <a:srgbClr val="330066"/>
                </a:solidFill>
                <a:latin typeface="Arial" panose="020B0604020202020204" pitchFamily="34" charset="0"/>
              </a:defRPr>
            </a:lvl4pPr>
            <a:lvl5pPr marL="2057400" indent="-22860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spcBef>
                <a:spcPct val="0"/>
              </a:spcBef>
              <a:buClrTx/>
              <a:buFontTx/>
              <a:buNone/>
            </a:pPr>
            <a:r>
              <a:rPr lang="en-US" altLang="zh-TW" sz="1600" dirty="0" err="1">
                <a:solidFill>
                  <a:schemeClr val="tx1"/>
                </a:solidFill>
                <a:latin typeface="Frutiger 45 Light"/>
                <a:ea typeface="新細明體" panose="02020500000000000000" pitchFamily="18" charset="-120"/>
              </a:rPr>
              <a:t>Biexponential</a:t>
            </a:r>
            <a:r>
              <a:rPr lang="en-US" altLang="zh-TW" sz="1600" dirty="0">
                <a:solidFill>
                  <a:schemeClr val="tx1"/>
                </a:solidFill>
                <a:latin typeface="Frutiger 45 Light"/>
                <a:ea typeface="新細明體" panose="02020500000000000000" pitchFamily="18" charset="-120"/>
              </a:rPr>
              <a:t> Display checkboxes</a:t>
            </a:r>
          </a:p>
        </p:txBody>
      </p:sp>
      <p:sp>
        <p:nvSpPr>
          <p:cNvPr id="109573" name="Line 5"/>
          <p:cNvSpPr>
            <a:spLocks noChangeShapeType="1"/>
          </p:cNvSpPr>
          <p:nvPr/>
        </p:nvSpPr>
        <p:spPr bwMode="auto">
          <a:xfrm flipH="1">
            <a:off x="2138363" y="5137150"/>
            <a:ext cx="711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9574" name="Line 6"/>
          <p:cNvSpPr>
            <a:spLocks noChangeShapeType="1"/>
          </p:cNvSpPr>
          <p:nvPr/>
        </p:nvSpPr>
        <p:spPr bwMode="auto">
          <a:xfrm>
            <a:off x="2124075" y="5149850"/>
            <a:ext cx="725488" cy="3349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3627943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l" eaLnBrk="1" hangingPunct="1"/>
            <a:r>
              <a:rPr lang="en-US" altLang="zh-TW" sz="3200" b="1" dirty="0" smtClean="0">
                <a:solidFill>
                  <a:schemeClr val="accent1"/>
                </a:solidFill>
                <a:ea typeface="新細明體" panose="02020500000000000000" pitchFamily="18" charset="-120"/>
              </a:rPr>
              <a:t>Log vs </a:t>
            </a:r>
            <a:r>
              <a:rPr lang="en-US" altLang="zh-TW" sz="3200" b="1" dirty="0" err="1" smtClean="0">
                <a:solidFill>
                  <a:schemeClr val="accent1"/>
                </a:solidFill>
                <a:ea typeface="新細明體" panose="02020500000000000000" pitchFamily="18" charset="-120"/>
              </a:rPr>
              <a:t>Biexponential</a:t>
            </a:r>
            <a:r>
              <a:rPr lang="en-US" altLang="zh-TW" sz="3200" b="1" dirty="0" smtClean="0">
                <a:solidFill>
                  <a:schemeClr val="accent1"/>
                </a:solidFill>
                <a:ea typeface="新細明體" panose="02020500000000000000" pitchFamily="18" charset="-120"/>
              </a:rPr>
              <a:t> Scaling</a:t>
            </a:r>
          </a:p>
        </p:txBody>
      </p:sp>
      <p:sp>
        <p:nvSpPr>
          <p:cNvPr id="111619" name="Text Box 3"/>
          <p:cNvSpPr txBox="1">
            <a:spLocks noChangeArrowheads="1"/>
          </p:cNvSpPr>
          <p:nvPr/>
        </p:nvSpPr>
        <p:spPr bwMode="auto">
          <a:xfrm>
            <a:off x="2192338" y="1927225"/>
            <a:ext cx="162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400">
                <a:solidFill>
                  <a:srgbClr val="330066"/>
                </a:solidFill>
                <a:latin typeface="Arial" panose="020B0604020202020204" pitchFamily="34" charset="0"/>
              </a:defRPr>
            </a:lvl1pPr>
            <a:lvl2pPr marL="742950" indent="-285750">
              <a:spcBef>
                <a:spcPct val="20000"/>
              </a:spcBef>
              <a:buClr>
                <a:srgbClr val="FF7800"/>
              </a:buClr>
              <a:buChar char="–"/>
              <a:defRPr kumimoji="1" sz="2000">
                <a:solidFill>
                  <a:srgbClr val="330066"/>
                </a:solidFill>
                <a:latin typeface="Arial" panose="020B0604020202020204" pitchFamily="34" charset="0"/>
              </a:defRPr>
            </a:lvl2pPr>
            <a:lvl3pPr marL="1143000" indent="-228600">
              <a:spcBef>
                <a:spcPct val="20000"/>
              </a:spcBef>
              <a:buClr>
                <a:srgbClr val="FF7800"/>
              </a:buClr>
              <a:buChar char="•"/>
              <a:defRPr kumimoji="1">
                <a:solidFill>
                  <a:srgbClr val="330066"/>
                </a:solidFill>
                <a:latin typeface="Arial" panose="020B0604020202020204" pitchFamily="34" charset="0"/>
              </a:defRPr>
            </a:lvl3pPr>
            <a:lvl4pPr marL="1600200" indent="-228600">
              <a:spcBef>
                <a:spcPct val="20000"/>
              </a:spcBef>
              <a:buClr>
                <a:srgbClr val="FF7800"/>
              </a:buClr>
              <a:buChar char="•"/>
              <a:defRPr kumimoji="1" sz="1600">
                <a:solidFill>
                  <a:srgbClr val="330066"/>
                </a:solidFill>
                <a:latin typeface="Arial" panose="020B0604020202020204" pitchFamily="34" charset="0"/>
              </a:defRPr>
            </a:lvl4pPr>
            <a:lvl5pPr marL="2057400" indent="-22860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spcBef>
                <a:spcPct val="0"/>
              </a:spcBef>
              <a:buClrTx/>
              <a:buFontTx/>
              <a:buNone/>
            </a:pPr>
            <a:r>
              <a:rPr lang="en-US" altLang="zh-TW">
                <a:ea typeface="新細明體" panose="02020500000000000000" pitchFamily="18" charset="-120"/>
              </a:rPr>
              <a:t>log scaling</a:t>
            </a:r>
          </a:p>
        </p:txBody>
      </p:sp>
      <p:sp>
        <p:nvSpPr>
          <p:cNvPr id="111620" name="Text Box 4"/>
          <p:cNvSpPr txBox="1">
            <a:spLocks noChangeArrowheads="1"/>
          </p:cNvSpPr>
          <p:nvPr/>
        </p:nvSpPr>
        <p:spPr bwMode="auto">
          <a:xfrm>
            <a:off x="5459413" y="1927225"/>
            <a:ext cx="3019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2400">
                <a:solidFill>
                  <a:srgbClr val="330066"/>
                </a:solidFill>
                <a:latin typeface="Arial" panose="020B0604020202020204" pitchFamily="34" charset="0"/>
              </a:defRPr>
            </a:lvl1pPr>
            <a:lvl2pPr marL="742950" indent="-285750">
              <a:spcBef>
                <a:spcPct val="20000"/>
              </a:spcBef>
              <a:buClr>
                <a:srgbClr val="FF7800"/>
              </a:buClr>
              <a:buChar char="–"/>
              <a:defRPr kumimoji="1" sz="2000">
                <a:solidFill>
                  <a:srgbClr val="330066"/>
                </a:solidFill>
                <a:latin typeface="Arial" panose="020B0604020202020204" pitchFamily="34" charset="0"/>
              </a:defRPr>
            </a:lvl2pPr>
            <a:lvl3pPr marL="1143000" indent="-228600">
              <a:spcBef>
                <a:spcPct val="20000"/>
              </a:spcBef>
              <a:buClr>
                <a:srgbClr val="FF7800"/>
              </a:buClr>
              <a:buChar char="•"/>
              <a:defRPr kumimoji="1">
                <a:solidFill>
                  <a:srgbClr val="330066"/>
                </a:solidFill>
                <a:latin typeface="Arial" panose="020B0604020202020204" pitchFamily="34" charset="0"/>
              </a:defRPr>
            </a:lvl3pPr>
            <a:lvl4pPr marL="1600200" indent="-228600">
              <a:spcBef>
                <a:spcPct val="20000"/>
              </a:spcBef>
              <a:buClr>
                <a:srgbClr val="FF7800"/>
              </a:buClr>
              <a:buChar char="•"/>
              <a:defRPr kumimoji="1" sz="1600">
                <a:solidFill>
                  <a:srgbClr val="330066"/>
                </a:solidFill>
                <a:latin typeface="Arial" panose="020B0604020202020204" pitchFamily="34" charset="0"/>
              </a:defRPr>
            </a:lvl4pPr>
            <a:lvl5pPr marL="2057400" indent="-22860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spcBef>
                <a:spcPct val="0"/>
              </a:spcBef>
              <a:buClrTx/>
              <a:buFontTx/>
              <a:buNone/>
            </a:pPr>
            <a:r>
              <a:rPr lang="en-US" altLang="zh-TW">
                <a:ea typeface="新細明體" panose="02020500000000000000" pitchFamily="18" charset="-120"/>
              </a:rPr>
              <a:t>biexponential scaling</a:t>
            </a:r>
          </a:p>
        </p:txBody>
      </p:sp>
      <p:pic>
        <p:nvPicPr>
          <p:cNvPr id="111621" name="Picture 5" descr="percp c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2411413"/>
            <a:ext cx="343535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6" descr="percp 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475" y="2411413"/>
            <a:ext cx="3417888"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411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a:r>
              <a:rPr lang="en-US" altLang="zh-TW" sz="3200" b="1" dirty="0" smtClean="0">
                <a:solidFill>
                  <a:schemeClr val="accent1"/>
                </a:solidFill>
                <a:ea typeface="新細明體" panose="02020500000000000000" pitchFamily="18" charset="-120"/>
              </a:rPr>
              <a:t>Compensation Theory</a:t>
            </a:r>
          </a:p>
        </p:txBody>
      </p:sp>
      <p:sp>
        <p:nvSpPr>
          <p:cNvPr id="66563" name="Rectangle 2"/>
          <p:cNvSpPr>
            <a:spLocks noChangeArrowheads="1"/>
          </p:cNvSpPr>
          <p:nvPr/>
        </p:nvSpPr>
        <p:spPr bwMode="auto">
          <a:xfrm>
            <a:off x="847725" y="944563"/>
            <a:ext cx="6756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r>
              <a:rPr kumimoji="0" lang="en-US" altLang="zh-TW" sz="2400" dirty="0">
                <a:ea typeface="新細明體" panose="02020500000000000000" pitchFamily="18" charset="-120"/>
                <a:cs typeface="Arial" panose="020B0604020202020204" pitchFamily="34" charset="0"/>
              </a:rPr>
              <a:t>Emission Spectra: Spectral Overlap</a:t>
            </a:r>
          </a:p>
        </p:txBody>
      </p:sp>
      <p:grpSp>
        <p:nvGrpSpPr>
          <p:cNvPr id="66564" name="Group 3"/>
          <p:cNvGrpSpPr>
            <a:grpSpLocks/>
          </p:cNvGrpSpPr>
          <p:nvPr/>
        </p:nvGrpSpPr>
        <p:grpSpPr bwMode="auto">
          <a:xfrm>
            <a:off x="647700" y="1881188"/>
            <a:ext cx="7297738" cy="4240212"/>
            <a:chOff x="826" y="1380"/>
            <a:chExt cx="4597" cy="2671"/>
          </a:xfrm>
        </p:grpSpPr>
        <p:sp>
          <p:nvSpPr>
            <p:cNvPr id="66566" name="Rectangle 4"/>
            <p:cNvSpPr>
              <a:spLocks noChangeArrowheads="1"/>
            </p:cNvSpPr>
            <p:nvPr/>
          </p:nvSpPr>
          <p:spPr bwMode="auto">
            <a:xfrm>
              <a:off x="1036" y="1502"/>
              <a:ext cx="3389" cy="2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567" name="Rectangle 5"/>
            <p:cNvSpPr>
              <a:spLocks noChangeArrowheads="1"/>
            </p:cNvSpPr>
            <p:nvPr/>
          </p:nvSpPr>
          <p:spPr bwMode="auto">
            <a:xfrm>
              <a:off x="3484" y="1544"/>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APC</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68" name="Rectangle 6"/>
            <p:cNvSpPr>
              <a:spLocks noChangeArrowheads="1"/>
            </p:cNvSpPr>
            <p:nvPr/>
          </p:nvSpPr>
          <p:spPr bwMode="auto">
            <a:xfrm>
              <a:off x="3777" y="1539"/>
              <a:ext cx="2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PerCP</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69" name="Rectangle 7"/>
            <p:cNvSpPr>
              <a:spLocks noChangeArrowheads="1"/>
            </p:cNvSpPr>
            <p:nvPr/>
          </p:nvSpPr>
          <p:spPr bwMode="auto">
            <a:xfrm>
              <a:off x="3202" y="1543"/>
              <a:ext cx="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PI</a:t>
              </a:r>
              <a:endParaRPr kumimoji="0" lang="en-US" altLang="zh-TW" sz="2400">
                <a:solidFill>
                  <a:schemeClr val="tx1"/>
                </a:solidFill>
                <a:latin typeface="Helvetica" panose="020B0604020202020204" pitchFamily="34" charset="0"/>
                <a:ea typeface="新細明體" panose="02020500000000000000" pitchFamily="18" charset="-120"/>
              </a:endParaRPr>
            </a:p>
          </p:txBody>
        </p:sp>
        <p:grpSp>
          <p:nvGrpSpPr>
            <p:cNvPr id="66570" name="Group 8"/>
            <p:cNvGrpSpPr>
              <a:grpSpLocks/>
            </p:cNvGrpSpPr>
            <p:nvPr/>
          </p:nvGrpSpPr>
          <p:grpSpPr bwMode="auto">
            <a:xfrm>
              <a:off x="1103" y="1502"/>
              <a:ext cx="49" cy="2190"/>
              <a:chOff x="1103" y="1252"/>
              <a:chExt cx="49" cy="2190"/>
            </a:xfrm>
          </p:grpSpPr>
          <p:grpSp>
            <p:nvGrpSpPr>
              <p:cNvPr id="66626" name="Group 9"/>
              <p:cNvGrpSpPr>
                <a:grpSpLocks/>
              </p:cNvGrpSpPr>
              <p:nvPr/>
            </p:nvGrpSpPr>
            <p:grpSpPr bwMode="auto">
              <a:xfrm>
                <a:off x="1103" y="2578"/>
                <a:ext cx="49" cy="864"/>
                <a:chOff x="1103" y="2578"/>
                <a:chExt cx="49" cy="864"/>
              </a:xfrm>
            </p:grpSpPr>
            <p:grpSp>
              <p:nvGrpSpPr>
                <p:cNvPr id="66636" name="Group 10"/>
                <p:cNvGrpSpPr>
                  <a:grpSpLocks/>
                </p:cNvGrpSpPr>
                <p:nvPr/>
              </p:nvGrpSpPr>
              <p:grpSpPr bwMode="auto">
                <a:xfrm>
                  <a:off x="1103" y="3421"/>
                  <a:ext cx="49" cy="21"/>
                  <a:chOff x="1103" y="3421"/>
                  <a:chExt cx="49" cy="21"/>
                </a:xfrm>
              </p:grpSpPr>
              <p:sp>
                <p:nvSpPr>
                  <p:cNvPr id="66643" name="Rectangle 11"/>
                  <p:cNvSpPr>
                    <a:spLocks noChangeArrowheads="1"/>
                  </p:cNvSpPr>
                  <p:nvPr/>
                </p:nvSpPr>
                <p:spPr bwMode="auto">
                  <a:xfrm>
                    <a:off x="1110" y="3428"/>
                    <a:ext cx="42" cy="14"/>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44" name="Rectangle 12"/>
                  <p:cNvSpPr>
                    <a:spLocks noChangeArrowheads="1"/>
                  </p:cNvSpPr>
                  <p:nvPr/>
                </p:nvSpPr>
                <p:spPr bwMode="auto">
                  <a:xfrm>
                    <a:off x="1103" y="3421"/>
                    <a:ext cx="42" cy="14"/>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nvGrpSpPr>
                <p:cNvPr id="66637" name="Group 13"/>
                <p:cNvGrpSpPr>
                  <a:grpSpLocks/>
                </p:cNvGrpSpPr>
                <p:nvPr/>
              </p:nvGrpSpPr>
              <p:grpSpPr bwMode="auto">
                <a:xfrm>
                  <a:off x="1103" y="2996"/>
                  <a:ext cx="49" cy="21"/>
                  <a:chOff x="1103" y="2996"/>
                  <a:chExt cx="49" cy="21"/>
                </a:xfrm>
              </p:grpSpPr>
              <p:sp>
                <p:nvSpPr>
                  <p:cNvPr id="66641" name="Rectangle 14"/>
                  <p:cNvSpPr>
                    <a:spLocks noChangeArrowheads="1"/>
                  </p:cNvSpPr>
                  <p:nvPr/>
                </p:nvSpPr>
                <p:spPr bwMode="auto">
                  <a:xfrm>
                    <a:off x="1110" y="3003"/>
                    <a:ext cx="42" cy="14"/>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42" name="Rectangle 15"/>
                  <p:cNvSpPr>
                    <a:spLocks noChangeArrowheads="1"/>
                  </p:cNvSpPr>
                  <p:nvPr/>
                </p:nvSpPr>
                <p:spPr bwMode="auto">
                  <a:xfrm>
                    <a:off x="1103" y="2996"/>
                    <a:ext cx="42" cy="14"/>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nvGrpSpPr>
                <p:cNvPr id="66638" name="Group 16"/>
                <p:cNvGrpSpPr>
                  <a:grpSpLocks/>
                </p:cNvGrpSpPr>
                <p:nvPr/>
              </p:nvGrpSpPr>
              <p:grpSpPr bwMode="auto">
                <a:xfrm>
                  <a:off x="1103" y="2578"/>
                  <a:ext cx="49" cy="21"/>
                  <a:chOff x="1103" y="2578"/>
                  <a:chExt cx="49" cy="21"/>
                </a:xfrm>
              </p:grpSpPr>
              <p:sp>
                <p:nvSpPr>
                  <p:cNvPr id="66639" name="Rectangle 17"/>
                  <p:cNvSpPr>
                    <a:spLocks noChangeArrowheads="1"/>
                  </p:cNvSpPr>
                  <p:nvPr/>
                </p:nvSpPr>
                <p:spPr bwMode="auto">
                  <a:xfrm>
                    <a:off x="1110" y="2585"/>
                    <a:ext cx="42" cy="14"/>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40" name="Rectangle 18"/>
                  <p:cNvSpPr>
                    <a:spLocks noChangeArrowheads="1"/>
                  </p:cNvSpPr>
                  <p:nvPr/>
                </p:nvSpPr>
                <p:spPr bwMode="auto">
                  <a:xfrm>
                    <a:off x="1103" y="2578"/>
                    <a:ext cx="42" cy="14"/>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grpSp>
            <p:nvGrpSpPr>
              <p:cNvPr id="66627" name="Group 19"/>
              <p:cNvGrpSpPr>
                <a:grpSpLocks/>
              </p:cNvGrpSpPr>
              <p:nvPr/>
            </p:nvGrpSpPr>
            <p:grpSpPr bwMode="auto">
              <a:xfrm>
                <a:off x="1103" y="2148"/>
                <a:ext cx="49" cy="21"/>
                <a:chOff x="1103" y="2148"/>
                <a:chExt cx="49" cy="21"/>
              </a:xfrm>
            </p:grpSpPr>
            <p:sp>
              <p:nvSpPr>
                <p:cNvPr id="66634" name="Rectangle 20"/>
                <p:cNvSpPr>
                  <a:spLocks noChangeArrowheads="1"/>
                </p:cNvSpPr>
                <p:nvPr/>
              </p:nvSpPr>
              <p:spPr bwMode="auto">
                <a:xfrm>
                  <a:off x="1110" y="2155"/>
                  <a:ext cx="42" cy="14"/>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35" name="Rectangle 21"/>
                <p:cNvSpPr>
                  <a:spLocks noChangeArrowheads="1"/>
                </p:cNvSpPr>
                <p:nvPr/>
              </p:nvSpPr>
              <p:spPr bwMode="auto">
                <a:xfrm>
                  <a:off x="1103" y="2148"/>
                  <a:ext cx="42" cy="14"/>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nvGrpSpPr>
              <p:cNvPr id="66628" name="Group 22"/>
              <p:cNvGrpSpPr>
                <a:grpSpLocks/>
              </p:cNvGrpSpPr>
              <p:nvPr/>
            </p:nvGrpSpPr>
            <p:grpSpPr bwMode="auto">
              <a:xfrm>
                <a:off x="1103" y="1732"/>
                <a:ext cx="49" cy="21"/>
                <a:chOff x="1103" y="1732"/>
                <a:chExt cx="49" cy="21"/>
              </a:xfrm>
            </p:grpSpPr>
            <p:sp>
              <p:nvSpPr>
                <p:cNvPr id="66632" name="Rectangle 23"/>
                <p:cNvSpPr>
                  <a:spLocks noChangeArrowheads="1"/>
                </p:cNvSpPr>
                <p:nvPr/>
              </p:nvSpPr>
              <p:spPr bwMode="auto">
                <a:xfrm>
                  <a:off x="1110" y="1739"/>
                  <a:ext cx="42" cy="14"/>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33" name="Rectangle 24"/>
                <p:cNvSpPr>
                  <a:spLocks noChangeArrowheads="1"/>
                </p:cNvSpPr>
                <p:nvPr/>
              </p:nvSpPr>
              <p:spPr bwMode="auto">
                <a:xfrm>
                  <a:off x="1103" y="1732"/>
                  <a:ext cx="42" cy="14"/>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nvGrpSpPr>
              <p:cNvPr id="66629" name="Group 25"/>
              <p:cNvGrpSpPr>
                <a:grpSpLocks/>
              </p:cNvGrpSpPr>
              <p:nvPr/>
            </p:nvGrpSpPr>
            <p:grpSpPr bwMode="auto">
              <a:xfrm>
                <a:off x="1103" y="1252"/>
                <a:ext cx="49" cy="21"/>
                <a:chOff x="1103" y="1252"/>
                <a:chExt cx="49" cy="21"/>
              </a:xfrm>
            </p:grpSpPr>
            <p:sp>
              <p:nvSpPr>
                <p:cNvPr id="66630" name="Rectangle 26"/>
                <p:cNvSpPr>
                  <a:spLocks noChangeArrowheads="1"/>
                </p:cNvSpPr>
                <p:nvPr/>
              </p:nvSpPr>
              <p:spPr bwMode="auto">
                <a:xfrm>
                  <a:off x="1110" y="1259"/>
                  <a:ext cx="42" cy="14"/>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31" name="Rectangle 27"/>
                <p:cNvSpPr>
                  <a:spLocks noChangeArrowheads="1"/>
                </p:cNvSpPr>
                <p:nvPr/>
              </p:nvSpPr>
              <p:spPr bwMode="auto">
                <a:xfrm>
                  <a:off x="1103" y="1252"/>
                  <a:ext cx="42" cy="14"/>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sp>
          <p:nvSpPr>
            <p:cNvPr id="66571" name="Rectangle 28"/>
            <p:cNvSpPr>
              <a:spLocks noChangeArrowheads="1"/>
            </p:cNvSpPr>
            <p:nvPr/>
          </p:nvSpPr>
          <p:spPr bwMode="auto">
            <a:xfrm>
              <a:off x="2835" y="3917"/>
              <a:ext cx="85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400">
                  <a:solidFill>
                    <a:srgbClr val="000000"/>
                  </a:solidFill>
                  <a:ea typeface="新細明體" panose="02020500000000000000" pitchFamily="18" charset="-120"/>
                </a:rPr>
                <a:t>Wavelength (nm)</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72" name="Rectangle 29"/>
            <p:cNvSpPr>
              <a:spLocks noChangeArrowheads="1"/>
            </p:cNvSpPr>
            <p:nvPr/>
          </p:nvSpPr>
          <p:spPr bwMode="auto">
            <a:xfrm>
              <a:off x="1170" y="3762"/>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400">
                  <a:solidFill>
                    <a:srgbClr val="000000"/>
                  </a:solidFill>
                  <a:ea typeface="新細明體" panose="02020500000000000000" pitchFamily="18" charset="-120"/>
                </a:rPr>
                <a:t>400</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73" name="Rectangle 30"/>
            <p:cNvSpPr>
              <a:spLocks noChangeArrowheads="1"/>
            </p:cNvSpPr>
            <p:nvPr/>
          </p:nvSpPr>
          <p:spPr bwMode="auto">
            <a:xfrm>
              <a:off x="2133" y="3762"/>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400">
                  <a:solidFill>
                    <a:srgbClr val="000000"/>
                  </a:solidFill>
                  <a:ea typeface="新細明體" panose="02020500000000000000" pitchFamily="18" charset="-120"/>
                </a:rPr>
                <a:t>500</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74" name="Rectangle 31"/>
            <p:cNvSpPr>
              <a:spLocks noChangeArrowheads="1"/>
            </p:cNvSpPr>
            <p:nvPr/>
          </p:nvSpPr>
          <p:spPr bwMode="auto">
            <a:xfrm>
              <a:off x="3057" y="3752"/>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400">
                  <a:solidFill>
                    <a:srgbClr val="000000"/>
                  </a:solidFill>
                  <a:ea typeface="新細明體" panose="02020500000000000000" pitchFamily="18" charset="-120"/>
                </a:rPr>
                <a:t>600</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75" name="Rectangle 32"/>
            <p:cNvSpPr>
              <a:spLocks noChangeArrowheads="1"/>
            </p:cNvSpPr>
            <p:nvPr/>
          </p:nvSpPr>
          <p:spPr bwMode="auto">
            <a:xfrm>
              <a:off x="4028" y="3755"/>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400">
                  <a:solidFill>
                    <a:srgbClr val="000000"/>
                  </a:solidFill>
                  <a:ea typeface="新細明體" panose="02020500000000000000" pitchFamily="18" charset="-120"/>
                </a:rPr>
                <a:t>700</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76" name="Rectangle 33"/>
            <p:cNvSpPr>
              <a:spLocks noChangeArrowheads="1"/>
            </p:cNvSpPr>
            <p:nvPr/>
          </p:nvSpPr>
          <p:spPr bwMode="auto">
            <a:xfrm>
              <a:off x="826" y="1439"/>
              <a:ext cx="2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400">
                  <a:solidFill>
                    <a:srgbClr val="000000"/>
                  </a:solidFill>
                  <a:ea typeface="新細明體" panose="02020500000000000000" pitchFamily="18" charset="-120"/>
                </a:rPr>
                <a:t>100%</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77" name="Rectangle 34"/>
            <p:cNvSpPr>
              <a:spLocks noChangeArrowheads="1"/>
            </p:cNvSpPr>
            <p:nvPr/>
          </p:nvSpPr>
          <p:spPr bwMode="auto">
            <a:xfrm>
              <a:off x="952" y="3611"/>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400">
                  <a:solidFill>
                    <a:srgbClr val="000000"/>
                  </a:solidFill>
                  <a:ea typeface="新細明體" panose="02020500000000000000" pitchFamily="18" charset="-120"/>
                </a:rPr>
                <a:t>0%</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78" name="Rectangle 35"/>
            <p:cNvSpPr>
              <a:spLocks noChangeArrowheads="1"/>
            </p:cNvSpPr>
            <p:nvPr/>
          </p:nvSpPr>
          <p:spPr bwMode="auto">
            <a:xfrm>
              <a:off x="1144" y="1380"/>
              <a:ext cx="4279" cy="2324"/>
            </a:xfrm>
            <a:prstGeom prst="rect">
              <a:avLst/>
            </a:prstGeom>
            <a:noFill/>
            <a:ln w="22225">
              <a:solidFill>
                <a:srgbClr val="CBBD83"/>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579" name="Rectangle 36"/>
            <p:cNvSpPr>
              <a:spLocks noChangeArrowheads="1"/>
            </p:cNvSpPr>
            <p:nvPr/>
          </p:nvSpPr>
          <p:spPr bwMode="auto">
            <a:xfrm>
              <a:off x="1137" y="1382"/>
              <a:ext cx="4279" cy="2315"/>
            </a:xfrm>
            <a:prstGeom prst="rect">
              <a:avLst/>
            </a:prstGeom>
            <a:noFill/>
            <a:ln w="22225">
              <a:solidFill>
                <a:srgbClr val="9191E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nvGrpSpPr>
            <p:cNvPr id="66580" name="Group 37"/>
            <p:cNvGrpSpPr>
              <a:grpSpLocks/>
            </p:cNvGrpSpPr>
            <p:nvPr/>
          </p:nvGrpSpPr>
          <p:grpSpPr bwMode="auto">
            <a:xfrm>
              <a:off x="1229" y="3684"/>
              <a:ext cx="21" cy="53"/>
              <a:chOff x="1229" y="3434"/>
              <a:chExt cx="21" cy="53"/>
            </a:xfrm>
          </p:grpSpPr>
          <p:sp>
            <p:nvSpPr>
              <p:cNvPr id="66624" name="Rectangle 38"/>
              <p:cNvSpPr>
                <a:spLocks noChangeArrowheads="1"/>
              </p:cNvSpPr>
              <p:nvPr/>
            </p:nvSpPr>
            <p:spPr bwMode="auto">
              <a:xfrm>
                <a:off x="1236" y="3441"/>
                <a:ext cx="14" cy="46"/>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25" name="Rectangle 39"/>
              <p:cNvSpPr>
                <a:spLocks noChangeArrowheads="1"/>
              </p:cNvSpPr>
              <p:nvPr/>
            </p:nvSpPr>
            <p:spPr bwMode="auto">
              <a:xfrm>
                <a:off x="1229" y="3434"/>
                <a:ext cx="14" cy="46"/>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nvGrpSpPr>
            <p:cNvPr id="66581" name="Group 40"/>
            <p:cNvGrpSpPr>
              <a:grpSpLocks/>
            </p:cNvGrpSpPr>
            <p:nvPr/>
          </p:nvGrpSpPr>
          <p:grpSpPr bwMode="auto">
            <a:xfrm>
              <a:off x="1715" y="3684"/>
              <a:ext cx="21" cy="53"/>
              <a:chOff x="1715" y="3434"/>
              <a:chExt cx="21" cy="53"/>
            </a:xfrm>
          </p:grpSpPr>
          <p:sp>
            <p:nvSpPr>
              <p:cNvPr id="66622" name="Rectangle 41"/>
              <p:cNvSpPr>
                <a:spLocks noChangeArrowheads="1"/>
              </p:cNvSpPr>
              <p:nvPr/>
            </p:nvSpPr>
            <p:spPr bwMode="auto">
              <a:xfrm>
                <a:off x="1722" y="3441"/>
                <a:ext cx="14" cy="46"/>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23" name="Rectangle 42"/>
              <p:cNvSpPr>
                <a:spLocks noChangeArrowheads="1"/>
              </p:cNvSpPr>
              <p:nvPr/>
            </p:nvSpPr>
            <p:spPr bwMode="auto">
              <a:xfrm>
                <a:off x="1715" y="3434"/>
                <a:ext cx="14" cy="46"/>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nvGrpSpPr>
            <p:cNvPr id="66582" name="Group 43"/>
            <p:cNvGrpSpPr>
              <a:grpSpLocks/>
            </p:cNvGrpSpPr>
            <p:nvPr/>
          </p:nvGrpSpPr>
          <p:grpSpPr bwMode="auto">
            <a:xfrm>
              <a:off x="2186" y="3684"/>
              <a:ext cx="21" cy="53"/>
              <a:chOff x="2186" y="3434"/>
              <a:chExt cx="21" cy="53"/>
            </a:xfrm>
          </p:grpSpPr>
          <p:sp>
            <p:nvSpPr>
              <p:cNvPr id="66620" name="Rectangle 44"/>
              <p:cNvSpPr>
                <a:spLocks noChangeArrowheads="1"/>
              </p:cNvSpPr>
              <p:nvPr/>
            </p:nvSpPr>
            <p:spPr bwMode="auto">
              <a:xfrm>
                <a:off x="2193" y="3441"/>
                <a:ext cx="14" cy="46"/>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21" name="Rectangle 45"/>
              <p:cNvSpPr>
                <a:spLocks noChangeArrowheads="1"/>
              </p:cNvSpPr>
              <p:nvPr/>
            </p:nvSpPr>
            <p:spPr bwMode="auto">
              <a:xfrm>
                <a:off x="2186" y="3434"/>
                <a:ext cx="14" cy="46"/>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nvGrpSpPr>
            <p:cNvPr id="66583" name="Group 46"/>
            <p:cNvGrpSpPr>
              <a:grpSpLocks/>
            </p:cNvGrpSpPr>
            <p:nvPr/>
          </p:nvGrpSpPr>
          <p:grpSpPr bwMode="auto">
            <a:xfrm>
              <a:off x="2626" y="3684"/>
              <a:ext cx="21" cy="53"/>
              <a:chOff x="2626" y="3434"/>
              <a:chExt cx="21" cy="53"/>
            </a:xfrm>
          </p:grpSpPr>
          <p:sp>
            <p:nvSpPr>
              <p:cNvPr id="66618" name="Rectangle 47"/>
              <p:cNvSpPr>
                <a:spLocks noChangeArrowheads="1"/>
              </p:cNvSpPr>
              <p:nvPr/>
            </p:nvSpPr>
            <p:spPr bwMode="auto">
              <a:xfrm>
                <a:off x="2633" y="3441"/>
                <a:ext cx="14" cy="46"/>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19" name="Rectangle 48"/>
              <p:cNvSpPr>
                <a:spLocks noChangeArrowheads="1"/>
              </p:cNvSpPr>
              <p:nvPr/>
            </p:nvSpPr>
            <p:spPr bwMode="auto">
              <a:xfrm>
                <a:off x="2626" y="3434"/>
                <a:ext cx="14" cy="46"/>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nvGrpSpPr>
            <p:cNvPr id="66584" name="Group 49"/>
            <p:cNvGrpSpPr>
              <a:grpSpLocks/>
            </p:cNvGrpSpPr>
            <p:nvPr/>
          </p:nvGrpSpPr>
          <p:grpSpPr bwMode="auto">
            <a:xfrm>
              <a:off x="3113" y="3684"/>
              <a:ext cx="21" cy="53"/>
              <a:chOff x="3113" y="3434"/>
              <a:chExt cx="21" cy="53"/>
            </a:xfrm>
          </p:grpSpPr>
          <p:sp>
            <p:nvSpPr>
              <p:cNvPr id="66616" name="Rectangle 50"/>
              <p:cNvSpPr>
                <a:spLocks noChangeArrowheads="1"/>
              </p:cNvSpPr>
              <p:nvPr/>
            </p:nvSpPr>
            <p:spPr bwMode="auto">
              <a:xfrm>
                <a:off x="3120" y="3441"/>
                <a:ext cx="14" cy="46"/>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17" name="Rectangle 51"/>
              <p:cNvSpPr>
                <a:spLocks noChangeArrowheads="1"/>
              </p:cNvSpPr>
              <p:nvPr/>
            </p:nvSpPr>
            <p:spPr bwMode="auto">
              <a:xfrm>
                <a:off x="3113" y="3434"/>
                <a:ext cx="14" cy="46"/>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nvGrpSpPr>
            <p:cNvPr id="66585" name="Group 52"/>
            <p:cNvGrpSpPr>
              <a:grpSpLocks/>
            </p:cNvGrpSpPr>
            <p:nvPr/>
          </p:nvGrpSpPr>
          <p:grpSpPr bwMode="auto">
            <a:xfrm>
              <a:off x="3600" y="3684"/>
              <a:ext cx="21" cy="53"/>
              <a:chOff x="3600" y="3434"/>
              <a:chExt cx="21" cy="53"/>
            </a:xfrm>
          </p:grpSpPr>
          <p:sp>
            <p:nvSpPr>
              <p:cNvPr id="66614" name="Rectangle 53"/>
              <p:cNvSpPr>
                <a:spLocks noChangeArrowheads="1"/>
              </p:cNvSpPr>
              <p:nvPr/>
            </p:nvSpPr>
            <p:spPr bwMode="auto">
              <a:xfrm>
                <a:off x="3607" y="3441"/>
                <a:ext cx="14" cy="46"/>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15" name="Rectangle 54"/>
              <p:cNvSpPr>
                <a:spLocks noChangeArrowheads="1"/>
              </p:cNvSpPr>
              <p:nvPr/>
            </p:nvSpPr>
            <p:spPr bwMode="auto">
              <a:xfrm>
                <a:off x="3600" y="3434"/>
                <a:ext cx="14" cy="46"/>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grpSp>
          <p:nvGrpSpPr>
            <p:cNvPr id="66586" name="Group 55"/>
            <p:cNvGrpSpPr>
              <a:grpSpLocks/>
            </p:cNvGrpSpPr>
            <p:nvPr/>
          </p:nvGrpSpPr>
          <p:grpSpPr bwMode="auto">
            <a:xfrm>
              <a:off x="4085" y="3684"/>
              <a:ext cx="21" cy="53"/>
              <a:chOff x="4085" y="3434"/>
              <a:chExt cx="21" cy="53"/>
            </a:xfrm>
          </p:grpSpPr>
          <p:sp>
            <p:nvSpPr>
              <p:cNvPr id="66612" name="Rectangle 56"/>
              <p:cNvSpPr>
                <a:spLocks noChangeArrowheads="1"/>
              </p:cNvSpPr>
              <p:nvPr/>
            </p:nvSpPr>
            <p:spPr bwMode="auto">
              <a:xfrm>
                <a:off x="4092" y="3441"/>
                <a:ext cx="14" cy="46"/>
              </a:xfrm>
              <a:prstGeom prst="rect">
                <a:avLst/>
              </a:prstGeom>
              <a:solidFill>
                <a:srgbClr val="CBB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13" name="Rectangle 57"/>
              <p:cNvSpPr>
                <a:spLocks noChangeArrowheads="1"/>
              </p:cNvSpPr>
              <p:nvPr/>
            </p:nvSpPr>
            <p:spPr bwMode="auto">
              <a:xfrm>
                <a:off x="4085" y="3434"/>
                <a:ext cx="14" cy="46"/>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sp>
          <p:nvSpPr>
            <p:cNvPr id="66587" name="Freeform 58"/>
            <p:cNvSpPr>
              <a:spLocks/>
            </p:cNvSpPr>
            <p:nvPr/>
          </p:nvSpPr>
          <p:spPr bwMode="auto">
            <a:xfrm>
              <a:off x="2072" y="1663"/>
              <a:ext cx="885" cy="1988"/>
            </a:xfrm>
            <a:custGeom>
              <a:avLst/>
              <a:gdLst>
                <a:gd name="T0" fmla="*/ 23 w 885"/>
                <a:gd name="T1" fmla="*/ 1099 h 1988"/>
                <a:gd name="T2" fmla="*/ 36 w 885"/>
                <a:gd name="T3" fmla="*/ 950 h 1988"/>
                <a:gd name="T4" fmla="*/ 53 w 885"/>
                <a:gd name="T5" fmla="*/ 749 h 1988"/>
                <a:gd name="T6" fmla="*/ 72 w 885"/>
                <a:gd name="T7" fmla="*/ 581 h 1988"/>
                <a:gd name="T8" fmla="*/ 86 w 885"/>
                <a:gd name="T9" fmla="*/ 441 h 1988"/>
                <a:gd name="T10" fmla="*/ 102 w 885"/>
                <a:gd name="T11" fmla="*/ 301 h 1988"/>
                <a:gd name="T12" fmla="*/ 107 w 885"/>
                <a:gd name="T13" fmla="*/ 264 h 1988"/>
                <a:gd name="T14" fmla="*/ 117 w 885"/>
                <a:gd name="T15" fmla="*/ 172 h 1988"/>
                <a:gd name="T16" fmla="*/ 129 w 885"/>
                <a:gd name="T17" fmla="*/ 102 h 1988"/>
                <a:gd name="T18" fmla="*/ 140 w 885"/>
                <a:gd name="T19" fmla="*/ 48 h 1988"/>
                <a:gd name="T20" fmla="*/ 154 w 885"/>
                <a:gd name="T21" fmla="*/ 17 h 1988"/>
                <a:gd name="T22" fmla="*/ 169 w 885"/>
                <a:gd name="T23" fmla="*/ 16 h 1988"/>
                <a:gd name="T24" fmla="*/ 187 w 885"/>
                <a:gd name="T25" fmla="*/ 46 h 1988"/>
                <a:gd name="T26" fmla="*/ 203 w 885"/>
                <a:gd name="T27" fmla="*/ 90 h 1988"/>
                <a:gd name="T28" fmla="*/ 221 w 885"/>
                <a:gd name="T29" fmla="*/ 176 h 1988"/>
                <a:gd name="T30" fmla="*/ 235 w 885"/>
                <a:gd name="T31" fmla="*/ 267 h 1988"/>
                <a:gd name="T32" fmla="*/ 244 w 885"/>
                <a:gd name="T33" fmla="*/ 322 h 1988"/>
                <a:gd name="T34" fmla="*/ 250 w 885"/>
                <a:gd name="T35" fmla="*/ 365 h 1988"/>
                <a:gd name="T36" fmla="*/ 293 w 885"/>
                <a:gd name="T37" fmla="*/ 633 h 1988"/>
                <a:gd name="T38" fmla="*/ 340 w 885"/>
                <a:gd name="T39" fmla="*/ 862 h 1988"/>
                <a:gd name="T40" fmla="*/ 381 w 885"/>
                <a:gd name="T41" fmla="*/ 1030 h 1988"/>
                <a:gd name="T42" fmla="*/ 424 w 885"/>
                <a:gd name="T43" fmla="*/ 1177 h 1988"/>
                <a:gd name="T44" fmla="*/ 466 w 885"/>
                <a:gd name="T45" fmla="*/ 1314 h 1988"/>
                <a:gd name="T46" fmla="*/ 518 w 885"/>
                <a:gd name="T47" fmla="*/ 1457 h 1988"/>
                <a:gd name="T48" fmla="*/ 578 w 885"/>
                <a:gd name="T49" fmla="*/ 1588 h 1988"/>
                <a:gd name="T50" fmla="*/ 620 w 885"/>
                <a:gd name="T51" fmla="*/ 1664 h 1988"/>
                <a:gd name="T52" fmla="*/ 719 w 885"/>
                <a:gd name="T53" fmla="*/ 1815 h 1988"/>
                <a:gd name="T54" fmla="*/ 767 w 885"/>
                <a:gd name="T55" fmla="*/ 1876 h 1988"/>
                <a:gd name="T56" fmla="*/ 825 w 885"/>
                <a:gd name="T57" fmla="*/ 1939 h 1988"/>
                <a:gd name="T58" fmla="*/ 885 w 885"/>
                <a:gd name="T59" fmla="*/ 1976 h 1988"/>
                <a:gd name="T60" fmla="*/ 796 w 885"/>
                <a:gd name="T61" fmla="*/ 1884 h 1988"/>
                <a:gd name="T62" fmla="*/ 746 w 885"/>
                <a:gd name="T63" fmla="*/ 1826 h 1988"/>
                <a:gd name="T64" fmla="*/ 683 w 885"/>
                <a:gd name="T65" fmla="*/ 1733 h 1988"/>
                <a:gd name="T66" fmla="*/ 611 w 885"/>
                <a:gd name="T67" fmla="*/ 1619 h 1988"/>
                <a:gd name="T68" fmla="*/ 571 w 885"/>
                <a:gd name="T69" fmla="*/ 1540 h 1988"/>
                <a:gd name="T70" fmla="*/ 515 w 885"/>
                <a:gd name="T71" fmla="*/ 1405 h 1988"/>
                <a:gd name="T72" fmla="*/ 451 w 885"/>
                <a:gd name="T73" fmla="*/ 1217 h 1988"/>
                <a:gd name="T74" fmla="*/ 416 w 885"/>
                <a:gd name="T75" fmla="*/ 1093 h 1988"/>
                <a:gd name="T76" fmla="*/ 388 w 885"/>
                <a:gd name="T77" fmla="*/ 996 h 1988"/>
                <a:gd name="T78" fmla="*/ 325 w 885"/>
                <a:gd name="T79" fmla="*/ 710 h 1988"/>
                <a:gd name="T80" fmla="*/ 279 w 885"/>
                <a:gd name="T81" fmla="*/ 458 h 1988"/>
                <a:gd name="T82" fmla="*/ 262 w 885"/>
                <a:gd name="T83" fmla="*/ 345 h 1988"/>
                <a:gd name="T84" fmla="*/ 256 w 885"/>
                <a:gd name="T85" fmla="*/ 294 h 1988"/>
                <a:gd name="T86" fmla="*/ 247 w 885"/>
                <a:gd name="T87" fmla="*/ 237 h 1988"/>
                <a:gd name="T88" fmla="*/ 231 w 885"/>
                <a:gd name="T89" fmla="*/ 141 h 1988"/>
                <a:gd name="T90" fmla="*/ 211 w 885"/>
                <a:gd name="T91" fmla="*/ 62 h 1988"/>
                <a:gd name="T92" fmla="*/ 192 w 885"/>
                <a:gd name="T93" fmla="*/ 21 h 1988"/>
                <a:gd name="T94" fmla="*/ 179 w 885"/>
                <a:gd name="T95" fmla="*/ 3 h 1988"/>
                <a:gd name="T96" fmla="*/ 167 w 885"/>
                <a:gd name="T97" fmla="*/ 0 h 1988"/>
                <a:gd name="T98" fmla="*/ 153 w 885"/>
                <a:gd name="T99" fmla="*/ 0 h 1988"/>
                <a:gd name="T100" fmla="*/ 143 w 885"/>
                <a:gd name="T101" fmla="*/ 7 h 1988"/>
                <a:gd name="T102" fmla="*/ 131 w 885"/>
                <a:gd name="T103" fmla="*/ 28 h 1988"/>
                <a:gd name="T104" fmla="*/ 124 w 885"/>
                <a:gd name="T105" fmla="*/ 44 h 1988"/>
                <a:gd name="T106" fmla="*/ 116 w 885"/>
                <a:gd name="T107" fmla="*/ 81 h 1988"/>
                <a:gd name="T108" fmla="*/ 109 w 885"/>
                <a:gd name="T109" fmla="*/ 123 h 1988"/>
                <a:gd name="T110" fmla="*/ 94 w 885"/>
                <a:gd name="T111" fmla="*/ 239 h 1988"/>
                <a:gd name="T112" fmla="*/ 87 w 885"/>
                <a:gd name="T113" fmla="*/ 298 h 1988"/>
                <a:gd name="T114" fmla="*/ 74 w 885"/>
                <a:gd name="T115" fmla="*/ 400 h 1988"/>
                <a:gd name="T116" fmla="*/ 60 w 885"/>
                <a:gd name="T117" fmla="*/ 529 h 1988"/>
                <a:gd name="T118" fmla="*/ 44 w 885"/>
                <a:gd name="T119" fmla="*/ 688 h 1988"/>
                <a:gd name="T120" fmla="*/ 25 w 885"/>
                <a:gd name="T121" fmla="*/ 879 h 1988"/>
                <a:gd name="T122" fmla="*/ 13 w 885"/>
                <a:gd name="T123" fmla="*/ 1022 h 19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85" h="1988">
                  <a:moveTo>
                    <a:pt x="0" y="1178"/>
                  </a:moveTo>
                  <a:lnTo>
                    <a:pt x="16" y="1180"/>
                  </a:lnTo>
                  <a:lnTo>
                    <a:pt x="23" y="1099"/>
                  </a:lnTo>
                  <a:lnTo>
                    <a:pt x="29" y="1022"/>
                  </a:lnTo>
                  <a:lnTo>
                    <a:pt x="36" y="950"/>
                  </a:lnTo>
                  <a:lnTo>
                    <a:pt x="41" y="880"/>
                  </a:lnTo>
                  <a:lnTo>
                    <a:pt x="48" y="812"/>
                  </a:lnTo>
                  <a:lnTo>
                    <a:pt x="53" y="749"/>
                  </a:lnTo>
                  <a:lnTo>
                    <a:pt x="60" y="690"/>
                  </a:lnTo>
                  <a:lnTo>
                    <a:pt x="67" y="634"/>
                  </a:lnTo>
                  <a:lnTo>
                    <a:pt x="72" y="581"/>
                  </a:lnTo>
                  <a:lnTo>
                    <a:pt x="75" y="530"/>
                  </a:lnTo>
                  <a:lnTo>
                    <a:pt x="81" y="484"/>
                  </a:lnTo>
                  <a:lnTo>
                    <a:pt x="86" y="441"/>
                  </a:lnTo>
                  <a:lnTo>
                    <a:pt x="90" y="402"/>
                  </a:lnTo>
                  <a:lnTo>
                    <a:pt x="95" y="364"/>
                  </a:lnTo>
                  <a:lnTo>
                    <a:pt x="99" y="331"/>
                  </a:lnTo>
                  <a:lnTo>
                    <a:pt x="102" y="301"/>
                  </a:lnTo>
                  <a:lnTo>
                    <a:pt x="105" y="284"/>
                  </a:lnTo>
                  <a:lnTo>
                    <a:pt x="105" y="283"/>
                  </a:lnTo>
                  <a:lnTo>
                    <a:pt x="107" y="264"/>
                  </a:lnTo>
                  <a:lnTo>
                    <a:pt x="109" y="241"/>
                  </a:lnTo>
                  <a:lnTo>
                    <a:pt x="111" y="220"/>
                  </a:lnTo>
                  <a:lnTo>
                    <a:pt x="117" y="172"/>
                  </a:lnTo>
                  <a:lnTo>
                    <a:pt x="124" y="126"/>
                  </a:lnTo>
                  <a:lnTo>
                    <a:pt x="129" y="103"/>
                  </a:lnTo>
                  <a:lnTo>
                    <a:pt x="129" y="102"/>
                  </a:lnTo>
                  <a:lnTo>
                    <a:pt x="131" y="84"/>
                  </a:lnTo>
                  <a:lnTo>
                    <a:pt x="137" y="66"/>
                  </a:lnTo>
                  <a:lnTo>
                    <a:pt x="137" y="65"/>
                  </a:lnTo>
                  <a:lnTo>
                    <a:pt x="140" y="48"/>
                  </a:lnTo>
                  <a:lnTo>
                    <a:pt x="146" y="34"/>
                  </a:lnTo>
                  <a:lnTo>
                    <a:pt x="151" y="23"/>
                  </a:lnTo>
                  <a:lnTo>
                    <a:pt x="154" y="17"/>
                  </a:lnTo>
                  <a:lnTo>
                    <a:pt x="158" y="15"/>
                  </a:lnTo>
                  <a:lnTo>
                    <a:pt x="162" y="15"/>
                  </a:lnTo>
                  <a:lnTo>
                    <a:pt x="166" y="15"/>
                  </a:lnTo>
                  <a:lnTo>
                    <a:pt x="169" y="16"/>
                  </a:lnTo>
                  <a:lnTo>
                    <a:pt x="170" y="18"/>
                  </a:lnTo>
                  <a:lnTo>
                    <a:pt x="179" y="28"/>
                  </a:lnTo>
                  <a:lnTo>
                    <a:pt x="187" y="46"/>
                  </a:lnTo>
                  <a:lnTo>
                    <a:pt x="196" y="67"/>
                  </a:lnTo>
                  <a:lnTo>
                    <a:pt x="203" y="90"/>
                  </a:lnTo>
                  <a:lnTo>
                    <a:pt x="210" y="117"/>
                  </a:lnTo>
                  <a:lnTo>
                    <a:pt x="216" y="145"/>
                  </a:lnTo>
                  <a:lnTo>
                    <a:pt x="215" y="145"/>
                  </a:lnTo>
                  <a:lnTo>
                    <a:pt x="221" y="176"/>
                  </a:lnTo>
                  <a:lnTo>
                    <a:pt x="226" y="207"/>
                  </a:lnTo>
                  <a:lnTo>
                    <a:pt x="231" y="239"/>
                  </a:lnTo>
                  <a:lnTo>
                    <a:pt x="235" y="267"/>
                  </a:lnTo>
                  <a:lnTo>
                    <a:pt x="235" y="268"/>
                  </a:lnTo>
                  <a:lnTo>
                    <a:pt x="242" y="296"/>
                  </a:lnTo>
                  <a:lnTo>
                    <a:pt x="241" y="296"/>
                  </a:lnTo>
                  <a:lnTo>
                    <a:pt x="244" y="322"/>
                  </a:lnTo>
                  <a:lnTo>
                    <a:pt x="246" y="346"/>
                  </a:lnTo>
                  <a:lnTo>
                    <a:pt x="247" y="347"/>
                  </a:lnTo>
                  <a:lnTo>
                    <a:pt x="250" y="365"/>
                  </a:lnTo>
                  <a:lnTo>
                    <a:pt x="249" y="365"/>
                  </a:lnTo>
                  <a:lnTo>
                    <a:pt x="263" y="461"/>
                  </a:lnTo>
                  <a:lnTo>
                    <a:pt x="278" y="549"/>
                  </a:lnTo>
                  <a:lnTo>
                    <a:pt x="293" y="633"/>
                  </a:lnTo>
                  <a:lnTo>
                    <a:pt x="294" y="633"/>
                  </a:lnTo>
                  <a:lnTo>
                    <a:pt x="310" y="714"/>
                  </a:lnTo>
                  <a:lnTo>
                    <a:pt x="325" y="789"/>
                  </a:lnTo>
                  <a:lnTo>
                    <a:pt x="340" y="862"/>
                  </a:lnTo>
                  <a:lnTo>
                    <a:pt x="357" y="932"/>
                  </a:lnTo>
                  <a:lnTo>
                    <a:pt x="373" y="1000"/>
                  </a:lnTo>
                  <a:lnTo>
                    <a:pt x="373" y="1001"/>
                  </a:lnTo>
                  <a:lnTo>
                    <a:pt x="381" y="1030"/>
                  </a:lnTo>
                  <a:lnTo>
                    <a:pt x="389" y="1061"/>
                  </a:lnTo>
                  <a:lnTo>
                    <a:pt x="401" y="1098"/>
                  </a:lnTo>
                  <a:lnTo>
                    <a:pt x="411" y="1135"/>
                  </a:lnTo>
                  <a:lnTo>
                    <a:pt x="424" y="1177"/>
                  </a:lnTo>
                  <a:lnTo>
                    <a:pt x="436" y="1222"/>
                  </a:lnTo>
                  <a:lnTo>
                    <a:pt x="451" y="1267"/>
                  </a:lnTo>
                  <a:lnTo>
                    <a:pt x="466" y="1314"/>
                  </a:lnTo>
                  <a:lnTo>
                    <a:pt x="484" y="1363"/>
                  </a:lnTo>
                  <a:lnTo>
                    <a:pt x="500" y="1410"/>
                  </a:lnTo>
                  <a:lnTo>
                    <a:pt x="500" y="1411"/>
                  </a:lnTo>
                  <a:lnTo>
                    <a:pt x="518" y="1457"/>
                  </a:lnTo>
                  <a:lnTo>
                    <a:pt x="538" y="1504"/>
                  </a:lnTo>
                  <a:lnTo>
                    <a:pt x="556" y="1546"/>
                  </a:lnTo>
                  <a:lnTo>
                    <a:pt x="578" y="1588"/>
                  </a:lnTo>
                  <a:lnTo>
                    <a:pt x="597" y="1626"/>
                  </a:lnTo>
                  <a:lnTo>
                    <a:pt x="598" y="1627"/>
                  </a:lnTo>
                  <a:lnTo>
                    <a:pt x="620" y="1664"/>
                  </a:lnTo>
                  <a:lnTo>
                    <a:pt x="645" y="1704"/>
                  </a:lnTo>
                  <a:lnTo>
                    <a:pt x="669" y="1742"/>
                  </a:lnTo>
                  <a:lnTo>
                    <a:pt x="694" y="1778"/>
                  </a:lnTo>
                  <a:lnTo>
                    <a:pt x="719" y="1815"/>
                  </a:lnTo>
                  <a:lnTo>
                    <a:pt x="719" y="1816"/>
                  </a:lnTo>
                  <a:lnTo>
                    <a:pt x="734" y="1835"/>
                  </a:lnTo>
                  <a:lnTo>
                    <a:pt x="750" y="1855"/>
                  </a:lnTo>
                  <a:lnTo>
                    <a:pt x="767" y="1876"/>
                  </a:lnTo>
                  <a:lnTo>
                    <a:pt x="785" y="1895"/>
                  </a:lnTo>
                  <a:lnTo>
                    <a:pt x="803" y="1916"/>
                  </a:lnTo>
                  <a:lnTo>
                    <a:pt x="825" y="1939"/>
                  </a:lnTo>
                  <a:lnTo>
                    <a:pt x="825" y="1940"/>
                  </a:lnTo>
                  <a:lnTo>
                    <a:pt x="849" y="1963"/>
                  </a:lnTo>
                  <a:lnTo>
                    <a:pt x="874" y="1988"/>
                  </a:lnTo>
                  <a:lnTo>
                    <a:pt x="885" y="1976"/>
                  </a:lnTo>
                  <a:lnTo>
                    <a:pt x="859" y="1952"/>
                  </a:lnTo>
                  <a:lnTo>
                    <a:pt x="837" y="1929"/>
                  </a:lnTo>
                  <a:lnTo>
                    <a:pt x="815" y="1905"/>
                  </a:lnTo>
                  <a:lnTo>
                    <a:pt x="796" y="1884"/>
                  </a:lnTo>
                  <a:lnTo>
                    <a:pt x="779" y="1866"/>
                  </a:lnTo>
                  <a:lnTo>
                    <a:pt x="762" y="1845"/>
                  </a:lnTo>
                  <a:lnTo>
                    <a:pt x="746" y="1826"/>
                  </a:lnTo>
                  <a:lnTo>
                    <a:pt x="732" y="1806"/>
                  </a:lnTo>
                  <a:lnTo>
                    <a:pt x="707" y="1770"/>
                  </a:lnTo>
                  <a:lnTo>
                    <a:pt x="683" y="1733"/>
                  </a:lnTo>
                  <a:lnTo>
                    <a:pt x="658" y="1695"/>
                  </a:lnTo>
                  <a:lnTo>
                    <a:pt x="633" y="1655"/>
                  </a:lnTo>
                  <a:lnTo>
                    <a:pt x="611" y="1619"/>
                  </a:lnTo>
                  <a:lnTo>
                    <a:pt x="592" y="1581"/>
                  </a:lnTo>
                  <a:lnTo>
                    <a:pt x="571" y="1540"/>
                  </a:lnTo>
                  <a:lnTo>
                    <a:pt x="553" y="1498"/>
                  </a:lnTo>
                  <a:lnTo>
                    <a:pt x="533" y="1451"/>
                  </a:lnTo>
                  <a:lnTo>
                    <a:pt x="515" y="1405"/>
                  </a:lnTo>
                  <a:lnTo>
                    <a:pt x="499" y="1358"/>
                  </a:lnTo>
                  <a:lnTo>
                    <a:pt x="481" y="1309"/>
                  </a:lnTo>
                  <a:lnTo>
                    <a:pt x="466" y="1262"/>
                  </a:lnTo>
                  <a:lnTo>
                    <a:pt x="451" y="1217"/>
                  </a:lnTo>
                  <a:lnTo>
                    <a:pt x="438" y="1173"/>
                  </a:lnTo>
                  <a:lnTo>
                    <a:pt x="426" y="1131"/>
                  </a:lnTo>
                  <a:lnTo>
                    <a:pt x="416" y="1093"/>
                  </a:lnTo>
                  <a:lnTo>
                    <a:pt x="404" y="1057"/>
                  </a:lnTo>
                  <a:lnTo>
                    <a:pt x="396" y="1026"/>
                  </a:lnTo>
                  <a:lnTo>
                    <a:pt x="388" y="996"/>
                  </a:lnTo>
                  <a:lnTo>
                    <a:pt x="372" y="929"/>
                  </a:lnTo>
                  <a:lnTo>
                    <a:pt x="355" y="859"/>
                  </a:lnTo>
                  <a:lnTo>
                    <a:pt x="340" y="785"/>
                  </a:lnTo>
                  <a:lnTo>
                    <a:pt x="325" y="710"/>
                  </a:lnTo>
                  <a:lnTo>
                    <a:pt x="309" y="630"/>
                  </a:lnTo>
                  <a:lnTo>
                    <a:pt x="294" y="546"/>
                  </a:lnTo>
                  <a:lnTo>
                    <a:pt x="279" y="458"/>
                  </a:lnTo>
                  <a:lnTo>
                    <a:pt x="265" y="363"/>
                  </a:lnTo>
                  <a:lnTo>
                    <a:pt x="262" y="345"/>
                  </a:lnTo>
                  <a:lnTo>
                    <a:pt x="260" y="322"/>
                  </a:lnTo>
                  <a:lnTo>
                    <a:pt x="260" y="321"/>
                  </a:lnTo>
                  <a:lnTo>
                    <a:pt x="256" y="294"/>
                  </a:lnTo>
                  <a:lnTo>
                    <a:pt x="250" y="266"/>
                  </a:lnTo>
                  <a:lnTo>
                    <a:pt x="247" y="237"/>
                  </a:lnTo>
                  <a:lnTo>
                    <a:pt x="242" y="204"/>
                  </a:lnTo>
                  <a:lnTo>
                    <a:pt x="236" y="174"/>
                  </a:lnTo>
                  <a:lnTo>
                    <a:pt x="231" y="142"/>
                  </a:lnTo>
                  <a:lnTo>
                    <a:pt x="231" y="141"/>
                  </a:lnTo>
                  <a:lnTo>
                    <a:pt x="225" y="113"/>
                  </a:lnTo>
                  <a:lnTo>
                    <a:pt x="218" y="85"/>
                  </a:lnTo>
                  <a:lnTo>
                    <a:pt x="211" y="62"/>
                  </a:lnTo>
                  <a:lnTo>
                    <a:pt x="211" y="61"/>
                  </a:lnTo>
                  <a:lnTo>
                    <a:pt x="202" y="40"/>
                  </a:lnTo>
                  <a:lnTo>
                    <a:pt x="201" y="39"/>
                  </a:lnTo>
                  <a:lnTo>
                    <a:pt x="192" y="21"/>
                  </a:lnTo>
                  <a:lnTo>
                    <a:pt x="191" y="20"/>
                  </a:lnTo>
                  <a:lnTo>
                    <a:pt x="182" y="8"/>
                  </a:lnTo>
                  <a:lnTo>
                    <a:pt x="179" y="4"/>
                  </a:lnTo>
                  <a:lnTo>
                    <a:pt x="179" y="3"/>
                  </a:lnTo>
                  <a:lnTo>
                    <a:pt x="176" y="1"/>
                  </a:lnTo>
                  <a:lnTo>
                    <a:pt x="174" y="0"/>
                  </a:lnTo>
                  <a:lnTo>
                    <a:pt x="169" y="0"/>
                  </a:lnTo>
                  <a:lnTo>
                    <a:pt x="167" y="0"/>
                  </a:lnTo>
                  <a:lnTo>
                    <a:pt x="162" y="0"/>
                  </a:lnTo>
                  <a:lnTo>
                    <a:pt x="156" y="0"/>
                  </a:lnTo>
                  <a:lnTo>
                    <a:pt x="153" y="0"/>
                  </a:lnTo>
                  <a:lnTo>
                    <a:pt x="152" y="0"/>
                  </a:lnTo>
                  <a:lnTo>
                    <a:pt x="145" y="4"/>
                  </a:lnTo>
                  <a:lnTo>
                    <a:pt x="144" y="6"/>
                  </a:lnTo>
                  <a:lnTo>
                    <a:pt x="143" y="7"/>
                  </a:lnTo>
                  <a:lnTo>
                    <a:pt x="137" y="14"/>
                  </a:lnTo>
                  <a:lnTo>
                    <a:pt x="137" y="15"/>
                  </a:lnTo>
                  <a:lnTo>
                    <a:pt x="131" y="27"/>
                  </a:lnTo>
                  <a:lnTo>
                    <a:pt x="131" y="28"/>
                  </a:lnTo>
                  <a:lnTo>
                    <a:pt x="125" y="42"/>
                  </a:lnTo>
                  <a:lnTo>
                    <a:pt x="124" y="45"/>
                  </a:lnTo>
                  <a:lnTo>
                    <a:pt x="124" y="44"/>
                  </a:lnTo>
                  <a:lnTo>
                    <a:pt x="122" y="63"/>
                  </a:lnTo>
                  <a:lnTo>
                    <a:pt x="116" y="79"/>
                  </a:lnTo>
                  <a:lnTo>
                    <a:pt x="116" y="82"/>
                  </a:lnTo>
                  <a:lnTo>
                    <a:pt x="116" y="81"/>
                  </a:lnTo>
                  <a:lnTo>
                    <a:pt x="113" y="100"/>
                  </a:lnTo>
                  <a:lnTo>
                    <a:pt x="114" y="100"/>
                  </a:lnTo>
                  <a:lnTo>
                    <a:pt x="109" y="123"/>
                  </a:lnTo>
                  <a:lnTo>
                    <a:pt x="102" y="169"/>
                  </a:lnTo>
                  <a:lnTo>
                    <a:pt x="95" y="218"/>
                  </a:lnTo>
                  <a:lnTo>
                    <a:pt x="94" y="239"/>
                  </a:lnTo>
                  <a:lnTo>
                    <a:pt x="91" y="262"/>
                  </a:lnTo>
                  <a:lnTo>
                    <a:pt x="89" y="281"/>
                  </a:lnTo>
                  <a:lnTo>
                    <a:pt x="87" y="298"/>
                  </a:lnTo>
                  <a:lnTo>
                    <a:pt x="83" y="329"/>
                  </a:lnTo>
                  <a:lnTo>
                    <a:pt x="80" y="362"/>
                  </a:lnTo>
                  <a:lnTo>
                    <a:pt x="74" y="400"/>
                  </a:lnTo>
                  <a:lnTo>
                    <a:pt x="70" y="439"/>
                  </a:lnTo>
                  <a:lnTo>
                    <a:pt x="65" y="483"/>
                  </a:lnTo>
                  <a:lnTo>
                    <a:pt x="60" y="528"/>
                  </a:lnTo>
                  <a:lnTo>
                    <a:pt x="60" y="529"/>
                  </a:lnTo>
                  <a:lnTo>
                    <a:pt x="56" y="579"/>
                  </a:lnTo>
                  <a:lnTo>
                    <a:pt x="51" y="632"/>
                  </a:lnTo>
                  <a:lnTo>
                    <a:pt x="44" y="688"/>
                  </a:lnTo>
                  <a:lnTo>
                    <a:pt x="38" y="748"/>
                  </a:lnTo>
                  <a:lnTo>
                    <a:pt x="32" y="811"/>
                  </a:lnTo>
                  <a:lnTo>
                    <a:pt x="25" y="878"/>
                  </a:lnTo>
                  <a:lnTo>
                    <a:pt x="25" y="879"/>
                  </a:lnTo>
                  <a:lnTo>
                    <a:pt x="20" y="948"/>
                  </a:lnTo>
                  <a:lnTo>
                    <a:pt x="13" y="1021"/>
                  </a:lnTo>
                  <a:lnTo>
                    <a:pt x="13" y="1022"/>
                  </a:lnTo>
                  <a:lnTo>
                    <a:pt x="7" y="1097"/>
                  </a:lnTo>
                  <a:lnTo>
                    <a:pt x="0" y="1178"/>
                  </a:lnTo>
                  <a:close/>
                </a:path>
              </a:pathLst>
            </a:custGeom>
            <a:solidFill>
              <a:srgbClr val="33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8" name="Freeform 59"/>
            <p:cNvSpPr>
              <a:spLocks/>
            </p:cNvSpPr>
            <p:nvPr/>
          </p:nvSpPr>
          <p:spPr bwMode="auto">
            <a:xfrm>
              <a:off x="2888" y="1664"/>
              <a:ext cx="1105" cy="1989"/>
            </a:xfrm>
            <a:custGeom>
              <a:avLst/>
              <a:gdLst>
                <a:gd name="T0" fmla="*/ 133 w 1105"/>
                <a:gd name="T1" fmla="*/ 1988 h 1989"/>
                <a:gd name="T2" fmla="*/ 182 w 1105"/>
                <a:gd name="T3" fmla="*/ 1979 h 1989"/>
                <a:gd name="T4" fmla="*/ 236 w 1105"/>
                <a:gd name="T5" fmla="*/ 1947 h 1989"/>
                <a:gd name="T6" fmla="*/ 301 w 1105"/>
                <a:gd name="T7" fmla="*/ 1876 h 1989"/>
                <a:gd name="T8" fmla="*/ 378 w 1105"/>
                <a:gd name="T9" fmla="*/ 1735 h 1989"/>
                <a:gd name="T10" fmla="*/ 428 w 1105"/>
                <a:gd name="T11" fmla="*/ 1595 h 1989"/>
                <a:gd name="T12" fmla="*/ 544 w 1105"/>
                <a:gd name="T13" fmla="*/ 1266 h 1989"/>
                <a:gd name="T14" fmla="*/ 601 w 1105"/>
                <a:gd name="T15" fmla="*/ 1027 h 1989"/>
                <a:gd name="T16" fmla="*/ 612 w 1105"/>
                <a:gd name="T17" fmla="*/ 932 h 1989"/>
                <a:gd name="T18" fmla="*/ 627 w 1105"/>
                <a:gd name="T19" fmla="*/ 804 h 1989"/>
                <a:gd name="T20" fmla="*/ 647 w 1105"/>
                <a:gd name="T21" fmla="*/ 633 h 1989"/>
                <a:gd name="T22" fmla="*/ 674 w 1105"/>
                <a:gd name="T23" fmla="*/ 398 h 1989"/>
                <a:gd name="T24" fmla="*/ 694 w 1105"/>
                <a:gd name="T25" fmla="*/ 244 h 1989"/>
                <a:gd name="T26" fmla="*/ 714 w 1105"/>
                <a:gd name="T27" fmla="*/ 47 h 1989"/>
                <a:gd name="T28" fmla="*/ 728 w 1105"/>
                <a:gd name="T29" fmla="*/ 20 h 1989"/>
                <a:gd name="T30" fmla="*/ 746 w 1105"/>
                <a:gd name="T31" fmla="*/ 25 h 1989"/>
                <a:gd name="T32" fmla="*/ 756 w 1105"/>
                <a:gd name="T33" fmla="*/ 52 h 1989"/>
                <a:gd name="T34" fmla="*/ 762 w 1105"/>
                <a:gd name="T35" fmla="*/ 155 h 1989"/>
                <a:gd name="T36" fmla="*/ 768 w 1105"/>
                <a:gd name="T37" fmla="*/ 377 h 1989"/>
                <a:gd name="T38" fmla="*/ 788 w 1105"/>
                <a:gd name="T39" fmla="*/ 597 h 1989"/>
                <a:gd name="T40" fmla="*/ 791 w 1105"/>
                <a:gd name="T41" fmla="*/ 641 h 1989"/>
                <a:gd name="T42" fmla="*/ 801 w 1105"/>
                <a:gd name="T43" fmla="*/ 715 h 1989"/>
                <a:gd name="T44" fmla="*/ 833 w 1105"/>
                <a:gd name="T45" fmla="*/ 968 h 1989"/>
                <a:gd name="T46" fmla="*/ 855 w 1105"/>
                <a:gd name="T47" fmla="*/ 1156 h 1989"/>
                <a:gd name="T48" fmla="*/ 865 w 1105"/>
                <a:gd name="T49" fmla="*/ 1217 h 1989"/>
                <a:gd name="T50" fmla="*/ 875 w 1105"/>
                <a:gd name="T51" fmla="*/ 1294 h 1989"/>
                <a:gd name="T52" fmla="*/ 903 w 1105"/>
                <a:gd name="T53" fmla="*/ 1451 h 1989"/>
                <a:gd name="T54" fmla="*/ 949 w 1105"/>
                <a:gd name="T55" fmla="*/ 1573 h 1989"/>
                <a:gd name="T56" fmla="*/ 970 w 1105"/>
                <a:gd name="T57" fmla="*/ 1626 h 1989"/>
                <a:gd name="T58" fmla="*/ 1035 w 1105"/>
                <a:gd name="T59" fmla="*/ 1763 h 1989"/>
                <a:gd name="T60" fmla="*/ 1048 w 1105"/>
                <a:gd name="T61" fmla="*/ 1756 h 1989"/>
                <a:gd name="T62" fmla="*/ 985 w 1105"/>
                <a:gd name="T63" fmla="*/ 1620 h 1989"/>
                <a:gd name="T64" fmla="*/ 964 w 1105"/>
                <a:gd name="T65" fmla="*/ 1567 h 1989"/>
                <a:gd name="T66" fmla="*/ 918 w 1105"/>
                <a:gd name="T67" fmla="*/ 1446 h 1989"/>
                <a:gd name="T68" fmla="*/ 890 w 1105"/>
                <a:gd name="T69" fmla="*/ 1292 h 1989"/>
                <a:gd name="T70" fmla="*/ 881 w 1105"/>
                <a:gd name="T71" fmla="*/ 1215 h 1989"/>
                <a:gd name="T72" fmla="*/ 871 w 1105"/>
                <a:gd name="T73" fmla="*/ 1154 h 1989"/>
                <a:gd name="T74" fmla="*/ 848 w 1105"/>
                <a:gd name="T75" fmla="*/ 966 h 1989"/>
                <a:gd name="T76" fmla="*/ 817 w 1105"/>
                <a:gd name="T77" fmla="*/ 713 h 1989"/>
                <a:gd name="T78" fmla="*/ 807 w 1105"/>
                <a:gd name="T79" fmla="*/ 638 h 1989"/>
                <a:gd name="T80" fmla="*/ 805 w 1105"/>
                <a:gd name="T81" fmla="*/ 601 h 1989"/>
                <a:gd name="T82" fmla="*/ 790 w 1105"/>
                <a:gd name="T83" fmla="*/ 454 h 1989"/>
                <a:gd name="T84" fmla="*/ 777 w 1105"/>
                <a:gd name="T85" fmla="*/ 154 h 1989"/>
                <a:gd name="T86" fmla="*/ 773 w 1105"/>
                <a:gd name="T87" fmla="*/ 64 h 1989"/>
                <a:gd name="T88" fmla="*/ 765 w 1105"/>
                <a:gd name="T89" fmla="*/ 27 h 1989"/>
                <a:gd name="T90" fmla="*/ 749 w 1105"/>
                <a:gd name="T91" fmla="*/ 6 h 1989"/>
                <a:gd name="T92" fmla="*/ 727 w 1105"/>
                <a:gd name="T93" fmla="*/ 1 h 1989"/>
                <a:gd name="T94" fmla="*/ 707 w 1105"/>
                <a:gd name="T95" fmla="*/ 17 h 1989"/>
                <a:gd name="T96" fmla="*/ 698 w 1105"/>
                <a:gd name="T97" fmla="*/ 44 h 1989"/>
                <a:gd name="T98" fmla="*/ 679 w 1105"/>
                <a:gd name="T99" fmla="*/ 242 h 1989"/>
                <a:gd name="T100" fmla="*/ 658 w 1105"/>
                <a:gd name="T101" fmla="*/ 396 h 1989"/>
                <a:gd name="T102" fmla="*/ 631 w 1105"/>
                <a:gd name="T103" fmla="*/ 630 h 1989"/>
                <a:gd name="T104" fmla="*/ 611 w 1105"/>
                <a:gd name="T105" fmla="*/ 802 h 1989"/>
                <a:gd name="T106" fmla="*/ 596 w 1105"/>
                <a:gd name="T107" fmla="*/ 930 h 1989"/>
                <a:gd name="T108" fmla="*/ 585 w 1105"/>
                <a:gd name="T109" fmla="*/ 1024 h 1989"/>
                <a:gd name="T110" fmla="*/ 529 w 1105"/>
                <a:gd name="T111" fmla="*/ 1260 h 1989"/>
                <a:gd name="T112" fmla="*/ 413 w 1105"/>
                <a:gd name="T113" fmla="*/ 1589 h 1989"/>
                <a:gd name="T114" fmla="*/ 356 w 1105"/>
                <a:gd name="T115" fmla="*/ 1748 h 1989"/>
                <a:gd name="T116" fmla="*/ 288 w 1105"/>
                <a:gd name="T117" fmla="*/ 1868 h 1989"/>
                <a:gd name="T118" fmla="*/ 209 w 1105"/>
                <a:gd name="T119" fmla="*/ 1949 h 1989"/>
                <a:gd name="T120" fmla="*/ 175 w 1105"/>
                <a:gd name="T121" fmla="*/ 1965 h 1989"/>
                <a:gd name="T122" fmla="*/ 77 w 1105"/>
                <a:gd name="T123" fmla="*/ 1973 h 19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05" h="1989">
                  <a:moveTo>
                    <a:pt x="0" y="1973"/>
                  </a:moveTo>
                  <a:lnTo>
                    <a:pt x="0" y="1989"/>
                  </a:lnTo>
                  <a:lnTo>
                    <a:pt x="23" y="1989"/>
                  </a:lnTo>
                  <a:lnTo>
                    <a:pt x="50" y="1989"/>
                  </a:lnTo>
                  <a:lnTo>
                    <a:pt x="77" y="1989"/>
                  </a:lnTo>
                  <a:lnTo>
                    <a:pt x="106" y="1989"/>
                  </a:lnTo>
                  <a:lnTo>
                    <a:pt x="133" y="1988"/>
                  </a:lnTo>
                  <a:lnTo>
                    <a:pt x="134" y="1988"/>
                  </a:lnTo>
                  <a:lnTo>
                    <a:pt x="160" y="1986"/>
                  </a:lnTo>
                  <a:lnTo>
                    <a:pt x="161" y="1986"/>
                  </a:lnTo>
                  <a:lnTo>
                    <a:pt x="171" y="1984"/>
                  </a:lnTo>
                  <a:lnTo>
                    <a:pt x="173" y="1984"/>
                  </a:lnTo>
                  <a:lnTo>
                    <a:pt x="173" y="1983"/>
                  </a:lnTo>
                  <a:lnTo>
                    <a:pt x="182" y="1979"/>
                  </a:lnTo>
                  <a:lnTo>
                    <a:pt x="189" y="1978"/>
                  </a:lnTo>
                  <a:lnTo>
                    <a:pt x="190" y="1978"/>
                  </a:lnTo>
                  <a:lnTo>
                    <a:pt x="198" y="1974"/>
                  </a:lnTo>
                  <a:lnTo>
                    <a:pt x="199" y="1973"/>
                  </a:lnTo>
                  <a:lnTo>
                    <a:pt x="217" y="1962"/>
                  </a:lnTo>
                  <a:lnTo>
                    <a:pt x="218" y="1961"/>
                  </a:lnTo>
                  <a:lnTo>
                    <a:pt x="236" y="1947"/>
                  </a:lnTo>
                  <a:lnTo>
                    <a:pt x="254" y="1931"/>
                  </a:lnTo>
                  <a:lnTo>
                    <a:pt x="255" y="1931"/>
                  </a:lnTo>
                  <a:lnTo>
                    <a:pt x="271" y="1914"/>
                  </a:lnTo>
                  <a:lnTo>
                    <a:pt x="301" y="1877"/>
                  </a:lnTo>
                  <a:lnTo>
                    <a:pt x="301" y="1876"/>
                  </a:lnTo>
                  <a:lnTo>
                    <a:pt x="329" y="1836"/>
                  </a:lnTo>
                  <a:lnTo>
                    <a:pt x="352" y="1797"/>
                  </a:lnTo>
                  <a:lnTo>
                    <a:pt x="353" y="1796"/>
                  </a:lnTo>
                  <a:lnTo>
                    <a:pt x="371" y="1755"/>
                  </a:lnTo>
                  <a:lnTo>
                    <a:pt x="378" y="1735"/>
                  </a:lnTo>
                  <a:lnTo>
                    <a:pt x="386" y="1718"/>
                  </a:lnTo>
                  <a:lnTo>
                    <a:pt x="387" y="1717"/>
                  </a:lnTo>
                  <a:lnTo>
                    <a:pt x="392" y="1700"/>
                  </a:lnTo>
                  <a:lnTo>
                    <a:pt x="399" y="1685"/>
                  </a:lnTo>
                  <a:lnTo>
                    <a:pt x="399" y="1684"/>
                  </a:lnTo>
                  <a:lnTo>
                    <a:pt x="428" y="1595"/>
                  </a:lnTo>
                  <a:lnTo>
                    <a:pt x="459" y="1508"/>
                  </a:lnTo>
                  <a:lnTo>
                    <a:pt x="490" y="1427"/>
                  </a:lnTo>
                  <a:lnTo>
                    <a:pt x="490" y="1426"/>
                  </a:lnTo>
                  <a:lnTo>
                    <a:pt x="518" y="1344"/>
                  </a:lnTo>
                  <a:lnTo>
                    <a:pt x="544" y="1266"/>
                  </a:lnTo>
                  <a:lnTo>
                    <a:pt x="567" y="1187"/>
                  </a:lnTo>
                  <a:lnTo>
                    <a:pt x="577" y="1149"/>
                  </a:lnTo>
                  <a:lnTo>
                    <a:pt x="577" y="1148"/>
                  </a:lnTo>
                  <a:lnTo>
                    <a:pt x="586" y="1107"/>
                  </a:lnTo>
                  <a:lnTo>
                    <a:pt x="595" y="1067"/>
                  </a:lnTo>
                  <a:lnTo>
                    <a:pt x="601" y="1027"/>
                  </a:lnTo>
                  <a:lnTo>
                    <a:pt x="601" y="1026"/>
                  </a:lnTo>
                  <a:lnTo>
                    <a:pt x="602" y="1005"/>
                  </a:lnTo>
                  <a:lnTo>
                    <a:pt x="605" y="985"/>
                  </a:lnTo>
                  <a:lnTo>
                    <a:pt x="609" y="959"/>
                  </a:lnTo>
                  <a:lnTo>
                    <a:pt x="609" y="958"/>
                  </a:lnTo>
                  <a:lnTo>
                    <a:pt x="612" y="932"/>
                  </a:lnTo>
                  <a:lnTo>
                    <a:pt x="616" y="904"/>
                  </a:lnTo>
                  <a:lnTo>
                    <a:pt x="616" y="903"/>
                  </a:lnTo>
                  <a:lnTo>
                    <a:pt x="620" y="873"/>
                  </a:lnTo>
                  <a:lnTo>
                    <a:pt x="623" y="840"/>
                  </a:lnTo>
                  <a:lnTo>
                    <a:pt x="627" y="804"/>
                  </a:lnTo>
                  <a:lnTo>
                    <a:pt x="633" y="765"/>
                  </a:lnTo>
                  <a:lnTo>
                    <a:pt x="633" y="764"/>
                  </a:lnTo>
                  <a:lnTo>
                    <a:pt x="638" y="722"/>
                  </a:lnTo>
                  <a:lnTo>
                    <a:pt x="642" y="678"/>
                  </a:lnTo>
                  <a:lnTo>
                    <a:pt x="647" y="633"/>
                  </a:lnTo>
                  <a:lnTo>
                    <a:pt x="655" y="583"/>
                  </a:lnTo>
                  <a:lnTo>
                    <a:pt x="655" y="582"/>
                  </a:lnTo>
                  <a:lnTo>
                    <a:pt x="659" y="530"/>
                  </a:lnTo>
                  <a:lnTo>
                    <a:pt x="665" y="475"/>
                  </a:lnTo>
                  <a:lnTo>
                    <a:pt x="672" y="415"/>
                  </a:lnTo>
                  <a:lnTo>
                    <a:pt x="674" y="398"/>
                  </a:lnTo>
                  <a:lnTo>
                    <a:pt x="677" y="378"/>
                  </a:lnTo>
                  <a:lnTo>
                    <a:pt x="679" y="357"/>
                  </a:lnTo>
                  <a:lnTo>
                    <a:pt x="681" y="336"/>
                  </a:lnTo>
                  <a:lnTo>
                    <a:pt x="687" y="291"/>
                  </a:lnTo>
                  <a:lnTo>
                    <a:pt x="694" y="244"/>
                  </a:lnTo>
                  <a:lnTo>
                    <a:pt x="699" y="196"/>
                  </a:lnTo>
                  <a:lnTo>
                    <a:pt x="705" y="148"/>
                  </a:lnTo>
                  <a:lnTo>
                    <a:pt x="709" y="102"/>
                  </a:lnTo>
                  <a:lnTo>
                    <a:pt x="712" y="58"/>
                  </a:lnTo>
                  <a:lnTo>
                    <a:pt x="714" y="47"/>
                  </a:lnTo>
                  <a:lnTo>
                    <a:pt x="715" y="39"/>
                  </a:lnTo>
                  <a:lnTo>
                    <a:pt x="719" y="32"/>
                  </a:lnTo>
                  <a:lnTo>
                    <a:pt x="720" y="31"/>
                  </a:lnTo>
                  <a:lnTo>
                    <a:pt x="721" y="25"/>
                  </a:lnTo>
                  <a:lnTo>
                    <a:pt x="726" y="20"/>
                  </a:lnTo>
                  <a:lnTo>
                    <a:pt x="728" y="20"/>
                  </a:lnTo>
                  <a:lnTo>
                    <a:pt x="729" y="19"/>
                  </a:lnTo>
                  <a:lnTo>
                    <a:pt x="732" y="16"/>
                  </a:lnTo>
                  <a:lnTo>
                    <a:pt x="734" y="16"/>
                  </a:lnTo>
                  <a:lnTo>
                    <a:pt x="738" y="18"/>
                  </a:lnTo>
                  <a:lnTo>
                    <a:pt x="740" y="19"/>
                  </a:lnTo>
                  <a:lnTo>
                    <a:pt x="746" y="25"/>
                  </a:lnTo>
                  <a:lnTo>
                    <a:pt x="749" y="28"/>
                  </a:lnTo>
                  <a:lnTo>
                    <a:pt x="751" y="34"/>
                  </a:lnTo>
                  <a:lnTo>
                    <a:pt x="756" y="45"/>
                  </a:lnTo>
                  <a:lnTo>
                    <a:pt x="757" y="52"/>
                  </a:lnTo>
                  <a:lnTo>
                    <a:pt x="756" y="52"/>
                  </a:lnTo>
                  <a:lnTo>
                    <a:pt x="757" y="65"/>
                  </a:lnTo>
                  <a:lnTo>
                    <a:pt x="757" y="80"/>
                  </a:lnTo>
                  <a:lnTo>
                    <a:pt x="757" y="81"/>
                  </a:lnTo>
                  <a:lnTo>
                    <a:pt x="759" y="102"/>
                  </a:lnTo>
                  <a:lnTo>
                    <a:pt x="759" y="126"/>
                  </a:lnTo>
                  <a:lnTo>
                    <a:pt x="759" y="127"/>
                  </a:lnTo>
                  <a:lnTo>
                    <a:pt x="762" y="155"/>
                  </a:lnTo>
                  <a:lnTo>
                    <a:pt x="762" y="187"/>
                  </a:lnTo>
                  <a:lnTo>
                    <a:pt x="762" y="188"/>
                  </a:lnTo>
                  <a:lnTo>
                    <a:pt x="763" y="223"/>
                  </a:lnTo>
                  <a:lnTo>
                    <a:pt x="763" y="258"/>
                  </a:lnTo>
                  <a:lnTo>
                    <a:pt x="763" y="259"/>
                  </a:lnTo>
                  <a:lnTo>
                    <a:pt x="765" y="297"/>
                  </a:lnTo>
                  <a:lnTo>
                    <a:pt x="768" y="377"/>
                  </a:lnTo>
                  <a:lnTo>
                    <a:pt x="774" y="455"/>
                  </a:lnTo>
                  <a:lnTo>
                    <a:pt x="776" y="494"/>
                  </a:lnTo>
                  <a:lnTo>
                    <a:pt x="779" y="530"/>
                  </a:lnTo>
                  <a:lnTo>
                    <a:pt x="783" y="563"/>
                  </a:lnTo>
                  <a:lnTo>
                    <a:pt x="787" y="596"/>
                  </a:lnTo>
                  <a:lnTo>
                    <a:pt x="788" y="597"/>
                  </a:lnTo>
                  <a:lnTo>
                    <a:pt x="789" y="602"/>
                  </a:lnTo>
                  <a:lnTo>
                    <a:pt x="789" y="612"/>
                  </a:lnTo>
                  <a:lnTo>
                    <a:pt x="789" y="613"/>
                  </a:lnTo>
                  <a:lnTo>
                    <a:pt x="790" y="627"/>
                  </a:lnTo>
                  <a:lnTo>
                    <a:pt x="791" y="640"/>
                  </a:lnTo>
                  <a:lnTo>
                    <a:pt x="791" y="641"/>
                  </a:lnTo>
                  <a:lnTo>
                    <a:pt x="794" y="657"/>
                  </a:lnTo>
                  <a:lnTo>
                    <a:pt x="796" y="674"/>
                  </a:lnTo>
                  <a:lnTo>
                    <a:pt x="796" y="675"/>
                  </a:lnTo>
                  <a:lnTo>
                    <a:pt x="799" y="695"/>
                  </a:lnTo>
                  <a:lnTo>
                    <a:pt x="801" y="715"/>
                  </a:lnTo>
                  <a:lnTo>
                    <a:pt x="806" y="761"/>
                  </a:lnTo>
                  <a:lnTo>
                    <a:pt x="806" y="762"/>
                  </a:lnTo>
                  <a:lnTo>
                    <a:pt x="813" y="811"/>
                  </a:lnTo>
                  <a:lnTo>
                    <a:pt x="819" y="862"/>
                  </a:lnTo>
                  <a:lnTo>
                    <a:pt x="826" y="916"/>
                  </a:lnTo>
                  <a:lnTo>
                    <a:pt x="833" y="968"/>
                  </a:lnTo>
                  <a:lnTo>
                    <a:pt x="840" y="1020"/>
                  </a:lnTo>
                  <a:lnTo>
                    <a:pt x="844" y="1070"/>
                  </a:lnTo>
                  <a:lnTo>
                    <a:pt x="850" y="1117"/>
                  </a:lnTo>
                  <a:lnTo>
                    <a:pt x="851" y="1118"/>
                  </a:lnTo>
                  <a:lnTo>
                    <a:pt x="854" y="1138"/>
                  </a:lnTo>
                  <a:lnTo>
                    <a:pt x="855" y="1156"/>
                  </a:lnTo>
                  <a:lnTo>
                    <a:pt x="857" y="1174"/>
                  </a:lnTo>
                  <a:lnTo>
                    <a:pt x="858" y="1175"/>
                  </a:lnTo>
                  <a:lnTo>
                    <a:pt x="861" y="1190"/>
                  </a:lnTo>
                  <a:lnTo>
                    <a:pt x="863" y="1206"/>
                  </a:lnTo>
                  <a:lnTo>
                    <a:pt x="865" y="1217"/>
                  </a:lnTo>
                  <a:lnTo>
                    <a:pt x="865" y="1225"/>
                  </a:lnTo>
                  <a:lnTo>
                    <a:pt x="865" y="1226"/>
                  </a:lnTo>
                  <a:lnTo>
                    <a:pt x="866" y="1233"/>
                  </a:lnTo>
                  <a:lnTo>
                    <a:pt x="866" y="1234"/>
                  </a:lnTo>
                  <a:lnTo>
                    <a:pt x="870" y="1261"/>
                  </a:lnTo>
                  <a:lnTo>
                    <a:pt x="875" y="1294"/>
                  </a:lnTo>
                  <a:lnTo>
                    <a:pt x="879" y="1328"/>
                  </a:lnTo>
                  <a:lnTo>
                    <a:pt x="879" y="1329"/>
                  </a:lnTo>
                  <a:lnTo>
                    <a:pt x="886" y="1369"/>
                  </a:lnTo>
                  <a:lnTo>
                    <a:pt x="887" y="1369"/>
                  </a:lnTo>
                  <a:lnTo>
                    <a:pt x="895" y="1409"/>
                  </a:lnTo>
                  <a:lnTo>
                    <a:pt x="903" y="1450"/>
                  </a:lnTo>
                  <a:lnTo>
                    <a:pt x="903" y="1451"/>
                  </a:lnTo>
                  <a:lnTo>
                    <a:pt x="916" y="1490"/>
                  </a:lnTo>
                  <a:lnTo>
                    <a:pt x="916" y="1491"/>
                  </a:lnTo>
                  <a:lnTo>
                    <a:pt x="931" y="1532"/>
                  </a:lnTo>
                  <a:lnTo>
                    <a:pt x="938" y="1543"/>
                  </a:lnTo>
                  <a:lnTo>
                    <a:pt x="943" y="1557"/>
                  </a:lnTo>
                  <a:lnTo>
                    <a:pt x="949" y="1573"/>
                  </a:lnTo>
                  <a:lnTo>
                    <a:pt x="956" y="1587"/>
                  </a:lnTo>
                  <a:lnTo>
                    <a:pt x="962" y="1606"/>
                  </a:lnTo>
                  <a:lnTo>
                    <a:pt x="962" y="1607"/>
                  </a:lnTo>
                  <a:lnTo>
                    <a:pt x="970" y="1626"/>
                  </a:lnTo>
                  <a:lnTo>
                    <a:pt x="980" y="1647"/>
                  </a:lnTo>
                  <a:lnTo>
                    <a:pt x="988" y="1668"/>
                  </a:lnTo>
                  <a:lnTo>
                    <a:pt x="1010" y="1714"/>
                  </a:lnTo>
                  <a:lnTo>
                    <a:pt x="1034" y="1763"/>
                  </a:lnTo>
                  <a:lnTo>
                    <a:pt x="1035" y="1763"/>
                  </a:lnTo>
                  <a:lnTo>
                    <a:pt x="1061" y="1809"/>
                  </a:lnTo>
                  <a:lnTo>
                    <a:pt x="1092" y="1855"/>
                  </a:lnTo>
                  <a:lnTo>
                    <a:pt x="1105" y="1847"/>
                  </a:lnTo>
                  <a:lnTo>
                    <a:pt x="1074" y="1800"/>
                  </a:lnTo>
                  <a:lnTo>
                    <a:pt x="1048" y="1756"/>
                  </a:lnTo>
                  <a:lnTo>
                    <a:pt x="1024" y="1707"/>
                  </a:lnTo>
                  <a:lnTo>
                    <a:pt x="1003" y="1662"/>
                  </a:lnTo>
                  <a:lnTo>
                    <a:pt x="994" y="1641"/>
                  </a:lnTo>
                  <a:lnTo>
                    <a:pt x="994" y="1640"/>
                  </a:lnTo>
                  <a:lnTo>
                    <a:pt x="985" y="1620"/>
                  </a:lnTo>
                  <a:lnTo>
                    <a:pt x="977" y="1601"/>
                  </a:lnTo>
                  <a:lnTo>
                    <a:pt x="971" y="1581"/>
                  </a:lnTo>
                  <a:lnTo>
                    <a:pt x="970" y="1581"/>
                  </a:lnTo>
                  <a:lnTo>
                    <a:pt x="964" y="1567"/>
                  </a:lnTo>
                  <a:lnTo>
                    <a:pt x="958" y="1551"/>
                  </a:lnTo>
                  <a:lnTo>
                    <a:pt x="952" y="1537"/>
                  </a:lnTo>
                  <a:lnTo>
                    <a:pt x="952" y="1536"/>
                  </a:lnTo>
                  <a:lnTo>
                    <a:pt x="946" y="1525"/>
                  </a:lnTo>
                  <a:lnTo>
                    <a:pt x="931" y="1485"/>
                  </a:lnTo>
                  <a:lnTo>
                    <a:pt x="918" y="1446"/>
                  </a:lnTo>
                  <a:lnTo>
                    <a:pt x="910" y="1406"/>
                  </a:lnTo>
                  <a:lnTo>
                    <a:pt x="902" y="1366"/>
                  </a:lnTo>
                  <a:lnTo>
                    <a:pt x="895" y="1326"/>
                  </a:lnTo>
                  <a:lnTo>
                    <a:pt x="890" y="1292"/>
                  </a:lnTo>
                  <a:lnTo>
                    <a:pt x="886" y="1259"/>
                  </a:lnTo>
                  <a:lnTo>
                    <a:pt x="882" y="1231"/>
                  </a:lnTo>
                  <a:lnTo>
                    <a:pt x="881" y="1224"/>
                  </a:lnTo>
                  <a:lnTo>
                    <a:pt x="881" y="1216"/>
                  </a:lnTo>
                  <a:lnTo>
                    <a:pt x="881" y="1215"/>
                  </a:lnTo>
                  <a:lnTo>
                    <a:pt x="879" y="1203"/>
                  </a:lnTo>
                  <a:lnTo>
                    <a:pt x="876" y="1188"/>
                  </a:lnTo>
                  <a:lnTo>
                    <a:pt x="876" y="1187"/>
                  </a:lnTo>
                  <a:lnTo>
                    <a:pt x="873" y="1172"/>
                  </a:lnTo>
                  <a:lnTo>
                    <a:pt x="871" y="1154"/>
                  </a:lnTo>
                  <a:lnTo>
                    <a:pt x="870" y="1137"/>
                  </a:lnTo>
                  <a:lnTo>
                    <a:pt x="870" y="1135"/>
                  </a:lnTo>
                  <a:lnTo>
                    <a:pt x="866" y="1115"/>
                  </a:lnTo>
                  <a:lnTo>
                    <a:pt x="860" y="1069"/>
                  </a:lnTo>
                  <a:lnTo>
                    <a:pt x="855" y="1018"/>
                  </a:lnTo>
                  <a:lnTo>
                    <a:pt x="848" y="966"/>
                  </a:lnTo>
                  <a:lnTo>
                    <a:pt x="842" y="915"/>
                  </a:lnTo>
                  <a:lnTo>
                    <a:pt x="835" y="860"/>
                  </a:lnTo>
                  <a:lnTo>
                    <a:pt x="829" y="809"/>
                  </a:lnTo>
                  <a:lnTo>
                    <a:pt x="822" y="759"/>
                  </a:lnTo>
                  <a:lnTo>
                    <a:pt x="817" y="713"/>
                  </a:lnTo>
                  <a:lnTo>
                    <a:pt x="815" y="692"/>
                  </a:lnTo>
                  <a:lnTo>
                    <a:pt x="812" y="672"/>
                  </a:lnTo>
                  <a:lnTo>
                    <a:pt x="810" y="655"/>
                  </a:lnTo>
                  <a:lnTo>
                    <a:pt x="807" y="638"/>
                  </a:lnTo>
                  <a:lnTo>
                    <a:pt x="805" y="625"/>
                  </a:lnTo>
                  <a:lnTo>
                    <a:pt x="805" y="612"/>
                  </a:lnTo>
                  <a:lnTo>
                    <a:pt x="805" y="602"/>
                  </a:lnTo>
                  <a:lnTo>
                    <a:pt x="805" y="601"/>
                  </a:lnTo>
                  <a:lnTo>
                    <a:pt x="803" y="594"/>
                  </a:lnTo>
                  <a:lnTo>
                    <a:pt x="798" y="561"/>
                  </a:lnTo>
                  <a:lnTo>
                    <a:pt x="795" y="528"/>
                  </a:lnTo>
                  <a:lnTo>
                    <a:pt x="791" y="492"/>
                  </a:lnTo>
                  <a:lnTo>
                    <a:pt x="790" y="454"/>
                  </a:lnTo>
                  <a:lnTo>
                    <a:pt x="784" y="376"/>
                  </a:lnTo>
                  <a:lnTo>
                    <a:pt x="781" y="296"/>
                  </a:lnTo>
                  <a:lnTo>
                    <a:pt x="779" y="258"/>
                  </a:lnTo>
                  <a:lnTo>
                    <a:pt x="779" y="222"/>
                  </a:lnTo>
                  <a:lnTo>
                    <a:pt x="777" y="187"/>
                  </a:lnTo>
                  <a:lnTo>
                    <a:pt x="777" y="154"/>
                  </a:lnTo>
                  <a:lnTo>
                    <a:pt x="777" y="153"/>
                  </a:lnTo>
                  <a:lnTo>
                    <a:pt x="775" y="125"/>
                  </a:lnTo>
                  <a:lnTo>
                    <a:pt x="775" y="101"/>
                  </a:lnTo>
                  <a:lnTo>
                    <a:pt x="775" y="100"/>
                  </a:lnTo>
                  <a:lnTo>
                    <a:pt x="773" y="79"/>
                  </a:lnTo>
                  <a:lnTo>
                    <a:pt x="773" y="64"/>
                  </a:lnTo>
                  <a:lnTo>
                    <a:pt x="772" y="51"/>
                  </a:lnTo>
                  <a:lnTo>
                    <a:pt x="772" y="50"/>
                  </a:lnTo>
                  <a:lnTo>
                    <a:pt x="770" y="41"/>
                  </a:lnTo>
                  <a:lnTo>
                    <a:pt x="770" y="39"/>
                  </a:lnTo>
                  <a:lnTo>
                    <a:pt x="766" y="28"/>
                  </a:lnTo>
                  <a:lnTo>
                    <a:pt x="765" y="27"/>
                  </a:lnTo>
                  <a:lnTo>
                    <a:pt x="762" y="20"/>
                  </a:lnTo>
                  <a:lnTo>
                    <a:pt x="758" y="14"/>
                  </a:lnTo>
                  <a:lnTo>
                    <a:pt x="757" y="13"/>
                  </a:lnTo>
                  <a:lnTo>
                    <a:pt x="751" y="7"/>
                  </a:lnTo>
                  <a:lnTo>
                    <a:pt x="749" y="6"/>
                  </a:lnTo>
                  <a:lnTo>
                    <a:pt x="745" y="4"/>
                  </a:lnTo>
                  <a:lnTo>
                    <a:pt x="743" y="3"/>
                  </a:lnTo>
                  <a:lnTo>
                    <a:pt x="737" y="1"/>
                  </a:lnTo>
                  <a:lnTo>
                    <a:pt x="735" y="0"/>
                  </a:lnTo>
                  <a:lnTo>
                    <a:pt x="729" y="0"/>
                  </a:lnTo>
                  <a:lnTo>
                    <a:pt x="727" y="1"/>
                  </a:lnTo>
                  <a:lnTo>
                    <a:pt x="725" y="2"/>
                  </a:lnTo>
                  <a:lnTo>
                    <a:pt x="721" y="6"/>
                  </a:lnTo>
                  <a:lnTo>
                    <a:pt x="717" y="7"/>
                  </a:lnTo>
                  <a:lnTo>
                    <a:pt x="715" y="8"/>
                  </a:lnTo>
                  <a:lnTo>
                    <a:pt x="709" y="13"/>
                  </a:lnTo>
                  <a:lnTo>
                    <a:pt x="709" y="14"/>
                  </a:lnTo>
                  <a:lnTo>
                    <a:pt x="707" y="17"/>
                  </a:lnTo>
                  <a:lnTo>
                    <a:pt x="707" y="18"/>
                  </a:lnTo>
                  <a:lnTo>
                    <a:pt x="705" y="26"/>
                  </a:lnTo>
                  <a:lnTo>
                    <a:pt x="701" y="32"/>
                  </a:lnTo>
                  <a:lnTo>
                    <a:pt x="701" y="34"/>
                  </a:lnTo>
                  <a:lnTo>
                    <a:pt x="699" y="43"/>
                  </a:lnTo>
                  <a:lnTo>
                    <a:pt x="698" y="45"/>
                  </a:lnTo>
                  <a:lnTo>
                    <a:pt x="698" y="44"/>
                  </a:lnTo>
                  <a:lnTo>
                    <a:pt x="696" y="55"/>
                  </a:lnTo>
                  <a:lnTo>
                    <a:pt x="696" y="56"/>
                  </a:lnTo>
                  <a:lnTo>
                    <a:pt x="693" y="100"/>
                  </a:lnTo>
                  <a:lnTo>
                    <a:pt x="689" y="146"/>
                  </a:lnTo>
                  <a:lnTo>
                    <a:pt x="683" y="195"/>
                  </a:lnTo>
                  <a:lnTo>
                    <a:pt x="679" y="242"/>
                  </a:lnTo>
                  <a:lnTo>
                    <a:pt x="672" y="288"/>
                  </a:lnTo>
                  <a:lnTo>
                    <a:pt x="665" y="335"/>
                  </a:lnTo>
                  <a:lnTo>
                    <a:pt x="664" y="356"/>
                  </a:lnTo>
                  <a:lnTo>
                    <a:pt x="661" y="377"/>
                  </a:lnTo>
                  <a:lnTo>
                    <a:pt x="658" y="396"/>
                  </a:lnTo>
                  <a:lnTo>
                    <a:pt x="657" y="413"/>
                  </a:lnTo>
                  <a:lnTo>
                    <a:pt x="650" y="473"/>
                  </a:lnTo>
                  <a:lnTo>
                    <a:pt x="644" y="528"/>
                  </a:lnTo>
                  <a:lnTo>
                    <a:pt x="639" y="580"/>
                  </a:lnTo>
                  <a:lnTo>
                    <a:pt x="631" y="630"/>
                  </a:lnTo>
                  <a:lnTo>
                    <a:pt x="626" y="676"/>
                  </a:lnTo>
                  <a:lnTo>
                    <a:pt x="626" y="677"/>
                  </a:lnTo>
                  <a:lnTo>
                    <a:pt x="623" y="720"/>
                  </a:lnTo>
                  <a:lnTo>
                    <a:pt x="617" y="762"/>
                  </a:lnTo>
                  <a:lnTo>
                    <a:pt x="611" y="802"/>
                  </a:lnTo>
                  <a:lnTo>
                    <a:pt x="608" y="839"/>
                  </a:lnTo>
                  <a:lnTo>
                    <a:pt x="604" y="871"/>
                  </a:lnTo>
                  <a:lnTo>
                    <a:pt x="601" y="902"/>
                  </a:lnTo>
                  <a:lnTo>
                    <a:pt x="596" y="930"/>
                  </a:lnTo>
                  <a:lnTo>
                    <a:pt x="594" y="957"/>
                  </a:lnTo>
                  <a:lnTo>
                    <a:pt x="589" y="982"/>
                  </a:lnTo>
                  <a:lnTo>
                    <a:pt x="587" y="1003"/>
                  </a:lnTo>
                  <a:lnTo>
                    <a:pt x="585" y="1024"/>
                  </a:lnTo>
                  <a:lnTo>
                    <a:pt x="579" y="1064"/>
                  </a:lnTo>
                  <a:lnTo>
                    <a:pt x="580" y="1064"/>
                  </a:lnTo>
                  <a:lnTo>
                    <a:pt x="571" y="1104"/>
                  </a:lnTo>
                  <a:lnTo>
                    <a:pt x="562" y="1145"/>
                  </a:lnTo>
                  <a:lnTo>
                    <a:pt x="553" y="1182"/>
                  </a:lnTo>
                  <a:lnTo>
                    <a:pt x="529" y="1260"/>
                  </a:lnTo>
                  <a:lnTo>
                    <a:pt x="504" y="1339"/>
                  </a:lnTo>
                  <a:lnTo>
                    <a:pt x="475" y="1420"/>
                  </a:lnTo>
                  <a:lnTo>
                    <a:pt x="444" y="1502"/>
                  </a:lnTo>
                  <a:lnTo>
                    <a:pt x="413" y="1589"/>
                  </a:lnTo>
                  <a:lnTo>
                    <a:pt x="384" y="1679"/>
                  </a:lnTo>
                  <a:lnTo>
                    <a:pt x="378" y="1694"/>
                  </a:lnTo>
                  <a:lnTo>
                    <a:pt x="378" y="1695"/>
                  </a:lnTo>
                  <a:lnTo>
                    <a:pt x="372" y="1712"/>
                  </a:lnTo>
                  <a:lnTo>
                    <a:pt x="364" y="1728"/>
                  </a:lnTo>
                  <a:lnTo>
                    <a:pt x="356" y="1748"/>
                  </a:lnTo>
                  <a:lnTo>
                    <a:pt x="356" y="1749"/>
                  </a:lnTo>
                  <a:lnTo>
                    <a:pt x="338" y="1790"/>
                  </a:lnTo>
                  <a:lnTo>
                    <a:pt x="315" y="1827"/>
                  </a:lnTo>
                  <a:lnTo>
                    <a:pt x="288" y="1868"/>
                  </a:lnTo>
                  <a:lnTo>
                    <a:pt x="259" y="1904"/>
                  </a:lnTo>
                  <a:lnTo>
                    <a:pt x="244" y="1919"/>
                  </a:lnTo>
                  <a:lnTo>
                    <a:pt x="225" y="1935"/>
                  </a:lnTo>
                  <a:lnTo>
                    <a:pt x="209" y="1949"/>
                  </a:lnTo>
                  <a:lnTo>
                    <a:pt x="192" y="1959"/>
                  </a:lnTo>
                  <a:lnTo>
                    <a:pt x="184" y="1963"/>
                  </a:lnTo>
                  <a:lnTo>
                    <a:pt x="176" y="1965"/>
                  </a:lnTo>
                  <a:lnTo>
                    <a:pt x="175" y="1965"/>
                  </a:lnTo>
                  <a:lnTo>
                    <a:pt x="168" y="1968"/>
                  </a:lnTo>
                  <a:lnTo>
                    <a:pt x="158" y="1970"/>
                  </a:lnTo>
                  <a:lnTo>
                    <a:pt x="133" y="1973"/>
                  </a:lnTo>
                  <a:lnTo>
                    <a:pt x="106" y="1973"/>
                  </a:lnTo>
                  <a:lnTo>
                    <a:pt x="77" y="1973"/>
                  </a:lnTo>
                  <a:lnTo>
                    <a:pt x="50" y="1973"/>
                  </a:lnTo>
                  <a:lnTo>
                    <a:pt x="23" y="1973"/>
                  </a:lnTo>
                  <a:lnTo>
                    <a:pt x="0" y="1973"/>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9" name="Freeform 60"/>
            <p:cNvSpPr>
              <a:spLocks/>
            </p:cNvSpPr>
            <p:nvPr/>
          </p:nvSpPr>
          <p:spPr bwMode="auto">
            <a:xfrm>
              <a:off x="3045" y="1671"/>
              <a:ext cx="1187" cy="1960"/>
            </a:xfrm>
            <a:custGeom>
              <a:avLst/>
              <a:gdLst>
                <a:gd name="T0" fmla="*/ 278 w 1187"/>
                <a:gd name="T1" fmla="*/ 1955 h 1960"/>
                <a:gd name="T2" fmla="*/ 410 w 1187"/>
                <a:gd name="T3" fmla="*/ 1922 h 1960"/>
                <a:gd name="T4" fmla="*/ 498 w 1187"/>
                <a:gd name="T5" fmla="*/ 1847 h 1960"/>
                <a:gd name="T6" fmla="*/ 528 w 1187"/>
                <a:gd name="T7" fmla="*/ 1750 h 1960"/>
                <a:gd name="T8" fmla="*/ 572 w 1187"/>
                <a:gd name="T9" fmla="*/ 1585 h 1960"/>
                <a:gd name="T10" fmla="*/ 599 w 1187"/>
                <a:gd name="T11" fmla="*/ 1478 h 1960"/>
                <a:gd name="T12" fmla="*/ 631 w 1187"/>
                <a:gd name="T13" fmla="*/ 1355 h 1960"/>
                <a:gd name="T14" fmla="*/ 648 w 1187"/>
                <a:gd name="T15" fmla="*/ 1200 h 1960"/>
                <a:gd name="T16" fmla="*/ 672 w 1187"/>
                <a:gd name="T17" fmla="*/ 803 h 1960"/>
                <a:gd name="T18" fmla="*/ 686 w 1187"/>
                <a:gd name="T19" fmla="*/ 590 h 1960"/>
                <a:gd name="T20" fmla="*/ 695 w 1187"/>
                <a:gd name="T21" fmla="*/ 494 h 1960"/>
                <a:gd name="T22" fmla="*/ 706 w 1187"/>
                <a:gd name="T23" fmla="*/ 367 h 1960"/>
                <a:gd name="T24" fmla="*/ 724 w 1187"/>
                <a:gd name="T25" fmla="*/ 230 h 1960"/>
                <a:gd name="T26" fmla="*/ 732 w 1187"/>
                <a:gd name="T27" fmla="*/ 106 h 1960"/>
                <a:gd name="T28" fmla="*/ 745 w 1187"/>
                <a:gd name="T29" fmla="*/ 40 h 1960"/>
                <a:gd name="T30" fmla="*/ 767 w 1187"/>
                <a:gd name="T31" fmla="*/ 17 h 1960"/>
                <a:gd name="T32" fmla="*/ 786 w 1187"/>
                <a:gd name="T33" fmla="*/ 66 h 1960"/>
                <a:gd name="T34" fmla="*/ 801 w 1187"/>
                <a:gd name="T35" fmla="*/ 156 h 1960"/>
                <a:gd name="T36" fmla="*/ 820 w 1187"/>
                <a:gd name="T37" fmla="*/ 408 h 1960"/>
                <a:gd name="T38" fmla="*/ 828 w 1187"/>
                <a:gd name="T39" fmla="*/ 508 h 1960"/>
                <a:gd name="T40" fmla="*/ 842 w 1187"/>
                <a:gd name="T41" fmla="*/ 670 h 1960"/>
                <a:gd name="T42" fmla="*/ 891 w 1187"/>
                <a:gd name="T43" fmla="*/ 1096 h 1960"/>
                <a:gd name="T44" fmla="*/ 899 w 1187"/>
                <a:gd name="T45" fmla="*/ 1190 h 1960"/>
                <a:gd name="T46" fmla="*/ 922 w 1187"/>
                <a:gd name="T47" fmla="*/ 1334 h 1960"/>
                <a:gd name="T48" fmla="*/ 944 w 1187"/>
                <a:gd name="T49" fmla="*/ 1433 h 1960"/>
                <a:gd name="T50" fmla="*/ 991 w 1187"/>
                <a:gd name="T51" fmla="*/ 1617 h 1960"/>
                <a:gd name="T52" fmla="*/ 1059 w 1187"/>
                <a:gd name="T53" fmla="*/ 1727 h 1960"/>
                <a:gd name="T54" fmla="*/ 1147 w 1187"/>
                <a:gd name="T55" fmla="*/ 1784 h 1960"/>
                <a:gd name="T56" fmla="*/ 1095 w 1187"/>
                <a:gd name="T57" fmla="*/ 1737 h 1960"/>
                <a:gd name="T58" fmla="*/ 1019 w 1187"/>
                <a:gd name="T59" fmla="*/ 1639 h 1960"/>
                <a:gd name="T60" fmla="*/ 963 w 1187"/>
                <a:gd name="T61" fmla="*/ 1460 h 1960"/>
                <a:gd name="T62" fmla="*/ 944 w 1187"/>
                <a:gd name="T63" fmla="*/ 1363 h 1960"/>
                <a:gd name="T64" fmla="*/ 921 w 1187"/>
                <a:gd name="T65" fmla="*/ 1231 h 1960"/>
                <a:gd name="T66" fmla="*/ 907 w 1187"/>
                <a:gd name="T67" fmla="*/ 1096 h 1960"/>
                <a:gd name="T68" fmla="*/ 865 w 1187"/>
                <a:gd name="T69" fmla="*/ 734 h 1960"/>
                <a:gd name="T70" fmla="*/ 846 w 1187"/>
                <a:gd name="T71" fmla="*/ 524 h 1960"/>
                <a:gd name="T72" fmla="*/ 839 w 1187"/>
                <a:gd name="T73" fmla="*/ 433 h 1960"/>
                <a:gd name="T74" fmla="*/ 823 w 1187"/>
                <a:gd name="T75" fmla="*/ 219 h 1960"/>
                <a:gd name="T76" fmla="*/ 802 w 1187"/>
                <a:gd name="T77" fmla="*/ 66 h 1960"/>
                <a:gd name="T78" fmla="*/ 793 w 1187"/>
                <a:gd name="T79" fmla="*/ 25 h 1960"/>
                <a:gd name="T80" fmla="*/ 774 w 1187"/>
                <a:gd name="T81" fmla="*/ 3 h 1960"/>
                <a:gd name="T82" fmla="*/ 749 w 1187"/>
                <a:gd name="T83" fmla="*/ 6 h 1960"/>
                <a:gd name="T84" fmla="*/ 729 w 1187"/>
                <a:gd name="T85" fmla="*/ 36 h 1960"/>
                <a:gd name="T86" fmla="*/ 717 w 1187"/>
                <a:gd name="T87" fmla="*/ 91 h 1960"/>
                <a:gd name="T88" fmla="*/ 710 w 1187"/>
                <a:gd name="T89" fmla="*/ 199 h 1960"/>
                <a:gd name="T90" fmla="*/ 694 w 1187"/>
                <a:gd name="T91" fmla="*/ 331 h 1960"/>
                <a:gd name="T92" fmla="*/ 683 w 1187"/>
                <a:gd name="T93" fmla="*/ 463 h 1960"/>
                <a:gd name="T94" fmla="*/ 670 w 1187"/>
                <a:gd name="T95" fmla="*/ 560 h 1960"/>
                <a:gd name="T96" fmla="*/ 663 w 1187"/>
                <a:gd name="T97" fmla="*/ 706 h 1960"/>
                <a:gd name="T98" fmla="*/ 641 w 1187"/>
                <a:gd name="T99" fmla="*/ 1084 h 1960"/>
                <a:gd name="T100" fmla="*/ 620 w 1187"/>
                <a:gd name="T101" fmla="*/ 1329 h 1960"/>
                <a:gd name="T102" fmla="*/ 595 w 1187"/>
                <a:gd name="T103" fmla="*/ 1440 h 1960"/>
                <a:gd name="T104" fmla="*/ 566 w 1187"/>
                <a:gd name="T105" fmla="*/ 1546 h 1960"/>
                <a:gd name="T106" fmla="*/ 522 w 1187"/>
                <a:gd name="T107" fmla="*/ 1717 h 1960"/>
                <a:gd name="T108" fmla="*/ 505 w 1187"/>
                <a:gd name="T109" fmla="*/ 1772 h 1960"/>
                <a:gd name="T110" fmla="*/ 449 w 1187"/>
                <a:gd name="T111" fmla="*/ 1879 h 1960"/>
                <a:gd name="T112" fmla="*/ 321 w 1187"/>
                <a:gd name="T113" fmla="*/ 1934 h 1960"/>
                <a:gd name="T114" fmla="*/ 0 w 1187"/>
                <a:gd name="T115" fmla="*/ 1945 h 1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87" h="1960">
                  <a:moveTo>
                    <a:pt x="0" y="1945"/>
                  </a:moveTo>
                  <a:lnTo>
                    <a:pt x="0" y="1960"/>
                  </a:lnTo>
                  <a:lnTo>
                    <a:pt x="95" y="1960"/>
                  </a:lnTo>
                  <a:lnTo>
                    <a:pt x="189" y="1960"/>
                  </a:lnTo>
                  <a:lnTo>
                    <a:pt x="235" y="1959"/>
                  </a:lnTo>
                  <a:lnTo>
                    <a:pt x="236" y="1959"/>
                  </a:lnTo>
                  <a:lnTo>
                    <a:pt x="278" y="1955"/>
                  </a:lnTo>
                  <a:lnTo>
                    <a:pt x="323" y="1949"/>
                  </a:lnTo>
                  <a:lnTo>
                    <a:pt x="324" y="1949"/>
                  </a:lnTo>
                  <a:lnTo>
                    <a:pt x="361" y="1941"/>
                  </a:lnTo>
                  <a:lnTo>
                    <a:pt x="362" y="1941"/>
                  </a:lnTo>
                  <a:lnTo>
                    <a:pt x="387" y="1934"/>
                  </a:lnTo>
                  <a:lnTo>
                    <a:pt x="388" y="1933"/>
                  </a:lnTo>
                  <a:lnTo>
                    <a:pt x="410" y="1922"/>
                  </a:lnTo>
                  <a:lnTo>
                    <a:pt x="436" y="1908"/>
                  </a:lnTo>
                  <a:lnTo>
                    <a:pt x="438" y="1907"/>
                  </a:lnTo>
                  <a:lnTo>
                    <a:pt x="459" y="1890"/>
                  </a:lnTo>
                  <a:lnTo>
                    <a:pt x="460" y="1890"/>
                  </a:lnTo>
                  <a:lnTo>
                    <a:pt x="480" y="1870"/>
                  </a:lnTo>
                  <a:lnTo>
                    <a:pt x="480" y="1869"/>
                  </a:lnTo>
                  <a:lnTo>
                    <a:pt x="498" y="1847"/>
                  </a:lnTo>
                  <a:lnTo>
                    <a:pt x="499" y="1846"/>
                  </a:lnTo>
                  <a:lnTo>
                    <a:pt x="511" y="1824"/>
                  </a:lnTo>
                  <a:lnTo>
                    <a:pt x="512" y="1822"/>
                  </a:lnTo>
                  <a:lnTo>
                    <a:pt x="519" y="1798"/>
                  </a:lnTo>
                  <a:lnTo>
                    <a:pt x="519" y="1797"/>
                  </a:lnTo>
                  <a:lnTo>
                    <a:pt x="521" y="1773"/>
                  </a:lnTo>
                  <a:lnTo>
                    <a:pt x="528" y="1750"/>
                  </a:lnTo>
                  <a:lnTo>
                    <a:pt x="536" y="1721"/>
                  </a:lnTo>
                  <a:lnTo>
                    <a:pt x="543" y="1690"/>
                  </a:lnTo>
                  <a:lnTo>
                    <a:pt x="553" y="1655"/>
                  </a:lnTo>
                  <a:lnTo>
                    <a:pt x="562" y="1622"/>
                  </a:lnTo>
                  <a:lnTo>
                    <a:pt x="572" y="1585"/>
                  </a:lnTo>
                  <a:lnTo>
                    <a:pt x="572" y="1584"/>
                  </a:lnTo>
                  <a:lnTo>
                    <a:pt x="581" y="1550"/>
                  </a:lnTo>
                  <a:lnTo>
                    <a:pt x="592" y="1513"/>
                  </a:lnTo>
                  <a:lnTo>
                    <a:pt x="592" y="1512"/>
                  </a:lnTo>
                  <a:lnTo>
                    <a:pt x="599" y="1478"/>
                  </a:lnTo>
                  <a:lnTo>
                    <a:pt x="610" y="1445"/>
                  </a:lnTo>
                  <a:lnTo>
                    <a:pt x="619" y="1411"/>
                  </a:lnTo>
                  <a:lnTo>
                    <a:pt x="619" y="1410"/>
                  </a:lnTo>
                  <a:lnTo>
                    <a:pt x="626" y="1382"/>
                  </a:lnTo>
                  <a:lnTo>
                    <a:pt x="631" y="1355"/>
                  </a:lnTo>
                  <a:lnTo>
                    <a:pt x="634" y="1332"/>
                  </a:lnTo>
                  <a:lnTo>
                    <a:pt x="638" y="1313"/>
                  </a:lnTo>
                  <a:lnTo>
                    <a:pt x="638" y="1312"/>
                  </a:lnTo>
                  <a:lnTo>
                    <a:pt x="645" y="1256"/>
                  </a:lnTo>
                  <a:lnTo>
                    <a:pt x="648" y="1200"/>
                  </a:lnTo>
                  <a:lnTo>
                    <a:pt x="653" y="1143"/>
                  </a:lnTo>
                  <a:lnTo>
                    <a:pt x="656" y="1085"/>
                  </a:lnTo>
                  <a:lnTo>
                    <a:pt x="660" y="1025"/>
                  </a:lnTo>
                  <a:lnTo>
                    <a:pt x="663" y="967"/>
                  </a:lnTo>
                  <a:lnTo>
                    <a:pt x="667" y="912"/>
                  </a:lnTo>
                  <a:lnTo>
                    <a:pt x="669" y="856"/>
                  </a:lnTo>
                  <a:lnTo>
                    <a:pt x="672" y="803"/>
                  </a:lnTo>
                  <a:lnTo>
                    <a:pt x="676" y="753"/>
                  </a:lnTo>
                  <a:lnTo>
                    <a:pt x="679" y="706"/>
                  </a:lnTo>
                  <a:lnTo>
                    <a:pt x="679" y="664"/>
                  </a:lnTo>
                  <a:lnTo>
                    <a:pt x="683" y="623"/>
                  </a:lnTo>
                  <a:lnTo>
                    <a:pt x="686" y="591"/>
                  </a:lnTo>
                  <a:lnTo>
                    <a:pt x="686" y="590"/>
                  </a:lnTo>
                  <a:lnTo>
                    <a:pt x="686" y="575"/>
                  </a:lnTo>
                  <a:lnTo>
                    <a:pt x="686" y="562"/>
                  </a:lnTo>
                  <a:lnTo>
                    <a:pt x="688" y="549"/>
                  </a:lnTo>
                  <a:lnTo>
                    <a:pt x="688" y="548"/>
                  </a:lnTo>
                  <a:lnTo>
                    <a:pt x="688" y="540"/>
                  </a:lnTo>
                  <a:lnTo>
                    <a:pt x="691" y="519"/>
                  </a:lnTo>
                  <a:lnTo>
                    <a:pt x="695" y="494"/>
                  </a:lnTo>
                  <a:lnTo>
                    <a:pt x="695" y="493"/>
                  </a:lnTo>
                  <a:lnTo>
                    <a:pt x="698" y="465"/>
                  </a:lnTo>
                  <a:lnTo>
                    <a:pt x="702" y="434"/>
                  </a:lnTo>
                  <a:lnTo>
                    <a:pt x="704" y="401"/>
                  </a:lnTo>
                  <a:lnTo>
                    <a:pt x="706" y="367"/>
                  </a:lnTo>
                  <a:lnTo>
                    <a:pt x="710" y="332"/>
                  </a:lnTo>
                  <a:lnTo>
                    <a:pt x="717" y="298"/>
                  </a:lnTo>
                  <a:lnTo>
                    <a:pt x="717" y="297"/>
                  </a:lnTo>
                  <a:lnTo>
                    <a:pt x="720" y="265"/>
                  </a:lnTo>
                  <a:lnTo>
                    <a:pt x="724" y="230"/>
                  </a:lnTo>
                  <a:lnTo>
                    <a:pt x="725" y="200"/>
                  </a:lnTo>
                  <a:lnTo>
                    <a:pt x="725" y="199"/>
                  </a:lnTo>
                  <a:lnTo>
                    <a:pt x="725" y="171"/>
                  </a:lnTo>
                  <a:lnTo>
                    <a:pt x="729" y="146"/>
                  </a:lnTo>
                  <a:lnTo>
                    <a:pt x="732" y="125"/>
                  </a:lnTo>
                  <a:lnTo>
                    <a:pt x="732" y="123"/>
                  </a:lnTo>
                  <a:lnTo>
                    <a:pt x="732" y="106"/>
                  </a:lnTo>
                  <a:lnTo>
                    <a:pt x="732" y="94"/>
                  </a:lnTo>
                  <a:lnTo>
                    <a:pt x="736" y="73"/>
                  </a:lnTo>
                  <a:lnTo>
                    <a:pt x="743" y="48"/>
                  </a:lnTo>
                  <a:lnTo>
                    <a:pt x="744" y="40"/>
                  </a:lnTo>
                  <a:lnTo>
                    <a:pt x="745" y="40"/>
                  </a:lnTo>
                  <a:lnTo>
                    <a:pt x="748" y="31"/>
                  </a:lnTo>
                  <a:lnTo>
                    <a:pt x="753" y="23"/>
                  </a:lnTo>
                  <a:lnTo>
                    <a:pt x="759" y="19"/>
                  </a:lnTo>
                  <a:lnTo>
                    <a:pt x="761" y="16"/>
                  </a:lnTo>
                  <a:lnTo>
                    <a:pt x="765" y="16"/>
                  </a:lnTo>
                  <a:lnTo>
                    <a:pt x="767" y="17"/>
                  </a:lnTo>
                  <a:lnTo>
                    <a:pt x="773" y="23"/>
                  </a:lnTo>
                  <a:lnTo>
                    <a:pt x="778" y="30"/>
                  </a:lnTo>
                  <a:lnTo>
                    <a:pt x="783" y="48"/>
                  </a:lnTo>
                  <a:lnTo>
                    <a:pt x="786" y="56"/>
                  </a:lnTo>
                  <a:lnTo>
                    <a:pt x="786" y="66"/>
                  </a:lnTo>
                  <a:lnTo>
                    <a:pt x="787" y="69"/>
                  </a:lnTo>
                  <a:lnTo>
                    <a:pt x="790" y="82"/>
                  </a:lnTo>
                  <a:lnTo>
                    <a:pt x="793" y="94"/>
                  </a:lnTo>
                  <a:lnTo>
                    <a:pt x="792" y="94"/>
                  </a:lnTo>
                  <a:lnTo>
                    <a:pt x="801" y="156"/>
                  </a:lnTo>
                  <a:lnTo>
                    <a:pt x="808" y="221"/>
                  </a:lnTo>
                  <a:lnTo>
                    <a:pt x="815" y="286"/>
                  </a:lnTo>
                  <a:lnTo>
                    <a:pt x="818" y="349"/>
                  </a:lnTo>
                  <a:lnTo>
                    <a:pt x="820" y="378"/>
                  </a:lnTo>
                  <a:lnTo>
                    <a:pt x="820" y="408"/>
                  </a:lnTo>
                  <a:lnTo>
                    <a:pt x="820" y="409"/>
                  </a:lnTo>
                  <a:lnTo>
                    <a:pt x="823" y="435"/>
                  </a:lnTo>
                  <a:lnTo>
                    <a:pt x="823" y="460"/>
                  </a:lnTo>
                  <a:lnTo>
                    <a:pt x="823" y="461"/>
                  </a:lnTo>
                  <a:lnTo>
                    <a:pt x="827" y="487"/>
                  </a:lnTo>
                  <a:lnTo>
                    <a:pt x="827" y="506"/>
                  </a:lnTo>
                  <a:lnTo>
                    <a:pt x="828" y="508"/>
                  </a:lnTo>
                  <a:lnTo>
                    <a:pt x="830" y="524"/>
                  </a:lnTo>
                  <a:lnTo>
                    <a:pt x="830" y="543"/>
                  </a:lnTo>
                  <a:lnTo>
                    <a:pt x="830" y="544"/>
                  </a:lnTo>
                  <a:lnTo>
                    <a:pt x="837" y="605"/>
                  </a:lnTo>
                  <a:lnTo>
                    <a:pt x="842" y="670"/>
                  </a:lnTo>
                  <a:lnTo>
                    <a:pt x="849" y="735"/>
                  </a:lnTo>
                  <a:lnTo>
                    <a:pt x="856" y="804"/>
                  </a:lnTo>
                  <a:lnTo>
                    <a:pt x="872" y="944"/>
                  </a:lnTo>
                  <a:lnTo>
                    <a:pt x="887" y="1081"/>
                  </a:lnTo>
                  <a:lnTo>
                    <a:pt x="888" y="1082"/>
                  </a:lnTo>
                  <a:lnTo>
                    <a:pt x="891" y="1096"/>
                  </a:lnTo>
                  <a:lnTo>
                    <a:pt x="891" y="1112"/>
                  </a:lnTo>
                  <a:lnTo>
                    <a:pt x="891" y="1114"/>
                  </a:lnTo>
                  <a:lnTo>
                    <a:pt x="893" y="1133"/>
                  </a:lnTo>
                  <a:lnTo>
                    <a:pt x="893" y="1150"/>
                  </a:lnTo>
                  <a:lnTo>
                    <a:pt x="893" y="1151"/>
                  </a:lnTo>
                  <a:lnTo>
                    <a:pt x="899" y="1190"/>
                  </a:lnTo>
                  <a:lnTo>
                    <a:pt x="899" y="1191"/>
                  </a:lnTo>
                  <a:lnTo>
                    <a:pt x="906" y="1233"/>
                  </a:lnTo>
                  <a:lnTo>
                    <a:pt x="913" y="1277"/>
                  </a:lnTo>
                  <a:lnTo>
                    <a:pt x="918" y="1315"/>
                  </a:lnTo>
                  <a:lnTo>
                    <a:pt x="919" y="1315"/>
                  </a:lnTo>
                  <a:lnTo>
                    <a:pt x="922" y="1334"/>
                  </a:lnTo>
                  <a:lnTo>
                    <a:pt x="926" y="1351"/>
                  </a:lnTo>
                  <a:lnTo>
                    <a:pt x="929" y="1366"/>
                  </a:lnTo>
                  <a:lnTo>
                    <a:pt x="933" y="1382"/>
                  </a:lnTo>
                  <a:lnTo>
                    <a:pt x="938" y="1407"/>
                  </a:lnTo>
                  <a:lnTo>
                    <a:pt x="938" y="1408"/>
                  </a:lnTo>
                  <a:lnTo>
                    <a:pt x="944" y="1433"/>
                  </a:lnTo>
                  <a:lnTo>
                    <a:pt x="947" y="1462"/>
                  </a:lnTo>
                  <a:lnTo>
                    <a:pt x="952" y="1493"/>
                  </a:lnTo>
                  <a:lnTo>
                    <a:pt x="953" y="1494"/>
                  </a:lnTo>
                  <a:lnTo>
                    <a:pt x="970" y="1555"/>
                  </a:lnTo>
                  <a:lnTo>
                    <a:pt x="991" y="1617"/>
                  </a:lnTo>
                  <a:lnTo>
                    <a:pt x="991" y="1618"/>
                  </a:lnTo>
                  <a:lnTo>
                    <a:pt x="1005" y="1646"/>
                  </a:lnTo>
                  <a:lnTo>
                    <a:pt x="1020" y="1676"/>
                  </a:lnTo>
                  <a:lnTo>
                    <a:pt x="1021" y="1678"/>
                  </a:lnTo>
                  <a:lnTo>
                    <a:pt x="1040" y="1702"/>
                  </a:lnTo>
                  <a:lnTo>
                    <a:pt x="1059" y="1727"/>
                  </a:lnTo>
                  <a:lnTo>
                    <a:pt x="1060" y="1728"/>
                  </a:lnTo>
                  <a:lnTo>
                    <a:pt x="1084" y="1749"/>
                  </a:lnTo>
                  <a:lnTo>
                    <a:pt x="1085" y="1750"/>
                  </a:lnTo>
                  <a:lnTo>
                    <a:pt x="1114" y="1770"/>
                  </a:lnTo>
                  <a:lnTo>
                    <a:pt x="1116" y="1771"/>
                  </a:lnTo>
                  <a:lnTo>
                    <a:pt x="1147" y="1784"/>
                  </a:lnTo>
                  <a:lnTo>
                    <a:pt x="1181" y="1795"/>
                  </a:lnTo>
                  <a:lnTo>
                    <a:pt x="1187" y="1780"/>
                  </a:lnTo>
                  <a:lnTo>
                    <a:pt x="1153" y="1769"/>
                  </a:lnTo>
                  <a:lnTo>
                    <a:pt x="1122" y="1756"/>
                  </a:lnTo>
                  <a:lnTo>
                    <a:pt x="1095" y="1737"/>
                  </a:lnTo>
                  <a:lnTo>
                    <a:pt x="1070" y="1716"/>
                  </a:lnTo>
                  <a:lnTo>
                    <a:pt x="1070" y="1717"/>
                  </a:lnTo>
                  <a:lnTo>
                    <a:pt x="1053" y="1693"/>
                  </a:lnTo>
                  <a:lnTo>
                    <a:pt x="1034" y="1669"/>
                  </a:lnTo>
                  <a:lnTo>
                    <a:pt x="1019" y="1639"/>
                  </a:lnTo>
                  <a:lnTo>
                    <a:pt x="1006" y="1612"/>
                  </a:lnTo>
                  <a:lnTo>
                    <a:pt x="985" y="1550"/>
                  </a:lnTo>
                  <a:lnTo>
                    <a:pt x="968" y="1490"/>
                  </a:lnTo>
                  <a:lnTo>
                    <a:pt x="963" y="1460"/>
                  </a:lnTo>
                  <a:lnTo>
                    <a:pt x="960" y="1431"/>
                  </a:lnTo>
                  <a:lnTo>
                    <a:pt x="960" y="1430"/>
                  </a:lnTo>
                  <a:lnTo>
                    <a:pt x="953" y="1404"/>
                  </a:lnTo>
                  <a:lnTo>
                    <a:pt x="948" y="1378"/>
                  </a:lnTo>
                  <a:lnTo>
                    <a:pt x="944" y="1363"/>
                  </a:lnTo>
                  <a:lnTo>
                    <a:pt x="941" y="1348"/>
                  </a:lnTo>
                  <a:lnTo>
                    <a:pt x="937" y="1330"/>
                  </a:lnTo>
                  <a:lnTo>
                    <a:pt x="934" y="1312"/>
                  </a:lnTo>
                  <a:lnTo>
                    <a:pt x="928" y="1274"/>
                  </a:lnTo>
                  <a:lnTo>
                    <a:pt x="921" y="1231"/>
                  </a:lnTo>
                  <a:lnTo>
                    <a:pt x="914" y="1189"/>
                  </a:lnTo>
                  <a:lnTo>
                    <a:pt x="909" y="1149"/>
                  </a:lnTo>
                  <a:lnTo>
                    <a:pt x="909" y="1131"/>
                  </a:lnTo>
                  <a:lnTo>
                    <a:pt x="909" y="1130"/>
                  </a:lnTo>
                  <a:lnTo>
                    <a:pt x="907" y="1112"/>
                  </a:lnTo>
                  <a:lnTo>
                    <a:pt x="907" y="1096"/>
                  </a:lnTo>
                  <a:lnTo>
                    <a:pt x="907" y="1094"/>
                  </a:lnTo>
                  <a:lnTo>
                    <a:pt x="903" y="1079"/>
                  </a:lnTo>
                  <a:lnTo>
                    <a:pt x="887" y="942"/>
                  </a:lnTo>
                  <a:lnTo>
                    <a:pt x="872" y="803"/>
                  </a:lnTo>
                  <a:lnTo>
                    <a:pt x="865" y="734"/>
                  </a:lnTo>
                  <a:lnTo>
                    <a:pt x="858" y="668"/>
                  </a:lnTo>
                  <a:lnTo>
                    <a:pt x="853" y="604"/>
                  </a:lnTo>
                  <a:lnTo>
                    <a:pt x="853" y="603"/>
                  </a:lnTo>
                  <a:lnTo>
                    <a:pt x="846" y="542"/>
                  </a:lnTo>
                  <a:lnTo>
                    <a:pt x="846" y="524"/>
                  </a:lnTo>
                  <a:lnTo>
                    <a:pt x="843" y="506"/>
                  </a:lnTo>
                  <a:lnTo>
                    <a:pt x="843" y="485"/>
                  </a:lnTo>
                  <a:lnTo>
                    <a:pt x="843" y="484"/>
                  </a:lnTo>
                  <a:lnTo>
                    <a:pt x="839" y="459"/>
                  </a:lnTo>
                  <a:lnTo>
                    <a:pt x="839" y="434"/>
                  </a:lnTo>
                  <a:lnTo>
                    <a:pt x="839" y="433"/>
                  </a:lnTo>
                  <a:lnTo>
                    <a:pt x="836" y="407"/>
                  </a:lnTo>
                  <a:lnTo>
                    <a:pt x="836" y="377"/>
                  </a:lnTo>
                  <a:lnTo>
                    <a:pt x="834" y="348"/>
                  </a:lnTo>
                  <a:lnTo>
                    <a:pt x="830" y="285"/>
                  </a:lnTo>
                  <a:lnTo>
                    <a:pt x="830" y="284"/>
                  </a:lnTo>
                  <a:lnTo>
                    <a:pt x="823" y="219"/>
                  </a:lnTo>
                  <a:lnTo>
                    <a:pt x="816" y="153"/>
                  </a:lnTo>
                  <a:lnTo>
                    <a:pt x="808" y="91"/>
                  </a:lnTo>
                  <a:lnTo>
                    <a:pt x="808" y="90"/>
                  </a:lnTo>
                  <a:lnTo>
                    <a:pt x="805" y="77"/>
                  </a:lnTo>
                  <a:lnTo>
                    <a:pt x="802" y="66"/>
                  </a:lnTo>
                  <a:lnTo>
                    <a:pt x="802" y="55"/>
                  </a:lnTo>
                  <a:lnTo>
                    <a:pt x="802" y="52"/>
                  </a:lnTo>
                  <a:lnTo>
                    <a:pt x="798" y="42"/>
                  </a:lnTo>
                  <a:lnTo>
                    <a:pt x="793" y="26"/>
                  </a:lnTo>
                  <a:lnTo>
                    <a:pt x="793" y="25"/>
                  </a:lnTo>
                  <a:lnTo>
                    <a:pt x="791" y="23"/>
                  </a:lnTo>
                  <a:lnTo>
                    <a:pt x="784" y="13"/>
                  </a:lnTo>
                  <a:lnTo>
                    <a:pt x="777" y="5"/>
                  </a:lnTo>
                  <a:lnTo>
                    <a:pt x="774" y="3"/>
                  </a:lnTo>
                  <a:lnTo>
                    <a:pt x="768" y="1"/>
                  </a:lnTo>
                  <a:lnTo>
                    <a:pt x="766" y="0"/>
                  </a:lnTo>
                  <a:lnTo>
                    <a:pt x="759" y="0"/>
                  </a:lnTo>
                  <a:lnTo>
                    <a:pt x="756" y="1"/>
                  </a:lnTo>
                  <a:lnTo>
                    <a:pt x="754" y="2"/>
                  </a:lnTo>
                  <a:lnTo>
                    <a:pt x="749" y="6"/>
                  </a:lnTo>
                  <a:lnTo>
                    <a:pt x="742" y="12"/>
                  </a:lnTo>
                  <a:lnTo>
                    <a:pt x="741" y="13"/>
                  </a:lnTo>
                  <a:lnTo>
                    <a:pt x="740" y="13"/>
                  </a:lnTo>
                  <a:lnTo>
                    <a:pt x="734" y="23"/>
                  </a:lnTo>
                  <a:lnTo>
                    <a:pt x="733" y="25"/>
                  </a:lnTo>
                  <a:lnTo>
                    <a:pt x="730" y="34"/>
                  </a:lnTo>
                  <a:lnTo>
                    <a:pt x="729" y="36"/>
                  </a:lnTo>
                  <a:lnTo>
                    <a:pt x="730" y="35"/>
                  </a:lnTo>
                  <a:lnTo>
                    <a:pt x="728" y="44"/>
                  </a:lnTo>
                  <a:lnTo>
                    <a:pt x="721" y="69"/>
                  </a:lnTo>
                  <a:lnTo>
                    <a:pt x="720" y="71"/>
                  </a:lnTo>
                  <a:lnTo>
                    <a:pt x="720" y="70"/>
                  </a:lnTo>
                  <a:lnTo>
                    <a:pt x="717" y="91"/>
                  </a:lnTo>
                  <a:lnTo>
                    <a:pt x="717" y="92"/>
                  </a:lnTo>
                  <a:lnTo>
                    <a:pt x="717" y="106"/>
                  </a:lnTo>
                  <a:lnTo>
                    <a:pt x="717" y="122"/>
                  </a:lnTo>
                  <a:lnTo>
                    <a:pt x="713" y="144"/>
                  </a:lnTo>
                  <a:lnTo>
                    <a:pt x="710" y="168"/>
                  </a:lnTo>
                  <a:lnTo>
                    <a:pt x="710" y="169"/>
                  </a:lnTo>
                  <a:lnTo>
                    <a:pt x="710" y="199"/>
                  </a:lnTo>
                  <a:lnTo>
                    <a:pt x="708" y="228"/>
                  </a:lnTo>
                  <a:lnTo>
                    <a:pt x="704" y="263"/>
                  </a:lnTo>
                  <a:lnTo>
                    <a:pt x="701" y="295"/>
                  </a:lnTo>
                  <a:lnTo>
                    <a:pt x="702" y="295"/>
                  </a:lnTo>
                  <a:lnTo>
                    <a:pt x="695" y="329"/>
                  </a:lnTo>
                  <a:lnTo>
                    <a:pt x="694" y="331"/>
                  </a:lnTo>
                  <a:lnTo>
                    <a:pt x="694" y="330"/>
                  </a:lnTo>
                  <a:lnTo>
                    <a:pt x="690" y="365"/>
                  </a:lnTo>
                  <a:lnTo>
                    <a:pt x="690" y="366"/>
                  </a:lnTo>
                  <a:lnTo>
                    <a:pt x="689" y="400"/>
                  </a:lnTo>
                  <a:lnTo>
                    <a:pt x="686" y="433"/>
                  </a:lnTo>
                  <a:lnTo>
                    <a:pt x="683" y="463"/>
                  </a:lnTo>
                  <a:lnTo>
                    <a:pt x="679" y="491"/>
                  </a:lnTo>
                  <a:lnTo>
                    <a:pt x="676" y="517"/>
                  </a:lnTo>
                  <a:lnTo>
                    <a:pt x="672" y="538"/>
                  </a:lnTo>
                  <a:lnTo>
                    <a:pt x="672" y="547"/>
                  </a:lnTo>
                  <a:lnTo>
                    <a:pt x="670" y="560"/>
                  </a:lnTo>
                  <a:lnTo>
                    <a:pt x="670" y="561"/>
                  </a:lnTo>
                  <a:lnTo>
                    <a:pt x="670" y="575"/>
                  </a:lnTo>
                  <a:lnTo>
                    <a:pt x="670" y="589"/>
                  </a:lnTo>
                  <a:lnTo>
                    <a:pt x="667" y="622"/>
                  </a:lnTo>
                  <a:lnTo>
                    <a:pt x="663" y="663"/>
                  </a:lnTo>
                  <a:lnTo>
                    <a:pt x="663" y="664"/>
                  </a:lnTo>
                  <a:lnTo>
                    <a:pt x="663" y="706"/>
                  </a:lnTo>
                  <a:lnTo>
                    <a:pt x="660" y="752"/>
                  </a:lnTo>
                  <a:lnTo>
                    <a:pt x="656" y="802"/>
                  </a:lnTo>
                  <a:lnTo>
                    <a:pt x="653" y="855"/>
                  </a:lnTo>
                  <a:lnTo>
                    <a:pt x="651" y="911"/>
                  </a:lnTo>
                  <a:lnTo>
                    <a:pt x="648" y="966"/>
                  </a:lnTo>
                  <a:lnTo>
                    <a:pt x="644" y="1024"/>
                  </a:lnTo>
                  <a:lnTo>
                    <a:pt x="641" y="1084"/>
                  </a:lnTo>
                  <a:lnTo>
                    <a:pt x="637" y="1142"/>
                  </a:lnTo>
                  <a:lnTo>
                    <a:pt x="633" y="1199"/>
                  </a:lnTo>
                  <a:lnTo>
                    <a:pt x="629" y="1254"/>
                  </a:lnTo>
                  <a:lnTo>
                    <a:pt x="622" y="1310"/>
                  </a:lnTo>
                  <a:lnTo>
                    <a:pt x="623" y="1310"/>
                  </a:lnTo>
                  <a:lnTo>
                    <a:pt x="620" y="1329"/>
                  </a:lnTo>
                  <a:lnTo>
                    <a:pt x="619" y="1329"/>
                  </a:lnTo>
                  <a:lnTo>
                    <a:pt x="615" y="1352"/>
                  </a:lnTo>
                  <a:lnTo>
                    <a:pt x="616" y="1352"/>
                  </a:lnTo>
                  <a:lnTo>
                    <a:pt x="611" y="1378"/>
                  </a:lnTo>
                  <a:lnTo>
                    <a:pt x="604" y="1406"/>
                  </a:lnTo>
                  <a:lnTo>
                    <a:pt x="595" y="1440"/>
                  </a:lnTo>
                  <a:lnTo>
                    <a:pt x="585" y="1473"/>
                  </a:lnTo>
                  <a:lnTo>
                    <a:pt x="585" y="1474"/>
                  </a:lnTo>
                  <a:lnTo>
                    <a:pt x="577" y="1509"/>
                  </a:lnTo>
                  <a:lnTo>
                    <a:pt x="566" y="1546"/>
                  </a:lnTo>
                  <a:lnTo>
                    <a:pt x="557" y="1581"/>
                  </a:lnTo>
                  <a:lnTo>
                    <a:pt x="547" y="1617"/>
                  </a:lnTo>
                  <a:lnTo>
                    <a:pt x="538" y="1651"/>
                  </a:lnTo>
                  <a:lnTo>
                    <a:pt x="529" y="1686"/>
                  </a:lnTo>
                  <a:lnTo>
                    <a:pt x="522" y="1717"/>
                  </a:lnTo>
                  <a:lnTo>
                    <a:pt x="513" y="1746"/>
                  </a:lnTo>
                  <a:lnTo>
                    <a:pt x="506" y="1770"/>
                  </a:lnTo>
                  <a:lnTo>
                    <a:pt x="505" y="1772"/>
                  </a:lnTo>
                  <a:lnTo>
                    <a:pt x="503" y="1795"/>
                  </a:lnTo>
                  <a:lnTo>
                    <a:pt x="497" y="1817"/>
                  </a:lnTo>
                  <a:lnTo>
                    <a:pt x="486" y="1837"/>
                  </a:lnTo>
                  <a:lnTo>
                    <a:pt x="468" y="1859"/>
                  </a:lnTo>
                  <a:lnTo>
                    <a:pt x="449" y="1879"/>
                  </a:lnTo>
                  <a:lnTo>
                    <a:pt x="429" y="1895"/>
                  </a:lnTo>
                  <a:lnTo>
                    <a:pt x="403" y="1908"/>
                  </a:lnTo>
                  <a:lnTo>
                    <a:pt x="382" y="1919"/>
                  </a:lnTo>
                  <a:lnTo>
                    <a:pt x="358" y="1926"/>
                  </a:lnTo>
                  <a:lnTo>
                    <a:pt x="321" y="1934"/>
                  </a:lnTo>
                  <a:lnTo>
                    <a:pt x="321" y="1933"/>
                  </a:lnTo>
                  <a:lnTo>
                    <a:pt x="277" y="1939"/>
                  </a:lnTo>
                  <a:lnTo>
                    <a:pt x="235" y="1944"/>
                  </a:lnTo>
                  <a:lnTo>
                    <a:pt x="189" y="1945"/>
                  </a:lnTo>
                  <a:lnTo>
                    <a:pt x="95" y="1945"/>
                  </a:lnTo>
                  <a:lnTo>
                    <a:pt x="0" y="194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0" name="Freeform 61"/>
            <p:cNvSpPr>
              <a:spLocks/>
            </p:cNvSpPr>
            <p:nvPr/>
          </p:nvSpPr>
          <p:spPr bwMode="auto">
            <a:xfrm>
              <a:off x="3726" y="1670"/>
              <a:ext cx="812" cy="2018"/>
            </a:xfrm>
            <a:custGeom>
              <a:avLst/>
              <a:gdLst>
                <a:gd name="T0" fmla="*/ 44 w 812"/>
                <a:gd name="T1" fmla="*/ 1996 h 2018"/>
                <a:gd name="T2" fmla="*/ 107 w 812"/>
                <a:gd name="T3" fmla="*/ 1933 h 2018"/>
                <a:gd name="T4" fmla="*/ 136 w 812"/>
                <a:gd name="T5" fmla="*/ 1878 h 2018"/>
                <a:gd name="T6" fmla="*/ 163 w 812"/>
                <a:gd name="T7" fmla="*/ 1787 h 2018"/>
                <a:gd name="T8" fmla="*/ 193 w 812"/>
                <a:gd name="T9" fmla="*/ 1620 h 2018"/>
                <a:gd name="T10" fmla="*/ 216 w 812"/>
                <a:gd name="T11" fmla="*/ 1452 h 2018"/>
                <a:gd name="T12" fmla="*/ 236 w 812"/>
                <a:gd name="T13" fmla="*/ 1246 h 2018"/>
                <a:gd name="T14" fmla="*/ 259 w 812"/>
                <a:gd name="T15" fmla="*/ 999 h 2018"/>
                <a:gd name="T16" fmla="*/ 289 w 812"/>
                <a:gd name="T17" fmla="*/ 728 h 2018"/>
                <a:gd name="T18" fmla="*/ 323 w 812"/>
                <a:gd name="T19" fmla="*/ 462 h 2018"/>
                <a:gd name="T20" fmla="*/ 354 w 812"/>
                <a:gd name="T21" fmla="*/ 243 h 2018"/>
                <a:gd name="T22" fmla="*/ 369 w 812"/>
                <a:gd name="T23" fmla="*/ 151 h 2018"/>
                <a:gd name="T24" fmla="*/ 379 w 812"/>
                <a:gd name="T25" fmla="*/ 98 h 2018"/>
                <a:gd name="T26" fmla="*/ 392 w 812"/>
                <a:gd name="T27" fmla="*/ 44 h 2018"/>
                <a:gd name="T28" fmla="*/ 405 w 812"/>
                <a:gd name="T29" fmla="*/ 17 h 2018"/>
                <a:gd name="T30" fmla="*/ 422 w 812"/>
                <a:gd name="T31" fmla="*/ 49 h 2018"/>
                <a:gd name="T32" fmla="*/ 439 w 812"/>
                <a:gd name="T33" fmla="*/ 116 h 2018"/>
                <a:gd name="T34" fmla="*/ 457 w 812"/>
                <a:gd name="T35" fmla="*/ 212 h 2018"/>
                <a:gd name="T36" fmla="*/ 474 w 812"/>
                <a:gd name="T37" fmla="*/ 337 h 2018"/>
                <a:gd name="T38" fmla="*/ 496 w 812"/>
                <a:gd name="T39" fmla="*/ 514 h 2018"/>
                <a:gd name="T40" fmla="*/ 519 w 812"/>
                <a:gd name="T41" fmla="*/ 653 h 2018"/>
                <a:gd name="T42" fmla="*/ 541 w 812"/>
                <a:gd name="T43" fmla="*/ 804 h 2018"/>
                <a:gd name="T44" fmla="*/ 580 w 812"/>
                <a:gd name="T45" fmla="*/ 1091 h 2018"/>
                <a:gd name="T46" fmla="*/ 615 w 812"/>
                <a:gd name="T47" fmla="*/ 1295 h 2018"/>
                <a:gd name="T48" fmla="*/ 629 w 812"/>
                <a:gd name="T49" fmla="*/ 1363 h 2018"/>
                <a:gd name="T50" fmla="*/ 654 w 812"/>
                <a:gd name="T51" fmla="*/ 1486 h 2018"/>
                <a:gd name="T52" fmla="*/ 693 w 812"/>
                <a:gd name="T53" fmla="*/ 1603 h 2018"/>
                <a:gd name="T54" fmla="*/ 739 w 812"/>
                <a:gd name="T55" fmla="*/ 1685 h 2018"/>
                <a:gd name="T56" fmla="*/ 771 w 812"/>
                <a:gd name="T57" fmla="*/ 1724 h 2018"/>
                <a:gd name="T58" fmla="*/ 805 w 812"/>
                <a:gd name="T59" fmla="*/ 1746 h 2018"/>
                <a:gd name="T60" fmla="*/ 782 w 812"/>
                <a:gd name="T61" fmla="*/ 1713 h 2018"/>
                <a:gd name="T62" fmla="*/ 745 w 812"/>
                <a:gd name="T63" fmla="*/ 1665 h 2018"/>
                <a:gd name="T64" fmla="*/ 699 w 812"/>
                <a:gd name="T65" fmla="*/ 1576 h 2018"/>
                <a:gd name="T66" fmla="*/ 663 w 812"/>
                <a:gd name="T67" fmla="*/ 1452 h 2018"/>
                <a:gd name="T68" fmla="*/ 638 w 812"/>
                <a:gd name="T69" fmla="*/ 1329 h 2018"/>
                <a:gd name="T70" fmla="*/ 624 w 812"/>
                <a:gd name="T71" fmla="*/ 1256 h 2018"/>
                <a:gd name="T72" fmla="*/ 590 w 812"/>
                <a:gd name="T73" fmla="*/ 1050 h 2018"/>
                <a:gd name="T74" fmla="*/ 552 w 812"/>
                <a:gd name="T75" fmla="*/ 771 h 2018"/>
                <a:gd name="T76" fmla="*/ 530 w 812"/>
                <a:gd name="T77" fmla="*/ 626 h 2018"/>
                <a:gd name="T78" fmla="*/ 507 w 812"/>
                <a:gd name="T79" fmla="*/ 480 h 2018"/>
                <a:gd name="T80" fmla="*/ 485 w 812"/>
                <a:gd name="T81" fmla="*/ 302 h 2018"/>
                <a:gd name="T82" fmla="*/ 468 w 812"/>
                <a:gd name="T83" fmla="*/ 185 h 2018"/>
                <a:gd name="T84" fmla="*/ 450 w 812"/>
                <a:gd name="T85" fmla="*/ 89 h 2018"/>
                <a:gd name="T86" fmla="*/ 431 w 812"/>
                <a:gd name="T87" fmla="*/ 30 h 2018"/>
                <a:gd name="T88" fmla="*/ 414 w 812"/>
                <a:gd name="T89" fmla="*/ 3 h 2018"/>
                <a:gd name="T90" fmla="*/ 396 w 812"/>
                <a:gd name="T91" fmla="*/ 3 h 2018"/>
                <a:gd name="T92" fmla="*/ 381 w 812"/>
                <a:gd name="T93" fmla="*/ 26 h 2018"/>
                <a:gd name="T94" fmla="*/ 364 w 812"/>
                <a:gd name="T95" fmla="*/ 92 h 2018"/>
                <a:gd name="T96" fmla="*/ 356 w 812"/>
                <a:gd name="T97" fmla="*/ 134 h 2018"/>
                <a:gd name="T98" fmla="*/ 345 w 812"/>
                <a:gd name="T99" fmla="*/ 202 h 2018"/>
                <a:gd name="T100" fmla="*/ 321 w 812"/>
                <a:gd name="T101" fmla="*/ 360 h 2018"/>
                <a:gd name="T102" fmla="*/ 287 w 812"/>
                <a:gd name="T103" fmla="*/ 617 h 2018"/>
                <a:gd name="T104" fmla="*/ 253 w 812"/>
                <a:gd name="T105" fmla="*/ 905 h 2018"/>
                <a:gd name="T106" fmla="*/ 233 w 812"/>
                <a:gd name="T107" fmla="*/ 1101 h 2018"/>
                <a:gd name="T108" fmla="*/ 207 w 812"/>
                <a:gd name="T109" fmla="*/ 1386 h 2018"/>
                <a:gd name="T110" fmla="*/ 192 w 812"/>
                <a:gd name="T111" fmla="*/ 1511 h 2018"/>
                <a:gd name="T112" fmla="*/ 153 w 812"/>
                <a:gd name="T113" fmla="*/ 1760 h 2018"/>
                <a:gd name="T114" fmla="*/ 133 w 812"/>
                <a:gd name="T115" fmla="*/ 1839 h 2018"/>
                <a:gd name="T116" fmla="*/ 101 w 812"/>
                <a:gd name="T117" fmla="*/ 1913 h 2018"/>
                <a:gd name="T118" fmla="*/ 50 w 812"/>
                <a:gd name="T119" fmla="*/ 1973 h 20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12" h="2018">
                  <a:moveTo>
                    <a:pt x="0" y="2004"/>
                  </a:moveTo>
                  <a:lnTo>
                    <a:pt x="8" y="2018"/>
                  </a:lnTo>
                  <a:lnTo>
                    <a:pt x="24" y="2009"/>
                  </a:lnTo>
                  <a:lnTo>
                    <a:pt x="41" y="1998"/>
                  </a:lnTo>
                  <a:lnTo>
                    <a:pt x="44" y="1996"/>
                  </a:lnTo>
                  <a:lnTo>
                    <a:pt x="61" y="1984"/>
                  </a:lnTo>
                  <a:lnTo>
                    <a:pt x="77" y="1970"/>
                  </a:lnTo>
                  <a:lnTo>
                    <a:pt x="93" y="1953"/>
                  </a:lnTo>
                  <a:lnTo>
                    <a:pt x="100" y="1944"/>
                  </a:lnTo>
                  <a:lnTo>
                    <a:pt x="107" y="1933"/>
                  </a:lnTo>
                  <a:lnTo>
                    <a:pt x="109" y="1931"/>
                  </a:lnTo>
                  <a:lnTo>
                    <a:pt x="116" y="1919"/>
                  </a:lnTo>
                  <a:lnTo>
                    <a:pt x="123" y="1907"/>
                  </a:lnTo>
                  <a:lnTo>
                    <a:pt x="130" y="1893"/>
                  </a:lnTo>
                  <a:lnTo>
                    <a:pt x="136" y="1878"/>
                  </a:lnTo>
                  <a:lnTo>
                    <a:pt x="142" y="1862"/>
                  </a:lnTo>
                  <a:lnTo>
                    <a:pt x="148" y="1845"/>
                  </a:lnTo>
                  <a:lnTo>
                    <a:pt x="153" y="1827"/>
                  </a:lnTo>
                  <a:lnTo>
                    <a:pt x="158" y="1807"/>
                  </a:lnTo>
                  <a:lnTo>
                    <a:pt x="163" y="1787"/>
                  </a:lnTo>
                  <a:lnTo>
                    <a:pt x="168" y="1766"/>
                  </a:lnTo>
                  <a:lnTo>
                    <a:pt x="169" y="1764"/>
                  </a:lnTo>
                  <a:lnTo>
                    <a:pt x="177" y="1719"/>
                  </a:lnTo>
                  <a:lnTo>
                    <a:pt x="185" y="1671"/>
                  </a:lnTo>
                  <a:lnTo>
                    <a:pt x="193" y="1620"/>
                  </a:lnTo>
                  <a:lnTo>
                    <a:pt x="200" y="1568"/>
                  </a:lnTo>
                  <a:lnTo>
                    <a:pt x="208" y="1513"/>
                  </a:lnTo>
                  <a:lnTo>
                    <a:pt x="208" y="1512"/>
                  </a:lnTo>
                  <a:lnTo>
                    <a:pt x="212" y="1483"/>
                  </a:lnTo>
                  <a:lnTo>
                    <a:pt x="216" y="1452"/>
                  </a:lnTo>
                  <a:lnTo>
                    <a:pt x="219" y="1420"/>
                  </a:lnTo>
                  <a:lnTo>
                    <a:pt x="223" y="1386"/>
                  </a:lnTo>
                  <a:lnTo>
                    <a:pt x="226" y="1352"/>
                  </a:lnTo>
                  <a:lnTo>
                    <a:pt x="229" y="1316"/>
                  </a:lnTo>
                  <a:lnTo>
                    <a:pt x="236" y="1246"/>
                  </a:lnTo>
                  <a:lnTo>
                    <a:pt x="242" y="1173"/>
                  </a:lnTo>
                  <a:lnTo>
                    <a:pt x="249" y="1101"/>
                  </a:lnTo>
                  <a:lnTo>
                    <a:pt x="252" y="1066"/>
                  </a:lnTo>
                  <a:lnTo>
                    <a:pt x="255" y="1032"/>
                  </a:lnTo>
                  <a:lnTo>
                    <a:pt x="259" y="999"/>
                  </a:lnTo>
                  <a:lnTo>
                    <a:pt x="261" y="967"/>
                  </a:lnTo>
                  <a:lnTo>
                    <a:pt x="268" y="905"/>
                  </a:lnTo>
                  <a:lnTo>
                    <a:pt x="275" y="845"/>
                  </a:lnTo>
                  <a:lnTo>
                    <a:pt x="282" y="785"/>
                  </a:lnTo>
                  <a:lnTo>
                    <a:pt x="289" y="728"/>
                  </a:lnTo>
                  <a:lnTo>
                    <a:pt x="296" y="672"/>
                  </a:lnTo>
                  <a:lnTo>
                    <a:pt x="303" y="617"/>
                  </a:lnTo>
                  <a:lnTo>
                    <a:pt x="309" y="564"/>
                  </a:lnTo>
                  <a:lnTo>
                    <a:pt x="316" y="513"/>
                  </a:lnTo>
                  <a:lnTo>
                    <a:pt x="323" y="462"/>
                  </a:lnTo>
                  <a:lnTo>
                    <a:pt x="330" y="410"/>
                  </a:lnTo>
                  <a:lnTo>
                    <a:pt x="337" y="360"/>
                  </a:lnTo>
                  <a:lnTo>
                    <a:pt x="344" y="311"/>
                  </a:lnTo>
                  <a:lnTo>
                    <a:pt x="351" y="265"/>
                  </a:lnTo>
                  <a:lnTo>
                    <a:pt x="354" y="243"/>
                  </a:lnTo>
                  <a:lnTo>
                    <a:pt x="357" y="222"/>
                  </a:lnTo>
                  <a:lnTo>
                    <a:pt x="360" y="202"/>
                  </a:lnTo>
                  <a:lnTo>
                    <a:pt x="364" y="183"/>
                  </a:lnTo>
                  <a:lnTo>
                    <a:pt x="366" y="166"/>
                  </a:lnTo>
                  <a:lnTo>
                    <a:pt x="369" y="151"/>
                  </a:lnTo>
                  <a:lnTo>
                    <a:pt x="372" y="134"/>
                  </a:lnTo>
                  <a:lnTo>
                    <a:pt x="374" y="120"/>
                  </a:lnTo>
                  <a:lnTo>
                    <a:pt x="377" y="107"/>
                  </a:lnTo>
                  <a:lnTo>
                    <a:pt x="379" y="98"/>
                  </a:lnTo>
                  <a:lnTo>
                    <a:pt x="381" y="87"/>
                  </a:lnTo>
                  <a:lnTo>
                    <a:pt x="383" y="77"/>
                  </a:lnTo>
                  <a:lnTo>
                    <a:pt x="387" y="59"/>
                  </a:lnTo>
                  <a:lnTo>
                    <a:pt x="392" y="44"/>
                  </a:lnTo>
                  <a:lnTo>
                    <a:pt x="396" y="32"/>
                  </a:lnTo>
                  <a:lnTo>
                    <a:pt x="401" y="23"/>
                  </a:lnTo>
                  <a:lnTo>
                    <a:pt x="403" y="18"/>
                  </a:lnTo>
                  <a:lnTo>
                    <a:pt x="405" y="17"/>
                  </a:lnTo>
                  <a:lnTo>
                    <a:pt x="408" y="21"/>
                  </a:lnTo>
                  <a:lnTo>
                    <a:pt x="412" y="27"/>
                  </a:lnTo>
                  <a:lnTo>
                    <a:pt x="416" y="36"/>
                  </a:lnTo>
                  <a:lnTo>
                    <a:pt x="422" y="49"/>
                  </a:lnTo>
                  <a:lnTo>
                    <a:pt x="426" y="61"/>
                  </a:lnTo>
                  <a:lnTo>
                    <a:pt x="430" y="77"/>
                  </a:lnTo>
                  <a:lnTo>
                    <a:pt x="435" y="95"/>
                  </a:lnTo>
                  <a:lnTo>
                    <a:pt x="439" y="116"/>
                  </a:lnTo>
                  <a:lnTo>
                    <a:pt x="443" y="138"/>
                  </a:lnTo>
                  <a:lnTo>
                    <a:pt x="448" y="160"/>
                  </a:lnTo>
                  <a:lnTo>
                    <a:pt x="452" y="185"/>
                  </a:lnTo>
                  <a:lnTo>
                    <a:pt x="457" y="212"/>
                  </a:lnTo>
                  <a:lnTo>
                    <a:pt x="461" y="242"/>
                  </a:lnTo>
                  <a:lnTo>
                    <a:pt x="464" y="255"/>
                  </a:lnTo>
                  <a:lnTo>
                    <a:pt x="465" y="270"/>
                  </a:lnTo>
                  <a:lnTo>
                    <a:pt x="470" y="302"/>
                  </a:lnTo>
                  <a:lnTo>
                    <a:pt x="474" y="337"/>
                  </a:lnTo>
                  <a:lnTo>
                    <a:pt x="478" y="373"/>
                  </a:lnTo>
                  <a:lnTo>
                    <a:pt x="483" y="410"/>
                  </a:lnTo>
                  <a:lnTo>
                    <a:pt x="487" y="446"/>
                  </a:lnTo>
                  <a:lnTo>
                    <a:pt x="492" y="480"/>
                  </a:lnTo>
                  <a:lnTo>
                    <a:pt x="496" y="514"/>
                  </a:lnTo>
                  <a:lnTo>
                    <a:pt x="501" y="543"/>
                  </a:lnTo>
                  <a:lnTo>
                    <a:pt x="506" y="571"/>
                  </a:lnTo>
                  <a:lnTo>
                    <a:pt x="510" y="599"/>
                  </a:lnTo>
                  <a:lnTo>
                    <a:pt x="514" y="626"/>
                  </a:lnTo>
                  <a:lnTo>
                    <a:pt x="519" y="653"/>
                  </a:lnTo>
                  <a:lnTo>
                    <a:pt x="523" y="681"/>
                  </a:lnTo>
                  <a:lnTo>
                    <a:pt x="527" y="710"/>
                  </a:lnTo>
                  <a:lnTo>
                    <a:pt x="532" y="742"/>
                  </a:lnTo>
                  <a:lnTo>
                    <a:pt x="536" y="771"/>
                  </a:lnTo>
                  <a:lnTo>
                    <a:pt x="541" y="804"/>
                  </a:lnTo>
                  <a:lnTo>
                    <a:pt x="549" y="870"/>
                  </a:lnTo>
                  <a:lnTo>
                    <a:pt x="558" y="940"/>
                  </a:lnTo>
                  <a:lnTo>
                    <a:pt x="568" y="1014"/>
                  </a:lnTo>
                  <a:lnTo>
                    <a:pt x="574" y="1050"/>
                  </a:lnTo>
                  <a:lnTo>
                    <a:pt x="580" y="1091"/>
                  </a:lnTo>
                  <a:lnTo>
                    <a:pt x="587" y="1132"/>
                  </a:lnTo>
                  <a:lnTo>
                    <a:pt x="594" y="1174"/>
                  </a:lnTo>
                  <a:lnTo>
                    <a:pt x="601" y="1216"/>
                  </a:lnTo>
                  <a:lnTo>
                    <a:pt x="608" y="1256"/>
                  </a:lnTo>
                  <a:lnTo>
                    <a:pt x="615" y="1295"/>
                  </a:lnTo>
                  <a:lnTo>
                    <a:pt x="618" y="1312"/>
                  </a:lnTo>
                  <a:lnTo>
                    <a:pt x="619" y="1316"/>
                  </a:lnTo>
                  <a:lnTo>
                    <a:pt x="623" y="1331"/>
                  </a:lnTo>
                  <a:lnTo>
                    <a:pt x="629" y="1363"/>
                  </a:lnTo>
                  <a:lnTo>
                    <a:pt x="629" y="1366"/>
                  </a:lnTo>
                  <a:lnTo>
                    <a:pt x="635" y="1399"/>
                  </a:lnTo>
                  <a:lnTo>
                    <a:pt x="642" y="1429"/>
                  </a:lnTo>
                  <a:lnTo>
                    <a:pt x="648" y="1458"/>
                  </a:lnTo>
                  <a:lnTo>
                    <a:pt x="654" y="1486"/>
                  </a:lnTo>
                  <a:lnTo>
                    <a:pt x="661" y="1512"/>
                  </a:lnTo>
                  <a:lnTo>
                    <a:pt x="668" y="1537"/>
                  </a:lnTo>
                  <a:lnTo>
                    <a:pt x="676" y="1560"/>
                  </a:lnTo>
                  <a:lnTo>
                    <a:pt x="684" y="1582"/>
                  </a:lnTo>
                  <a:lnTo>
                    <a:pt x="693" y="1603"/>
                  </a:lnTo>
                  <a:lnTo>
                    <a:pt x="702" y="1622"/>
                  </a:lnTo>
                  <a:lnTo>
                    <a:pt x="712" y="1640"/>
                  </a:lnTo>
                  <a:lnTo>
                    <a:pt x="722" y="1656"/>
                  </a:lnTo>
                  <a:lnTo>
                    <a:pt x="730" y="1671"/>
                  </a:lnTo>
                  <a:lnTo>
                    <a:pt x="739" y="1685"/>
                  </a:lnTo>
                  <a:lnTo>
                    <a:pt x="741" y="1687"/>
                  </a:lnTo>
                  <a:lnTo>
                    <a:pt x="749" y="1698"/>
                  </a:lnTo>
                  <a:lnTo>
                    <a:pt x="757" y="1709"/>
                  </a:lnTo>
                  <a:lnTo>
                    <a:pt x="764" y="1717"/>
                  </a:lnTo>
                  <a:lnTo>
                    <a:pt x="771" y="1724"/>
                  </a:lnTo>
                  <a:lnTo>
                    <a:pt x="778" y="1729"/>
                  </a:lnTo>
                  <a:lnTo>
                    <a:pt x="784" y="1735"/>
                  </a:lnTo>
                  <a:lnTo>
                    <a:pt x="786" y="1736"/>
                  </a:lnTo>
                  <a:lnTo>
                    <a:pt x="793" y="1740"/>
                  </a:lnTo>
                  <a:lnTo>
                    <a:pt x="805" y="1746"/>
                  </a:lnTo>
                  <a:lnTo>
                    <a:pt x="812" y="1732"/>
                  </a:lnTo>
                  <a:lnTo>
                    <a:pt x="799" y="1725"/>
                  </a:lnTo>
                  <a:lnTo>
                    <a:pt x="793" y="1722"/>
                  </a:lnTo>
                  <a:lnTo>
                    <a:pt x="789" y="1718"/>
                  </a:lnTo>
                  <a:lnTo>
                    <a:pt x="782" y="1713"/>
                  </a:lnTo>
                  <a:lnTo>
                    <a:pt x="775" y="1706"/>
                  </a:lnTo>
                  <a:lnTo>
                    <a:pt x="768" y="1698"/>
                  </a:lnTo>
                  <a:lnTo>
                    <a:pt x="762" y="1689"/>
                  </a:lnTo>
                  <a:lnTo>
                    <a:pt x="754" y="1678"/>
                  </a:lnTo>
                  <a:lnTo>
                    <a:pt x="745" y="1665"/>
                  </a:lnTo>
                  <a:lnTo>
                    <a:pt x="737" y="1650"/>
                  </a:lnTo>
                  <a:lnTo>
                    <a:pt x="727" y="1634"/>
                  </a:lnTo>
                  <a:lnTo>
                    <a:pt x="717" y="1616"/>
                  </a:lnTo>
                  <a:lnTo>
                    <a:pt x="708" y="1596"/>
                  </a:lnTo>
                  <a:lnTo>
                    <a:pt x="699" y="1576"/>
                  </a:lnTo>
                  <a:lnTo>
                    <a:pt x="691" y="1554"/>
                  </a:lnTo>
                  <a:lnTo>
                    <a:pt x="683" y="1531"/>
                  </a:lnTo>
                  <a:lnTo>
                    <a:pt x="676" y="1506"/>
                  </a:lnTo>
                  <a:lnTo>
                    <a:pt x="669" y="1480"/>
                  </a:lnTo>
                  <a:lnTo>
                    <a:pt x="663" y="1452"/>
                  </a:lnTo>
                  <a:lnTo>
                    <a:pt x="657" y="1423"/>
                  </a:lnTo>
                  <a:lnTo>
                    <a:pt x="650" y="1393"/>
                  </a:lnTo>
                  <a:lnTo>
                    <a:pt x="644" y="1360"/>
                  </a:lnTo>
                  <a:lnTo>
                    <a:pt x="638" y="1329"/>
                  </a:lnTo>
                  <a:lnTo>
                    <a:pt x="638" y="1328"/>
                  </a:lnTo>
                  <a:lnTo>
                    <a:pt x="634" y="1309"/>
                  </a:lnTo>
                  <a:lnTo>
                    <a:pt x="631" y="1295"/>
                  </a:lnTo>
                  <a:lnTo>
                    <a:pt x="624" y="1256"/>
                  </a:lnTo>
                  <a:lnTo>
                    <a:pt x="617" y="1216"/>
                  </a:lnTo>
                  <a:lnTo>
                    <a:pt x="610" y="1174"/>
                  </a:lnTo>
                  <a:lnTo>
                    <a:pt x="603" y="1132"/>
                  </a:lnTo>
                  <a:lnTo>
                    <a:pt x="596" y="1091"/>
                  </a:lnTo>
                  <a:lnTo>
                    <a:pt x="590" y="1050"/>
                  </a:lnTo>
                  <a:lnTo>
                    <a:pt x="583" y="1011"/>
                  </a:lnTo>
                  <a:lnTo>
                    <a:pt x="574" y="940"/>
                  </a:lnTo>
                  <a:lnTo>
                    <a:pt x="565" y="870"/>
                  </a:lnTo>
                  <a:lnTo>
                    <a:pt x="556" y="804"/>
                  </a:lnTo>
                  <a:lnTo>
                    <a:pt x="552" y="771"/>
                  </a:lnTo>
                  <a:lnTo>
                    <a:pt x="548" y="739"/>
                  </a:lnTo>
                  <a:lnTo>
                    <a:pt x="543" y="710"/>
                  </a:lnTo>
                  <a:lnTo>
                    <a:pt x="539" y="681"/>
                  </a:lnTo>
                  <a:lnTo>
                    <a:pt x="534" y="653"/>
                  </a:lnTo>
                  <a:lnTo>
                    <a:pt x="530" y="626"/>
                  </a:lnTo>
                  <a:lnTo>
                    <a:pt x="526" y="599"/>
                  </a:lnTo>
                  <a:lnTo>
                    <a:pt x="521" y="571"/>
                  </a:lnTo>
                  <a:lnTo>
                    <a:pt x="517" y="543"/>
                  </a:lnTo>
                  <a:lnTo>
                    <a:pt x="512" y="511"/>
                  </a:lnTo>
                  <a:lnTo>
                    <a:pt x="507" y="480"/>
                  </a:lnTo>
                  <a:lnTo>
                    <a:pt x="503" y="446"/>
                  </a:lnTo>
                  <a:lnTo>
                    <a:pt x="499" y="410"/>
                  </a:lnTo>
                  <a:lnTo>
                    <a:pt x="494" y="373"/>
                  </a:lnTo>
                  <a:lnTo>
                    <a:pt x="490" y="337"/>
                  </a:lnTo>
                  <a:lnTo>
                    <a:pt x="485" y="302"/>
                  </a:lnTo>
                  <a:lnTo>
                    <a:pt x="481" y="270"/>
                  </a:lnTo>
                  <a:lnTo>
                    <a:pt x="479" y="255"/>
                  </a:lnTo>
                  <a:lnTo>
                    <a:pt x="477" y="239"/>
                  </a:lnTo>
                  <a:lnTo>
                    <a:pt x="472" y="212"/>
                  </a:lnTo>
                  <a:lnTo>
                    <a:pt x="468" y="185"/>
                  </a:lnTo>
                  <a:lnTo>
                    <a:pt x="464" y="160"/>
                  </a:lnTo>
                  <a:lnTo>
                    <a:pt x="458" y="135"/>
                  </a:lnTo>
                  <a:lnTo>
                    <a:pt x="458" y="132"/>
                  </a:lnTo>
                  <a:lnTo>
                    <a:pt x="454" y="110"/>
                  </a:lnTo>
                  <a:lnTo>
                    <a:pt x="450" y="89"/>
                  </a:lnTo>
                  <a:lnTo>
                    <a:pt x="445" y="70"/>
                  </a:lnTo>
                  <a:lnTo>
                    <a:pt x="441" y="56"/>
                  </a:lnTo>
                  <a:lnTo>
                    <a:pt x="436" y="42"/>
                  </a:lnTo>
                  <a:lnTo>
                    <a:pt x="431" y="30"/>
                  </a:lnTo>
                  <a:lnTo>
                    <a:pt x="427" y="21"/>
                  </a:lnTo>
                  <a:lnTo>
                    <a:pt x="422" y="13"/>
                  </a:lnTo>
                  <a:lnTo>
                    <a:pt x="421" y="10"/>
                  </a:lnTo>
                  <a:lnTo>
                    <a:pt x="416" y="5"/>
                  </a:lnTo>
                  <a:lnTo>
                    <a:pt x="414" y="3"/>
                  </a:lnTo>
                  <a:lnTo>
                    <a:pt x="409" y="1"/>
                  </a:lnTo>
                  <a:lnTo>
                    <a:pt x="406" y="0"/>
                  </a:lnTo>
                  <a:lnTo>
                    <a:pt x="401" y="1"/>
                  </a:lnTo>
                  <a:lnTo>
                    <a:pt x="399" y="1"/>
                  </a:lnTo>
                  <a:lnTo>
                    <a:pt x="396" y="3"/>
                  </a:lnTo>
                  <a:lnTo>
                    <a:pt x="394" y="5"/>
                  </a:lnTo>
                  <a:lnTo>
                    <a:pt x="391" y="8"/>
                  </a:lnTo>
                  <a:lnTo>
                    <a:pt x="387" y="14"/>
                  </a:lnTo>
                  <a:lnTo>
                    <a:pt x="386" y="17"/>
                  </a:lnTo>
                  <a:lnTo>
                    <a:pt x="381" y="26"/>
                  </a:lnTo>
                  <a:lnTo>
                    <a:pt x="377" y="38"/>
                  </a:lnTo>
                  <a:lnTo>
                    <a:pt x="373" y="53"/>
                  </a:lnTo>
                  <a:lnTo>
                    <a:pt x="368" y="70"/>
                  </a:lnTo>
                  <a:lnTo>
                    <a:pt x="366" y="81"/>
                  </a:lnTo>
                  <a:lnTo>
                    <a:pt x="364" y="92"/>
                  </a:lnTo>
                  <a:lnTo>
                    <a:pt x="363" y="95"/>
                  </a:lnTo>
                  <a:lnTo>
                    <a:pt x="361" y="107"/>
                  </a:lnTo>
                  <a:lnTo>
                    <a:pt x="359" y="120"/>
                  </a:lnTo>
                  <a:lnTo>
                    <a:pt x="356" y="134"/>
                  </a:lnTo>
                  <a:lnTo>
                    <a:pt x="353" y="148"/>
                  </a:lnTo>
                  <a:lnTo>
                    <a:pt x="354" y="148"/>
                  </a:lnTo>
                  <a:lnTo>
                    <a:pt x="351" y="166"/>
                  </a:lnTo>
                  <a:lnTo>
                    <a:pt x="348" y="183"/>
                  </a:lnTo>
                  <a:lnTo>
                    <a:pt x="345" y="202"/>
                  </a:lnTo>
                  <a:lnTo>
                    <a:pt x="341" y="222"/>
                  </a:lnTo>
                  <a:lnTo>
                    <a:pt x="338" y="243"/>
                  </a:lnTo>
                  <a:lnTo>
                    <a:pt x="335" y="265"/>
                  </a:lnTo>
                  <a:lnTo>
                    <a:pt x="328" y="311"/>
                  </a:lnTo>
                  <a:lnTo>
                    <a:pt x="321" y="360"/>
                  </a:lnTo>
                  <a:lnTo>
                    <a:pt x="314" y="410"/>
                  </a:lnTo>
                  <a:lnTo>
                    <a:pt x="307" y="462"/>
                  </a:lnTo>
                  <a:lnTo>
                    <a:pt x="300" y="511"/>
                  </a:lnTo>
                  <a:lnTo>
                    <a:pt x="293" y="564"/>
                  </a:lnTo>
                  <a:lnTo>
                    <a:pt x="287" y="617"/>
                  </a:lnTo>
                  <a:lnTo>
                    <a:pt x="280" y="672"/>
                  </a:lnTo>
                  <a:lnTo>
                    <a:pt x="273" y="728"/>
                  </a:lnTo>
                  <a:lnTo>
                    <a:pt x="267" y="785"/>
                  </a:lnTo>
                  <a:lnTo>
                    <a:pt x="260" y="845"/>
                  </a:lnTo>
                  <a:lnTo>
                    <a:pt x="253" y="905"/>
                  </a:lnTo>
                  <a:lnTo>
                    <a:pt x="246" y="966"/>
                  </a:lnTo>
                  <a:lnTo>
                    <a:pt x="243" y="999"/>
                  </a:lnTo>
                  <a:lnTo>
                    <a:pt x="240" y="1032"/>
                  </a:lnTo>
                  <a:lnTo>
                    <a:pt x="236" y="1066"/>
                  </a:lnTo>
                  <a:lnTo>
                    <a:pt x="233" y="1101"/>
                  </a:lnTo>
                  <a:lnTo>
                    <a:pt x="226" y="1173"/>
                  </a:lnTo>
                  <a:lnTo>
                    <a:pt x="220" y="1246"/>
                  </a:lnTo>
                  <a:lnTo>
                    <a:pt x="213" y="1316"/>
                  </a:lnTo>
                  <a:lnTo>
                    <a:pt x="211" y="1352"/>
                  </a:lnTo>
                  <a:lnTo>
                    <a:pt x="207" y="1386"/>
                  </a:lnTo>
                  <a:lnTo>
                    <a:pt x="204" y="1420"/>
                  </a:lnTo>
                  <a:lnTo>
                    <a:pt x="200" y="1452"/>
                  </a:lnTo>
                  <a:lnTo>
                    <a:pt x="197" y="1483"/>
                  </a:lnTo>
                  <a:lnTo>
                    <a:pt x="192" y="1511"/>
                  </a:lnTo>
                  <a:lnTo>
                    <a:pt x="184" y="1568"/>
                  </a:lnTo>
                  <a:lnTo>
                    <a:pt x="177" y="1620"/>
                  </a:lnTo>
                  <a:lnTo>
                    <a:pt x="170" y="1671"/>
                  </a:lnTo>
                  <a:lnTo>
                    <a:pt x="162" y="1719"/>
                  </a:lnTo>
                  <a:lnTo>
                    <a:pt x="153" y="1760"/>
                  </a:lnTo>
                  <a:lnTo>
                    <a:pt x="149" y="1781"/>
                  </a:lnTo>
                  <a:lnTo>
                    <a:pt x="143" y="1801"/>
                  </a:lnTo>
                  <a:lnTo>
                    <a:pt x="138" y="1820"/>
                  </a:lnTo>
                  <a:lnTo>
                    <a:pt x="133" y="1839"/>
                  </a:lnTo>
                  <a:lnTo>
                    <a:pt x="128" y="1855"/>
                  </a:lnTo>
                  <a:lnTo>
                    <a:pt x="121" y="1872"/>
                  </a:lnTo>
                  <a:lnTo>
                    <a:pt x="115" y="1887"/>
                  </a:lnTo>
                  <a:lnTo>
                    <a:pt x="108" y="1901"/>
                  </a:lnTo>
                  <a:lnTo>
                    <a:pt x="101" y="1913"/>
                  </a:lnTo>
                  <a:lnTo>
                    <a:pt x="95" y="1924"/>
                  </a:lnTo>
                  <a:lnTo>
                    <a:pt x="89" y="1932"/>
                  </a:lnTo>
                  <a:lnTo>
                    <a:pt x="81" y="1942"/>
                  </a:lnTo>
                  <a:lnTo>
                    <a:pt x="65" y="1959"/>
                  </a:lnTo>
                  <a:lnTo>
                    <a:pt x="50" y="1973"/>
                  </a:lnTo>
                  <a:lnTo>
                    <a:pt x="34" y="1984"/>
                  </a:lnTo>
                  <a:lnTo>
                    <a:pt x="18" y="1994"/>
                  </a:lnTo>
                  <a:lnTo>
                    <a:pt x="0" y="200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1" name="Rectangle 62"/>
            <p:cNvSpPr>
              <a:spLocks noChangeArrowheads="1"/>
            </p:cNvSpPr>
            <p:nvPr/>
          </p:nvSpPr>
          <p:spPr bwMode="auto">
            <a:xfrm>
              <a:off x="1198" y="1529"/>
              <a:ext cx="5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Pacific Blue</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92" name="Rectangle 63"/>
            <p:cNvSpPr>
              <a:spLocks noChangeArrowheads="1"/>
            </p:cNvSpPr>
            <p:nvPr/>
          </p:nvSpPr>
          <p:spPr bwMode="auto">
            <a:xfrm rot="-5400000">
              <a:off x="410" y="2297"/>
              <a:ext cx="101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400">
                  <a:solidFill>
                    <a:srgbClr val="000000"/>
                  </a:solidFill>
                  <a:ea typeface="新細明體" panose="02020500000000000000" pitchFamily="18" charset="-120"/>
                </a:rPr>
                <a:t>Normalized Intensity</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93" name="Rectangle 64"/>
            <p:cNvSpPr>
              <a:spLocks noChangeArrowheads="1"/>
            </p:cNvSpPr>
            <p:nvPr/>
          </p:nvSpPr>
          <p:spPr bwMode="auto">
            <a:xfrm>
              <a:off x="2231" y="1552"/>
              <a:ext cx="2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FITC</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94" name="Rectangle 65"/>
            <p:cNvSpPr>
              <a:spLocks noChangeArrowheads="1"/>
            </p:cNvSpPr>
            <p:nvPr/>
          </p:nvSpPr>
          <p:spPr bwMode="auto">
            <a:xfrm>
              <a:off x="2744" y="1547"/>
              <a:ext cx="1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PE</a:t>
              </a:r>
              <a:endParaRPr kumimoji="0" lang="en-US" altLang="zh-TW" sz="1200">
                <a:solidFill>
                  <a:schemeClr val="tx1"/>
                </a:solidFill>
                <a:latin typeface="Helvetica" panose="020B0604020202020204" pitchFamily="34" charset="0"/>
                <a:ea typeface="新細明體" panose="02020500000000000000" pitchFamily="18" charset="-120"/>
              </a:endParaRPr>
            </a:p>
          </p:txBody>
        </p:sp>
        <p:sp>
          <p:nvSpPr>
            <p:cNvPr id="66595" name="Rectangle 66"/>
            <p:cNvSpPr>
              <a:spLocks noChangeArrowheads="1"/>
            </p:cNvSpPr>
            <p:nvPr/>
          </p:nvSpPr>
          <p:spPr bwMode="auto">
            <a:xfrm>
              <a:off x="1709" y="1523"/>
              <a:ext cx="5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AmCyan</a:t>
              </a:r>
              <a:r>
                <a:rPr kumimoji="0" lang="en-US" altLang="zh-TW" sz="1400">
                  <a:solidFill>
                    <a:srgbClr val="000000"/>
                  </a:solidFill>
                  <a:ea typeface="新細明體" panose="02020500000000000000" pitchFamily="18" charset="-120"/>
                </a:rPr>
                <a:t> </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96" name="Rectangle 67"/>
            <p:cNvSpPr>
              <a:spLocks noChangeArrowheads="1"/>
            </p:cNvSpPr>
            <p:nvPr/>
          </p:nvSpPr>
          <p:spPr bwMode="auto">
            <a:xfrm>
              <a:off x="4113" y="1540"/>
              <a:ext cx="5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PerCP-Cy5.5</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97" name="Rectangle 68"/>
            <p:cNvSpPr>
              <a:spLocks noChangeArrowheads="1"/>
            </p:cNvSpPr>
            <p:nvPr/>
          </p:nvSpPr>
          <p:spPr bwMode="auto">
            <a:xfrm>
              <a:off x="4554" y="3671"/>
              <a:ext cx="16" cy="75"/>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598" name="Rectangle 69"/>
            <p:cNvSpPr>
              <a:spLocks noChangeArrowheads="1"/>
            </p:cNvSpPr>
            <p:nvPr/>
          </p:nvSpPr>
          <p:spPr bwMode="auto">
            <a:xfrm>
              <a:off x="4634" y="3765"/>
              <a:ext cx="55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400">
                  <a:solidFill>
                    <a:srgbClr val="000000"/>
                  </a:solidFill>
                  <a:ea typeface="新細明體" panose="02020500000000000000" pitchFamily="18" charset="-120"/>
                </a:rPr>
                <a:t>            800</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599" name="Freeform 70"/>
            <p:cNvSpPr>
              <a:spLocks/>
            </p:cNvSpPr>
            <p:nvPr/>
          </p:nvSpPr>
          <p:spPr bwMode="auto">
            <a:xfrm>
              <a:off x="1736" y="2795"/>
              <a:ext cx="348" cy="875"/>
            </a:xfrm>
            <a:custGeom>
              <a:avLst/>
              <a:gdLst>
                <a:gd name="T0" fmla="*/ 333 w 348"/>
                <a:gd name="T1" fmla="*/ 0 h 875"/>
                <a:gd name="T2" fmla="*/ 318 w 348"/>
                <a:gd name="T3" fmla="*/ 112 h 875"/>
                <a:gd name="T4" fmla="*/ 308 w 348"/>
                <a:gd name="T5" fmla="*/ 183 h 875"/>
                <a:gd name="T6" fmla="*/ 299 w 348"/>
                <a:gd name="T7" fmla="*/ 247 h 875"/>
                <a:gd name="T8" fmla="*/ 295 w 348"/>
                <a:gd name="T9" fmla="*/ 275 h 875"/>
                <a:gd name="T10" fmla="*/ 284 w 348"/>
                <a:gd name="T11" fmla="*/ 327 h 875"/>
                <a:gd name="T12" fmla="*/ 281 w 348"/>
                <a:gd name="T13" fmla="*/ 346 h 875"/>
                <a:gd name="T14" fmla="*/ 267 w 348"/>
                <a:gd name="T15" fmla="*/ 408 h 875"/>
                <a:gd name="T16" fmla="*/ 256 w 348"/>
                <a:gd name="T17" fmla="*/ 448 h 875"/>
                <a:gd name="T18" fmla="*/ 242 w 348"/>
                <a:gd name="T19" fmla="*/ 490 h 875"/>
                <a:gd name="T20" fmla="*/ 207 w 348"/>
                <a:gd name="T21" fmla="*/ 572 h 875"/>
                <a:gd name="T22" fmla="*/ 190 w 348"/>
                <a:gd name="T23" fmla="*/ 610 h 875"/>
                <a:gd name="T24" fmla="*/ 172 w 348"/>
                <a:gd name="T25" fmla="*/ 644 h 875"/>
                <a:gd name="T26" fmla="*/ 136 w 348"/>
                <a:gd name="T27" fmla="*/ 700 h 875"/>
                <a:gd name="T28" fmla="*/ 125 w 348"/>
                <a:gd name="T29" fmla="*/ 715 h 875"/>
                <a:gd name="T30" fmla="*/ 101 w 348"/>
                <a:gd name="T31" fmla="*/ 747 h 875"/>
                <a:gd name="T32" fmla="*/ 71 w 348"/>
                <a:gd name="T33" fmla="*/ 785 h 875"/>
                <a:gd name="T34" fmla="*/ 39 w 348"/>
                <a:gd name="T35" fmla="*/ 822 h 875"/>
                <a:gd name="T36" fmla="*/ 11 w 348"/>
                <a:gd name="T37" fmla="*/ 853 h 875"/>
                <a:gd name="T38" fmla="*/ 0 w 348"/>
                <a:gd name="T39" fmla="*/ 863 h 875"/>
                <a:gd name="T40" fmla="*/ 16 w 348"/>
                <a:gd name="T41" fmla="*/ 870 h 875"/>
                <a:gd name="T42" fmla="*/ 36 w 348"/>
                <a:gd name="T43" fmla="*/ 850 h 875"/>
                <a:gd name="T44" fmla="*/ 67 w 348"/>
                <a:gd name="T45" fmla="*/ 815 h 875"/>
                <a:gd name="T46" fmla="*/ 97 w 348"/>
                <a:gd name="T47" fmla="*/ 777 h 875"/>
                <a:gd name="T48" fmla="*/ 125 w 348"/>
                <a:gd name="T49" fmla="*/ 741 h 875"/>
                <a:gd name="T50" fmla="*/ 147 w 348"/>
                <a:gd name="T51" fmla="*/ 711 h 875"/>
                <a:gd name="T52" fmla="*/ 168 w 348"/>
                <a:gd name="T53" fmla="*/ 680 h 875"/>
                <a:gd name="T54" fmla="*/ 195 w 348"/>
                <a:gd name="T55" fmla="*/ 633 h 875"/>
                <a:gd name="T56" fmla="*/ 214 w 348"/>
                <a:gd name="T57" fmla="*/ 598 h 875"/>
                <a:gd name="T58" fmla="*/ 240 w 348"/>
                <a:gd name="T59" fmla="*/ 538 h 875"/>
                <a:gd name="T60" fmla="*/ 271 w 348"/>
                <a:gd name="T61" fmla="*/ 453 h 875"/>
                <a:gd name="T62" fmla="*/ 277 w 348"/>
                <a:gd name="T63" fmla="*/ 433 h 875"/>
                <a:gd name="T64" fmla="*/ 291 w 348"/>
                <a:gd name="T65" fmla="*/ 373 h 875"/>
                <a:gd name="T66" fmla="*/ 296 w 348"/>
                <a:gd name="T67" fmla="*/ 350 h 875"/>
                <a:gd name="T68" fmla="*/ 300 w 348"/>
                <a:gd name="T69" fmla="*/ 327 h 875"/>
                <a:gd name="T70" fmla="*/ 310 w 348"/>
                <a:gd name="T71" fmla="*/ 278 h 875"/>
                <a:gd name="T72" fmla="*/ 315 w 348"/>
                <a:gd name="T73" fmla="*/ 247 h 875"/>
                <a:gd name="T74" fmla="*/ 324 w 348"/>
                <a:gd name="T75" fmla="*/ 183 h 875"/>
                <a:gd name="T76" fmla="*/ 333 w 348"/>
                <a:gd name="T77" fmla="*/ 112 h 875"/>
                <a:gd name="T78" fmla="*/ 348 w 348"/>
                <a:gd name="T79" fmla="*/ 2 h 8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8" h="875">
                  <a:moveTo>
                    <a:pt x="348" y="2"/>
                  </a:moveTo>
                  <a:lnTo>
                    <a:pt x="333" y="0"/>
                  </a:lnTo>
                  <a:lnTo>
                    <a:pt x="323" y="76"/>
                  </a:lnTo>
                  <a:lnTo>
                    <a:pt x="318" y="112"/>
                  </a:lnTo>
                  <a:lnTo>
                    <a:pt x="313" y="148"/>
                  </a:lnTo>
                  <a:lnTo>
                    <a:pt x="308" y="183"/>
                  </a:lnTo>
                  <a:lnTo>
                    <a:pt x="304" y="216"/>
                  </a:lnTo>
                  <a:lnTo>
                    <a:pt x="299" y="247"/>
                  </a:lnTo>
                  <a:lnTo>
                    <a:pt x="294" y="275"/>
                  </a:lnTo>
                  <a:lnTo>
                    <a:pt x="295" y="275"/>
                  </a:lnTo>
                  <a:lnTo>
                    <a:pt x="290" y="303"/>
                  </a:lnTo>
                  <a:lnTo>
                    <a:pt x="284" y="327"/>
                  </a:lnTo>
                  <a:lnTo>
                    <a:pt x="281" y="346"/>
                  </a:lnTo>
                  <a:lnTo>
                    <a:pt x="277" y="367"/>
                  </a:lnTo>
                  <a:lnTo>
                    <a:pt x="267" y="408"/>
                  </a:lnTo>
                  <a:lnTo>
                    <a:pt x="262" y="427"/>
                  </a:lnTo>
                  <a:lnTo>
                    <a:pt x="256" y="448"/>
                  </a:lnTo>
                  <a:lnTo>
                    <a:pt x="242" y="490"/>
                  </a:lnTo>
                  <a:lnTo>
                    <a:pt x="225" y="532"/>
                  </a:lnTo>
                  <a:lnTo>
                    <a:pt x="207" y="572"/>
                  </a:lnTo>
                  <a:lnTo>
                    <a:pt x="199" y="592"/>
                  </a:lnTo>
                  <a:lnTo>
                    <a:pt x="190" y="610"/>
                  </a:lnTo>
                  <a:lnTo>
                    <a:pt x="180" y="627"/>
                  </a:lnTo>
                  <a:lnTo>
                    <a:pt x="172" y="644"/>
                  </a:lnTo>
                  <a:lnTo>
                    <a:pt x="153" y="674"/>
                  </a:lnTo>
                  <a:lnTo>
                    <a:pt x="136" y="700"/>
                  </a:lnTo>
                  <a:lnTo>
                    <a:pt x="125" y="715"/>
                  </a:lnTo>
                  <a:lnTo>
                    <a:pt x="113" y="731"/>
                  </a:lnTo>
                  <a:lnTo>
                    <a:pt x="101" y="747"/>
                  </a:lnTo>
                  <a:lnTo>
                    <a:pt x="86" y="765"/>
                  </a:lnTo>
                  <a:lnTo>
                    <a:pt x="71" y="785"/>
                  </a:lnTo>
                  <a:lnTo>
                    <a:pt x="55" y="804"/>
                  </a:lnTo>
                  <a:lnTo>
                    <a:pt x="39" y="822"/>
                  </a:lnTo>
                  <a:lnTo>
                    <a:pt x="25" y="839"/>
                  </a:lnTo>
                  <a:lnTo>
                    <a:pt x="11" y="853"/>
                  </a:lnTo>
                  <a:lnTo>
                    <a:pt x="4" y="858"/>
                  </a:lnTo>
                  <a:lnTo>
                    <a:pt x="0" y="863"/>
                  </a:lnTo>
                  <a:lnTo>
                    <a:pt x="10" y="875"/>
                  </a:lnTo>
                  <a:lnTo>
                    <a:pt x="16" y="870"/>
                  </a:lnTo>
                  <a:lnTo>
                    <a:pt x="22" y="864"/>
                  </a:lnTo>
                  <a:lnTo>
                    <a:pt x="36" y="850"/>
                  </a:lnTo>
                  <a:lnTo>
                    <a:pt x="51" y="834"/>
                  </a:lnTo>
                  <a:lnTo>
                    <a:pt x="67" y="815"/>
                  </a:lnTo>
                  <a:lnTo>
                    <a:pt x="82" y="796"/>
                  </a:lnTo>
                  <a:lnTo>
                    <a:pt x="97" y="777"/>
                  </a:lnTo>
                  <a:lnTo>
                    <a:pt x="112" y="758"/>
                  </a:lnTo>
                  <a:lnTo>
                    <a:pt x="125" y="741"/>
                  </a:lnTo>
                  <a:lnTo>
                    <a:pt x="137" y="726"/>
                  </a:lnTo>
                  <a:lnTo>
                    <a:pt x="147" y="711"/>
                  </a:lnTo>
                  <a:lnTo>
                    <a:pt x="149" y="709"/>
                  </a:lnTo>
                  <a:lnTo>
                    <a:pt x="168" y="680"/>
                  </a:lnTo>
                  <a:lnTo>
                    <a:pt x="186" y="650"/>
                  </a:lnTo>
                  <a:lnTo>
                    <a:pt x="195" y="633"/>
                  </a:lnTo>
                  <a:lnTo>
                    <a:pt x="204" y="617"/>
                  </a:lnTo>
                  <a:lnTo>
                    <a:pt x="214" y="598"/>
                  </a:lnTo>
                  <a:lnTo>
                    <a:pt x="222" y="578"/>
                  </a:lnTo>
                  <a:lnTo>
                    <a:pt x="240" y="538"/>
                  </a:lnTo>
                  <a:lnTo>
                    <a:pt x="256" y="496"/>
                  </a:lnTo>
                  <a:lnTo>
                    <a:pt x="271" y="453"/>
                  </a:lnTo>
                  <a:lnTo>
                    <a:pt x="277" y="433"/>
                  </a:lnTo>
                  <a:lnTo>
                    <a:pt x="282" y="414"/>
                  </a:lnTo>
                  <a:lnTo>
                    <a:pt x="291" y="373"/>
                  </a:lnTo>
                  <a:lnTo>
                    <a:pt x="296" y="352"/>
                  </a:lnTo>
                  <a:lnTo>
                    <a:pt x="296" y="350"/>
                  </a:lnTo>
                  <a:lnTo>
                    <a:pt x="300" y="327"/>
                  </a:lnTo>
                  <a:lnTo>
                    <a:pt x="305" y="303"/>
                  </a:lnTo>
                  <a:lnTo>
                    <a:pt x="310" y="278"/>
                  </a:lnTo>
                  <a:lnTo>
                    <a:pt x="315" y="247"/>
                  </a:lnTo>
                  <a:lnTo>
                    <a:pt x="319" y="216"/>
                  </a:lnTo>
                  <a:lnTo>
                    <a:pt x="324" y="183"/>
                  </a:lnTo>
                  <a:lnTo>
                    <a:pt x="329" y="148"/>
                  </a:lnTo>
                  <a:lnTo>
                    <a:pt x="333" y="112"/>
                  </a:lnTo>
                  <a:lnTo>
                    <a:pt x="339" y="76"/>
                  </a:lnTo>
                  <a:lnTo>
                    <a:pt x="348" y="2"/>
                  </a:lnTo>
                  <a:close/>
                </a:path>
              </a:pathLst>
            </a:custGeom>
            <a:solidFill>
              <a:srgbClr val="33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00" name="Rectangle 71"/>
            <p:cNvSpPr>
              <a:spLocks noChangeArrowheads="1"/>
            </p:cNvSpPr>
            <p:nvPr/>
          </p:nvSpPr>
          <p:spPr bwMode="auto">
            <a:xfrm>
              <a:off x="4830" y="1541"/>
              <a:ext cx="33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PE-Cy7</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6601" name="Rectangle 72"/>
            <p:cNvSpPr>
              <a:spLocks noChangeArrowheads="1"/>
            </p:cNvSpPr>
            <p:nvPr/>
          </p:nvSpPr>
          <p:spPr bwMode="auto">
            <a:xfrm>
              <a:off x="5043" y="3678"/>
              <a:ext cx="15" cy="75"/>
            </a:xfrm>
            <a:prstGeom prst="rect">
              <a:avLst/>
            </a:prstGeom>
            <a:solidFill>
              <a:srgbClr val="919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6602" name="Freeform 73"/>
            <p:cNvSpPr>
              <a:spLocks/>
            </p:cNvSpPr>
            <p:nvPr/>
          </p:nvSpPr>
          <p:spPr bwMode="auto">
            <a:xfrm>
              <a:off x="2344" y="1664"/>
              <a:ext cx="3013" cy="2002"/>
            </a:xfrm>
            <a:custGeom>
              <a:avLst/>
              <a:gdLst>
                <a:gd name="T0" fmla="*/ 152 w 3013"/>
                <a:gd name="T1" fmla="*/ 1945 h 2002"/>
                <a:gd name="T2" fmla="*/ 303 w 3013"/>
                <a:gd name="T3" fmla="*/ 1809 h 2002"/>
                <a:gd name="T4" fmla="*/ 359 w 3013"/>
                <a:gd name="T5" fmla="*/ 1700 h 2002"/>
                <a:gd name="T6" fmla="*/ 438 w 3013"/>
                <a:gd name="T7" fmla="*/ 1457 h 2002"/>
                <a:gd name="T8" fmla="*/ 475 w 3013"/>
                <a:gd name="T9" fmla="*/ 1285 h 2002"/>
                <a:gd name="T10" fmla="*/ 551 w 3013"/>
                <a:gd name="T11" fmla="*/ 1245 h 2002"/>
                <a:gd name="T12" fmla="*/ 583 w 3013"/>
                <a:gd name="T13" fmla="*/ 1330 h 2002"/>
                <a:gd name="T14" fmla="*/ 691 w 3013"/>
                <a:gd name="T15" fmla="*/ 1630 h 2002"/>
                <a:gd name="T16" fmla="*/ 835 w 3013"/>
                <a:gd name="T17" fmla="*/ 1823 h 2002"/>
                <a:gd name="T18" fmla="*/ 1009 w 3013"/>
                <a:gd name="T19" fmla="*/ 1933 h 2002"/>
                <a:gd name="T20" fmla="*/ 1141 w 3013"/>
                <a:gd name="T21" fmla="*/ 1942 h 2002"/>
                <a:gd name="T22" fmla="*/ 1401 w 3013"/>
                <a:gd name="T23" fmla="*/ 1948 h 2002"/>
                <a:gd name="T24" fmla="*/ 1656 w 3013"/>
                <a:gd name="T25" fmla="*/ 2001 h 2002"/>
                <a:gd name="T26" fmla="*/ 1895 w 3013"/>
                <a:gd name="T27" fmla="*/ 1935 h 2002"/>
                <a:gd name="T28" fmla="*/ 1984 w 3013"/>
                <a:gd name="T29" fmla="*/ 1836 h 2002"/>
                <a:gd name="T30" fmla="*/ 2073 w 3013"/>
                <a:gd name="T31" fmla="*/ 1626 h 2002"/>
                <a:gd name="T32" fmla="*/ 2124 w 3013"/>
                <a:gd name="T33" fmla="*/ 1406 h 2002"/>
                <a:gd name="T34" fmla="*/ 2184 w 3013"/>
                <a:gd name="T35" fmla="*/ 1105 h 2002"/>
                <a:gd name="T36" fmla="*/ 2236 w 3013"/>
                <a:gd name="T37" fmla="*/ 719 h 2002"/>
                <a:gd name="T38" fmla="*/ 2283 w 3013"/>
                <a:gd name="T39" fmla="*/ 443 h 2002"/>
                <a:gd name="T40" fmla="*/ 2335 w 3013"/>
                <a:gd name="T41" fmla="*/ 161 h 2002"/>
                <a:gd name="T42" fmla="*/ 2399 w 3013"/>
                <a:gd name="T43" fmla="*/ 16 h 2002"/>
                <a:gd name="T44" fmla="*/ 2451 w 3013"/>
                <a:gd name="T45" fmla="*/ 99 h 2002"/>
                <a:gd name="T46" fmla="*/ 2496 w 3013"/>
                <a:gd name="T47" fmla="*/ 331 h 2002"/>
                <a:gd name="T48" fmla="*/ 2541 w 3013"/>
                <a:gd name="T49" fmla="*/ 538 h 2002"/>
                <a:gd name="T50" fmla="*/ 2628 w 3013"/>
                <a:gd name="T51" fmla="*/ 1055 h 2002"/>
                <a:gd name="T52" fmla="*/ 2659 w 3013"/>
                <a:gd name="T53" fmla="*/ 1214 h 2002"/>
                <a:gd name="T54" fmla="*/ 2757 w 3013"/>
                <a:gd name="T55" fmla="*/ 1575 h 2002"/>
                <a:gd name="T56" fmla="*/ 2806 w 3013"/>
                <a:gd name="T57" fmla="*/ 1720 h 2002"/>
                <a:gd name="T58" fmla="*/ 2885 w 3013"/>
                <a:gd name="T59" fmla="*/ 1869 h 2002"/>
                <a:gd name="T60" fmla="*/ 2951 w 3013"/>
                <a:gd name="T61" fmla="*/ 1938 h 2002"/>
                <a:gd name="T62" fmla="*/ 2957 w 3013"/>
                <a:gd name="T63" fmla="*/ 1924 h 2002"/>
                <a:gd name="T64" fmla="*/ 2879 w 3013"/>
                <a:gd name="T65" fmla="*/ 1822 h 2002"/>
                <a:gd name="T66" fmla="*/ 2815 w 3013"/>
                <a:gd name="T67" fmla="*/ 1705 h 2002"/>
                <a:gd name="T68" fmla="*/ 2756 w 3013"/>
                <a:gd name="T69" fmla="*/ 1511 h 2002"/>
                <a:gd name="T70" fmla="*/ 2665 w 3013"/>
                <a:gd name="T71" fmla="*/ 1170 h 2002"/>
                <a:gd name="T72" fmla="*/ 2631 w 3013"/>
                <a:gd name="T73" fmla="*/ 974 h 2002"/>
                <a:gd name="T74" fmla="*/ 2551 w 3013"/>
                <a:gd name="T75" fmla="*/ 504 h 2002"/>
                <a:gd name="T76" fmla="*/ 2508 w 3013"/>
                <a:gd name="T77" fmla="*/ 310 h 2002"/>
                <a:gd name="T78" fmla="*/ 2447 w 3013"/>
                <a:gd name="T79" fmla="*/ 49 h 2002"/>
                <a:gd name="T80" fmla="*/ 2397 w 3013"/>
                <a:gd name="T81" fmla="*/ 0 h 2002"/>
                <a:gd name="T82" fmla="*/ 2335 w 3013"/>
                <a:gd name="T83" fmla="*/ 96 h 2002"/>
                <a:gd name="T84" fmla="*/ 2286 w 3013"/>
                <a:gd name="T85" fmla="*/ 335 h 2002"/>
                <a:gd name="T86" fmla="*/ 2240 w 3013"/>
                <a:gd name="T87" fmla="*/ 573 h 2002"/>
                <a:gd name="T88" fmla="*/ 2195 w 3013"/>
                <a:gd name="T89" fmla="*/ 888 h 2002"/>
                <a:gd name="T90" fmla="*/ 2136 w 3013"/>
                <a:gd name="T91" fmla="*/ 1287 h 2002"/>
                <a:gd name="T92" fmla="*/ 2101 w 3013"/>
                <a:gd name="T93" fmla="*/ 1485 h 2002"/>
                <a:gd name="T94" fmla="*/ 2013 w 3013"/>
                <a:gd name="T95" fmla="*/ 1727 h 2002"/>
                <a:gd name="T96" fmla="*/ 1937 w 3013"/>
                <a:gd name="T97" fmla="*/ 1891 h 2002"/>
                <a:gd name="T98" fmla="*/ 1735 w 3013"/>
                <a:gd name="T99" fmla="*/ 1983 h 2002"/>
                <a:gd name="T100" fmla="*/ 1497 w 3013"/>
                <a:gd name="T101" fmla="*/ 1958 h 2002"/>
                <a:gd name="T102" fmla="*/ 1233 w 3013"/>
                <a:gd name="T103" fmla="*/ 1918 h 2002"/>
                <a:gd name="T104" fmla="*/ 1071 w 3013"/>
                <a:gd name="T105" fmla="*/ 1927 h 2002"/>
                <a:gd name="T106" fmla="*/ 907 w 3013"/>
                <a:gd name="T107" fmla="*/ 1857 h 2002"/>
                <a:gd name="T108" fmla="*/ 726 w 3013"/>
                <a:gd name="T109" fmla="*/ 1676 h 2002"/>
                <a:gd name="T110" fmla="*/ 628 w 3013"/>
                <a:gd name="T111" fmla="*/ 1419 h 2002"/>
                <a:gd name="T112" fmla="*/ 576 w 3013"/>
                <a:gd name="T113" fmla="*/ 1238 h 2002"/>
                <a:gd name="T114" fmla="*/ 488 w 3013"/>
                <a:gd name="T115" fmla="*/ 1237 h 2002"/>
                <a:gd name="T116" fmla="*/ 453 w 3013"/>
                <a:gd name="T117" fmla="*/ 1320 h 2002"/>
                <a:gd name="T118" fmla="*/ 381 w 3013"/>
                <a:gd name="T119" fmla="*/ 1563 h 2002"/>
                <a:gd name="T120" fmla="*/ 324 w 3013"/>
                <a:gd name="T121" fmla="*/ 1747 h 2002"/>
                <a:gd name="T122" fmla="*/ 222 w 3013"/>
                <a:gd name="T123" fmla="*/ 1882 h 2002"/>
                <a:gd name="T124" fmla="*/ 39 w 3013"/>
                <a:gd name="T125" fmla="*/ 1930 h 20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13" h="2002">
                  <a:moveTo>
                    <a:pt x="6" y="1918"/>
                  </a:moveTo>
                  <a:lnTo>
                    <a:pt x="0" y="1933"/>
                  </a:lnTo>
                  <a:lnTo>
                    <a:pt x="16" y="1939"/>
                  </a:lnTo>
                  <a:lnTo>
                    <a:pt x="33" y="1945"/>
                  </a:lnTo>
                  <a:lnTo>
                    <a:pt x="50" y="1949"/>
                  </a:lnTo>
                  <a:lnTo>
                    <a:pt x="53" y="1949"/>
                  </a:lnTo>
                  <a:lnTo>
                    <a:pt x="72" y="1952"/>
                  </a:lnTo>
                  <a:lnTo>
                    <a:pt x="82" y="1952"/>
                  </a:lnTo>
                  <a:lnTo>
                    <a:pt x="93" y="1952"/>
                  </a:lnTo>
                  <a:lnTo>
                    <a:pt x="116" y="1951"/>
                  </a:lnTo>
                  <a:lnTo>
                    <a:pt x="138" y="1948"/>
                  </a:lnTo>
                  <a:lnTo>
                    <a:pt x="142" y="1948"/>
                  </a:lnTo>
                  <a:lnTo>
                    <a:pt x="152" y="1945"/>
                  </a:lnTo>
                  <a:lnTo>
                    <a:pt x="162" y="1943"/>
                  </a:lnTo>
                  <a:lnTo>
                    <a:pt x="181" y="1934"/>
                  </a:lnTo>
                  <a:lnTo>
                    <a:pt x="198" y="1924"/>
                  </a:lnTo>
                  <a:lnTo>
                    <a:pt x="201" y="1922"/>
                  </a:lnTo>
                  <a:lnTo>
                    <a:pt x="217" y="1909"/>
                  </a:lnTo>
                  <a:lnTo>
                    <a:pt x="233" y="1894"/>
                  </a:lnTo>
                  <a:lnTo>
                    <a:pt x="234" y="1894"/>
                  </a:lnTo>
                  <a:lnTo>
                    <a:pt x="242" y="1885"/>
                  </a:lnTo>
                  <a:lnTo>
                    <a:pt x="251" y="1875"/>
                  </a:lnTo>
                  <a:lnTo>
                    <a:pt x="270" y="1853"/>
                  </a:lnTo>
                  <a:lnTo>
                    <a:pt x="287" y="1830"/>
                  </a:lnTo>
                  <a:lnTo>
                    <a:pt x="295" y="1819"/>
                  </a:lnTo>
                  <a:lnTo>
                    <a:pt x="303" y="1809"/>
                  </a:lnTo>
                  <a:lnTo>
                    <a:pt x="304" y="1808"/>
                  </a:lnTo>
                  <a:lnTo>
                    <a:pt x="309" y="1801"/>
                  </a:lnTo>
                  <a:lnTo>
                    <a:pt x="314" y="1793"/>
                  </a:lnTo>
                  <a:lnTo>
                    <a:pt x="324" y="1779"/>
                  </a:lnTo>
                  <a:lnTo>
                    <a:pt x="326" y="1777"/>
                  </a:lnTo>
                  <a:lnTo>
                    <a:pt x="330" y="1770"/>
                  </a:lnTo>
                  <a:lnTo>
                    <a:pt x="334" y="1762"/>
                  </a:lnTo>
                  <a:lnTo>
                    <a:pt x="339" y="1753"/>
                  </a:lnTo>
                  <a:lnTo>
                    <a:pt x="343" y="1742"/>
                  </a:lnTo>
                  <a:lnTo>
                    <a:pt x="344" y="1742"/>
                  </a:lnTo>
                  <a:lnTo>
                    <a:pt x="348" y="1729"/>
                  </a:lnTo>
                  <a:lnTo>
                    <a:pt x="354" y="1715"/>
                  </a:lnTo>
                  <a:lnTo>
                    <a:pt x="359" y="1700"/>
                  </a:lnTo>
                  <a:lnTo>
                    <a:pt x="363" y="1684"/>
                  </a:lnTo>
                  <a:lnTo>
                    <a:pt x="373" y="1651"/>
                  </a:lnTo>
                  <a:lnTo>
                    <a:pt x="377" y="1635"/>
                  </a:lnTo>
                  <a:lnTo>
                    <a:pt x="383" y="1620"/>
                  </a:lnTo>
                  <a:lnTo>
                    <a:pt x="386" y="1607"/>
                  </a:lnTo>
                  <a:lnTo>
                    <a:pt x="390" y="1594"/>
                  </a:lnTo>
                  <a:lnTo>
                    <a:pt x="396" y="1569"/>
                  </a:lnTo>
                  <a:lnTo>
                    <a:pt x="403" y="1545"/>
                  </a:lnTo>
                  <a:lnTo>
                    <a:pt x="411" y="1518"/>
                  </a:lnTo>
                  <a:lnTo>
                    <a:pt x="417" y="1504"/>
                  </a:lnTo>
                  <a:lnTo>
                    <a:pt x="423" y="1489"/>
                  </a:lnTo>
                  <a:lnTo>
                    <a:pt x="438" y="1457"/>
                  </a:lnTo>
                  <a:lnTo>
                    <a:pt x="445" y="1441"/>
                  </a:lnTo>
                  <a:lnTo>
                    <a:pt x="451" y="1426"/>
                  </a:lnTo>
                  <a:lnTo>
                    <a:pt x="457" y="1411"/>
                  </a:lnTo>
                  <a:lnTo>
                    <a:pt x="461" y="1396"/>
                  </a:lnTo>
                  <a:lnTo>
                    <a:pt x="464" y="1384"/>
                  </a:lnTo>
                  <a:lnTo>
                    <a:pt x="465" y="1380"/>
                  </a:lnTo>
                  <a:lnTo>
                    <a:pt x="467" y="1367"/>
                  </a:lnTo>
                  <a:lnTo>
                    <a:pt x="467" y="1343"/>
                  </a:lnTo>
                  <a:lnTo>
                    <a:pt x="468" y="1320"/>
                  </a:lnTo>
                  <a:lnTo>
                    <a:pt x="469" y="1311"/>
                  </a:lnTo>
                  <a:lnTo>
                    <a:pt x="471" y="1302"/>
                  </a:lnTo>
                  <a:lnTo>
                    <a:pt x="471" y="1301"/>
                  </a:lnTo>
                  <a:lnTo>
                    <a:pt x="475" y="1285"/>
                  </a:lnTo>
                  <a:lnTo>
                    <a:pt x="481" y="1269"/>
                  </a:lnTo>
                  <a:lnTo>
                    <a:pt x="483" y="1262"/>
                  </a:lnTo>
                  <a:lnTo>
                    <a:pt x="487" y="1259"/>
                  </a:lnTo>
                  <a:lnTo>
                    <a:pt x="491" y="1253"/>
                  </a:lnTo>
                  <a:lnTo>
                    <a:pt x="495" y="1251"/>
                  </a:lnTo>
                  <a:lnTo>
                    <a:pt x="496" y="1251"/>
                  </a:lnTo>
                  <a:lnTo>
                    <a:pt x="503" y="1248"/>
                  </a:lnTo>
                  <a:lnTo>
                    <a:pt x="513" y="1245"/>
                  </a:lnTo>
                  <a:lnTo>
                    <a:pt x="521" y="1244"/>
                  </a:lnTo>
                  <a:lnTo>
                    <a:pt x="532" y="1243"/>
                  </a:lnTo>
                  <a:lnTo>
                    <a:pt x="544" y="1243"/>
                  </a:lnTo>
                  <a:lnTo>
                    <a:pt x="551" y="1245"/>
                  </a:lnTo>
                  <a:lnTo>
                    <a:pt x="561" y="1247"/>
                  </a:lnTo>
                  <a:lnTo>
                    <a:pt x="565" y="1250"/>
                  </a:lnTo>
                  <a:lnTo>
                    <a:pt x="566" y="1250"/>
                  </a:lnTo>
                  <a:lnTo>
                    <a:pt x="569" y="1253"/>
                  </a:lnTo>
                  <a:lnTo>
                    <a:pt x="572" y="1261"/>
                  </a:lnTo>
                  <a:lnTo>
                    <a:pt x="574" y="1272"/>
                  </a:lnTo>
                  <a:lnTo>
                    <a:pt x="576" y="1280"/>
                  </a:lnTo>
                  <a:lnTo>
                    <a:pt x="579" y="1304"/>
                  </a:lnTo>
                  <a:lnTo>
                    <a:pt x="579" y="1316"/>
                  </a:lnTo>
                  <a:lnTo>
                    <a:pt x="580" y="1320"/>
                  </a:lnTo>
                  <a:lnTo>
                    <a:pt x="583" y="1330"/>
                  </a:lnTo>
                  <a:lnTo>
                    <a:pt x="589" y="1353"/>
                  </a:lnTo>
                  <a:lnTo>
                    <a:pt x="595" y="1376"/>
                  </a:lnTo>
                  <a:lnTo>
                    <a:pt x="603" y="1399"/>
                  </a:lnTo>
                  <a:lnTo>
                    <a:pt x="613" y="1425"/>
                  </a:lnTo>
                  <a:lnTo>
                    <a:pt x="623" y="1451"/>
                  </a:lnTo>
                  <a:lnTo>
                    <a:pt x="636" y="1479"/>
                  </a:lnTo>
                  <a:lnTo>
                    <a:pt x="649" y="1507"/>
                  </a:lnTo>
                  <a:lnTo>
                    <a:pt x="662" y="1537"/>
                  </a:lnTo>
                  <a:lnTo>
                    <a:pt x="666" y="1552"/>
                  </a:lnTo>
                  <a:lnTo>
                    <a:pt x="671" y="1567"/>
                  </a:lnTo>
                  <a:lnTo>
                    <a:pt x="681" y="1599"/>
                  </a:lnTo>
                  <a:lnTo>
                    <a:pt x="691" y="1630"/>
                  </a:lnTo>
                  <a:lnTo>
                    <a:pt x="696" y="1644"/>
                  </a:lnTo>
                  <a:lnTo>
                    <a:pt x="701" y="1658"/>
                  </a:lnTo>
                  <a:lnTo>
                    <a:pt x="706" y="1671"/>
                  </a:lnTo>
                  <a:lnTo>
                    <a:pt x="711" y="1682"/>
                  </a:lnTo>
                  <a:lnTo>
                    <a:pt x="722" y="1704"/>
                  </a:lnTo>
                  <a:lnTo>
                    <a:pt x="735" y="1723"/>
                  </a:lnTo>
                  <a:lnTo>
                    <a:pt x="737" y="1726"/>
                  </a:lnTo>
                  <a:lnTo>
                    <a:pt x="750" y="1744"/>
                  </a:lnTo>
                  <a:lnTo>
                    <a:pt x="767" y="1763"/>
                  </a:lnTo>
                  <a:lnTo>
                    <a:pt x="784" y="1779"/>
                  </a:lnTo>
                  <a:lnTo>
                    <a:pt x="803" y="1795"/>
                  </a:lnTo>
                  <a:lnTo>
                    <a:pt x="820" y="1810"/>
                  </a:lnTo>
                  <a:lnTo>
                    <a:pt x="835" y="1823"/>
                  </a:lnTo>
                  <a:lnTo>
                    <a:pt x="849" y="1834"/>
                  </a:lnTo>
                  <a:lnTo>
                    <a:pt x="863" y="1846"/>
                  </a:lnTo>
                  <a:lnTo>
                    <a:pt x="880" y="1858"/>
                  </a:lnTo>
                  <a:lnTo>
                    <a:pt x="895" y="1868"/>
                  </a:lnTo>
                  <a:lnTo>
                    <a:pt x="898" y="1870"/>
                  </a:lnTo>
                  <a:lnTo>
                    <a:pt x="915" y="1882"/>
                  </a:lnTo>
                  <a:lnTo>
                    <a:pt x="933" y="1895"/>
                  </a:lnTo>
                  <a:lnTo>
                    <a:pt x="950" y="1904"/>
                  </a:lnTo>
                  <a:lnTo>
                    <a:pt x="965" y="1914"/>
                  </a:lnTo>
                  <a:lnTo>
                    <a:pt x="980" y="1921"/>
                  </a:lnTo>
                  <a:lnTo>
                    <a:pt x="994" y="1927"/>
                  </a:lnTo>
                  <a:lnTo>
                    <a:pt x="1009" y="1933"/>
                  </a:lnTo>
                  <a:lnTo>
                    <a:pt x="1023" y="1937"/>
                  </a:lnTo>
                  <a:lnTo>
                    <a:pt x="1027" y="1938"/>
                  </a:lnTo>
                  <a:lnTo>
                    <a:pt x="1041" y="1940"/>
                  </a:lnTo>
                  <a:lnTo>
                    <a:pt x="1069" y="1943"/>
                  </a:lnTo>
                  <a:lnTo>
                    <a:pt x="1070" y="1943"/>
                  </a:lnTo>
                  <a:lnTo>
                    <a:pt x="1083" y="1944"/>
                  </a:lnTo>
                  <a:lnTo>
                    <a:pt x="1097" y="1944"/>
                  </a:lnTo>
                  <a:lnTo>
                    <a:pt x="1103" y="1944"/>
                  </a:lnTo>
                  <a:lnTo>
                    <a:pt x="1111" y="1944"/>
                  </a:lnTo>
                  <a:lnTo>
                    <a:pt x="1119" y="1944"/>
                  </a:lnTo>
                  <a:lnTo>
                    <a:pt x="1129" y="1943"/>
                  </a:lnTo>
                  <a:lnTo>
                    <a:pt x="1130" y="1943"/>
                  </a:lnTo>
                  <a:lnTo>
                    <a:pt x="1141" y="1942"/>
                  </a:lnTo>
                  <a:lnTo>
                    <a:pt x="1155" y="1941"/>
                  </a:lnTo>
                  <a:lnTo>
                    <a:pt x="1170" y="1939"/>
                  </a:lnTo>
                  <a:lnTo>
                    <a:pt x="1186" y="1938"/>
                  </a:lnTo>
                  <a:lnTo>
                    <a:pt x="1218" y="1935"/>
                  </a:lnTo>
                  <a:lnTo>
                    <a:pt x="1233" y="1934"/>
                  </a:lnTo>
                  <a:lnTo>
                    <a:pt x="1247" y="1933"/>
                  </a:lnTo>
                  <a:lnTo>
                    <a:pt x="1273" y="1934"/>
                  </a:lnTo>
                  <a:lnTo>
                    <a:pt x="1298" y="1937"/>
                  </a:lnTo>
                  <a:lnTo>
                    <a:pt x="1321" y="1940"/>
                  </a:lnTo>
                  <a:lnTo>
                    <a:pt x="1343" y="1943"/>
                  </a:lnTo>
                  <a:lnTo>
                    <a:pt x="1364" y="1945"/>
                  </a:lnTo>
                  <a:lnTo>
                    <a:pt x="1384" y="1946"/>
                  </a:lnTo>
                  <a:lnTo>
                    <a:pt x="1401" y="1948"/>
                  </a:lnTo>
                  <a:lnTo>
                    <a:pt x="1421" y="1952"/>
                  </a:lnTo>
                  <a:lnTo>
                    <a:pt x="1443" y="1957"/>
                  </a:lnTo>
                  <a:lnTo>
                    <a:pt x="1467" y="1965"/>
                  </a:lnTo>
                  <a:lnTo>
                    <a:pt x="1491" y="1973"/>
                  </a:lnTo>
                  <a:lnTo>
                    <a:pt x="1518" y="1980"/>
                  </a:lnTo>
                  <a:lnTo>
                    <a:pt x="1544" y="1985"/>
                  </a:lnTo>
                  <a:lnTo>
                    <a:pt x="1571" y="1991"/>
                  </a:lnTo>
                  <a:lnTo>
                    <a:pt x="1573" y="1991"/>
                  </a:lnTo>
                  <a:lnTo>
                    <a:pt x="1601" y="1995"/>
                  </a:lnTo>
                  <a:lnTo>
                    <a:pt x="1628" y="1999"/>
                  </a:lnTo>
                  <a:lnTo>
                    <a:pt x="1629" y="1999"/>
                  </a:lnTo>
                  <a:lnTo>
                    <a:pt x="1656" y="2001"/>
                  </a:lnTo>
                  <a:lnTo>
                    <a:pt x="1683" y="2002"/>
                  </a:lnTo>
                  <a:lnTo>
                    <a:pt x="1710" y="2002"/>
                  </a:lnTo>
                  <a:lnTo>
                    <a:pt x="1723" y="2001"/>
                  </a:lnTo>
                  <a:lnTo>
                    <a:pt x="1738" y="1999"/>
                  </a:lnTo>
                  <a:lnTo>
                    <a:pt x="1764" y="1992"/>
                  </a:lnTo>
                  <a:lnTo>
                    <a:pt x="1788" y="1983"/>
                  </a:lnTo>
                  <a:lnTo>
                    <a:pt x="1812" y="1973"/>
                  </a:lnTo>
                  <a:lnTo>
                    <a:pt x="1838" y="1961"/>
                  </a:lnTo>
                  <a:lnTo>
                    <a:pt x="1838" y="1960"/>
                  </a:lnTo>
                  <a:lnTo>
                    <a:pt x="1851" y="1955"/>
                  </a:lnTo>
                  <a:lnTo>
                    <a:pt x="1865" y="1949"/>
                  </a:lnTo>
                  <a:lnTo>
                    <a:pt x="1895" y="1935"/>
                  </a:lnTo>
                  <a:lnTo>
                    <a:pt x="1909" y="1928"/>
                  </a:lnTo>
                  <a:lnTo>
                    <a:pt x="1923" y="1920"/>
                  </a:lnTo>
                  <a:lnTo>
                    <a:pt x="1935" y="1913"/>
                  </a:lnTo>
                  <a:lnTo>
                    <a:pt x="1937" y="1911"/>
                  </a:lnTo>
                  <a:lnTo>
                    <a:pt x="1947" y="1903"/>
                  </a:lnTo>
                  <a:lnTo>
                    <a:pt x="1956" y="1895"/>
                  </a:lnTo>
                  <a:lnTo>
                    <a:pt x="1962" y="1886"/>
                  </a:lnTo>
                  <a:lnTo>
                    <a:pt x="1964" y="1883"/>
                  </a:lnTo>
                  <a:lnTo>
                    <a:pt x="1969" y="1875"/>
                  </a:lnTo>
                  <a:lnTo>
                    <a:pt x="1972" y="1866"/>
                  </a:lnTo>
                  <a:lnTo>
                    <a:pt x="1980" y="1847"/>
                  </a:lnTo>
                  <a:lnTo>
                    <a:pt x="1984" y="1836"/>
                  </a:lnTo>
                  <a:lnTo>
                    <a:pt x="1988" y="1826"/>
                  </a:lnTo>
                  <a:lnTo>
                    <a:pt x="1998" y="1805"/>
                  </a:lnTo>
                  <a:lnTo>
                    <a:pt x="2007" y="1784"/>
                  </a:lnTo>
                  <a:lnTo>
                    <a:pt x="2016" y="1760"/>
                  </a:lnTo>
                  <a:lnTo>
                    <a:pt x="2021" y="1747"/>
                  </a:lnTo>
                  <a:lnTo>
                    <a:pt x="2027" y="1733"/>
                  </a:lnTo>
                  <a:lnTo>
                    <a:pt x="2028" y="1733"/>
                  </a:lnTo>
                  <a:lnTo>
                    <a:pt x="2034" y="1717"/>
                  </a:lnTo>
                  <a:lnTo>
                    <a:pt x="2041" y="1700"/>
                  </a:lnTo>
                  <a:lnTo>
                    <a:pt x="2049" y="1682"/>
                  </a:lnTo>
                  <a:lnTo>
                    <a:pt x="2057" y="1663"/>
                  </a:lnTo>
                  <a:lnTo>
                    <a:pt x="2065" y="1644"/>
                  </a:lnTo>
                  <a:lnTo>
                    <a:pt x="2073" y="1626"/>
                  </a:lnTo>
                  <a:lnTo>
                    <a:pt x="2080" y="1609"/>
                  </a:lnTo>
                  <a:lnTo>
                    <a:pt x="2086" y="1592"/>
                  </a:lnTo>
                  <a:lnTo>
                    <a:pt x="2091" y="1578"/>
                  </a:lnTo>
                  <a:lnTo>
                    <a:pt x="2096" y="1564"/>
                  </a:lnTo>
                  <a:lnTo>
                    <a:pt x="2103" y="1539"/>
                  </a:lnTo>
                  <a:lnTo>
                    <a:pt x="2110" y="1514"/>
                  </a:lnTo>
                  <a:lnTo>
                    <a:pt x="2116" y="1489"/>
                  </a:lnTo>
                  <a:lnTo>
                    <a:pt x="2118" y="1475"/>
                  </a:lnTo>
                  <a:lnTo>
                    <a:pt x="2119" y="1463"/>
                  </a:lnTo>
                  <a:lnTo>
                    <a:pt x="2120" y="1441"/>
                  </a:lnTo>
                  <a:lnTo>
                    <a:pt x="2122" y="1419"/>
                  </a:lnTo>
                  <a:lnTo>
                    <a:pt x="2124" y="1406"/>
                  </a:lnTo>
                  <a:lnTo>
                    <a:pt x="2126" y="1395"/>
                  </a:lnTo>
                  <a:lnTo>
                    <a:pt x="2131" y="1369"/>
                  </a:lnTo>
                  <a:lnTo>
                    <a:pt x="2132" y="1370"/>
                  </a:lnTo>
                  <a:lnTo>
                    <a:pt x="2139" y="1341"/>
                  </a:lnTo>
                  <a:lnTo>
                    <a:pt x="2147" y="1309"/>
                  </a:lnTo>
                  <a:lnTo>
                    <a:pt x="2151" y="1293"/>
                  </a:lnTo>
                  <a:lnTo>
                    <a:pt x="2155" y="1273"/>
                  </a:lnTo>
                  <a:lnTo>
                    <a:pt x="2159" y="1253"/>
                  </a:lnTo>
                  <a:lnTo>
                    <a:pt x="2162" y="1233"/>
                  </a:lnTo>
                  <a:lnTo>
                    <a:pt x="2170" y="1190"/>
                  </a:lnTo>
                  <a:lnTo>
                    <a:pt x="2178" y="1147"/>
                  </a:lnTo>
                  <a:lnTo>
                    <a:pt x="2184" y="1105"/>
                  </a:lnTo>
                  <a:lnTo>
                    <a:pt x="2189" y="1063"/>
                  </a:lnTo>
                  <a:lnTo>
                    <a:pt x="2194" y="1021"/>
                  </a:lnTo>
                  <a:lnTo>
                    <a:pt x="2198" y="979"/>
                  </a:lnTo>
                  <a:lnTo>
                    <a:pt x="2203" y="937"/>
                  </a:lnTo>
                  <a:lnTo>
                    <a:pt x="2207" y="912"/>
                  </a:lnTo>
                  <a:lnTo>
                    <a:pt x="2210" y="888"/>
                  </a:lnTo>
                  <a:lnTo>
                    <a:pt x="2218" y="836"/>
                  </a:lnTo>
                  <a:lnTo>
                    <a:pt x="2223" y="811"/>
                  </a:lnTo>
                  <a:lnTo>
                    <a:pt x="2226" y="786"/>
                  </a:lnTo>
                  <a:lnTo>
                    <a:pt x="2231" y="762"/>
                  </a:lnTo>
                  <a:lnTo>
                    <a:pt x="2233" y="741"/>
                  </a:lnTo>
                  <a:lnTo>
                    <a:pt x="2236" y="719"/>
                  </a:lnTo>
                  <a:lnTo>
                    <a:pt x="2238" y="699"/>
                  </a:lnTo>
                  <a:lnTo>
                    <a:pt x="2241" y="680"/>
                  </a:lnTo>
                  <a:lnTo>
                    <a:pt x="2243" y="663"/>
                  </a:lnTo>
                  <a:lnTo>
                    <a:pt x="2248" y="627"/>
                  </a:lnTo>
                  <a:lnTo>
                    <a:pt x="2253" y="593"/>
                  </a:lnTo>
                  <a:lnTo>
                    <a:pt x="2256" y="573"/>
                  </a:lnTo>
                  <a:lnTo>
                    <a:pt x="2259" y="559"/>
                  </a:lnTo>
                  <a:lnTo>
                    <a:pt x="2266" y="524"/>
                  </a:lnTo>
                  <a:lnTo>
                    <a:pt x="2270" y="505"/>
                  </a:lnTo>
                  <a:lnTo>
                    <a:pt x="2274" y="487"/>
                  </a:lnTo>
                  <a:lnTo>
                    <a:pt x="2279" y="467"/>
                  </a:lnTo>
                  <a:lnTo>
                    <a:pt x="2283" y="443"/>
                  </a:lnTo>
                  <a:lnTo>
                    <a:pt x="2287" y="418"/>
                  </a:lnTo>
                  <a:lnTo>
                    <a:pt x="2292" y="391"/>
                  </a:lnTo>
                  <a:lnTo>
                    <a:pt x="2296" y="363"/>
                  </a:lnTo>
                  <a:lnTo>
                    <a:pt x="2301" y="335"/>
                  </a:lnTo>
                  <a:lnTo>
                    <a:pt x="2306" y="307"/>
                  </a:lnTo>
                  <a:lnTo>
                    <a:pt x="2311" y="279"/>
                  </a:lnTo>
                  <a:lnTo>
                    <a:pt x="2316" y="255"/>
                  </a:lnTo>
                  <a:lnTo>
                    <a:pt x="2322" y="229"/>
                  </a:lnTo>
                  <a:lnTo>
                    <a:pt x="2330" y="183"/>
                  </a:lnTo>
                  <a:lnTo>
                    <a:pt x="2330" y="184"/>
                  </a:lnTo>
                  <a:lnTo>
                    <a:pt x="2335" y="161"/>
                  </a:lnTo>
                  <a:lnTo>
                    <a:pt x="2339" y="140"/>
                  </a:lnTo>
                  <a:lnTo>
                    <a:pt x="2344" y="120"/>
                  </a:lnTo>
                  <a:lnTo>
                    <a:pt x="2350" y="102"/>
                  </a:lnTo>
                  <a:lnTo>
                    <a:pt x="2355" y="85"/>
                  </a:lnTo>
                  <a:lnTo>
                    <a:pt x="2360" y="71"/>
                  </a:lnTo>
                  <a:lnTo>
                    <a:pt x="2367" y="58"/>
                  </a:lnTo>
                  <a:lnTo>
                    <a:pt x="2373" y="45"/>
                  </a:lnTo>
                  <a:lnTo>
                    <a:pt x="2379" y="34"/>
                  </a:lnTo>
                  <a:lnTo>
                    <a:pt x="2386" y="27"/>
                  </a:lnTo>
                  <a:lnTo>
                    <a:pt x="2393" y="19"/>
                  </a:lnTo>
                  <a:lnTo>
                    <a:pt x="2395" y="18"/>
                  </a:lnTo>
                  <a:lnTo>
                    <a:pt x="2399" y="16"/>
                  </a:lnTo>
                  <a:lnTo>
                    <a:pt x="2400" y="16"/>
                  </a:lnTo>
                  <a:lnTo>
                    <a:pt x="2402" y="16"/>
                  </a:lnTo>
                  <a:lnTo>
                    <a:pt x="2405" y="17"/>
                  </a:lnTo>
                  <a:lnTo>
                    <a:pt x="2407" y="19"/>
                  </a:lnTo>
                  <a:lnTo>
                    <a:pt x="2410" y="21"/>
                  </a:lnTo>
                  <a:lnTo>
                    <a:pt x="2414" y="27"/>
                  </a:lnTo>
                  <a:lnTo>
                    <a:pt x="2418" y="31"/>
                  </a:lnTo>
                  <a:lnTo>
                    <a:pt x="2422" y="38"/>
                  </a:lnTo>
                  <a:lnTo>
                    <a:pt x="2427" y="46"/>
                  </a:lnTo>
                  <a:lnTo>
                    <a:pt x="2432" y="55"/>
                  </a:lnTo>
                  <a:lnTo>
                    <a:pt x="2441" y="76"/>
                  </a:lnTo>
                  <a:lnTo>
                    <a:pt x="2451" y="99"/>
                  </a:lnTo>
                  <a:lnTo>
                    <a:pt x="2460" y="122"/>
                  </a:lnTo>
                  <a:lnTo>
                    <a:pt x="2467" y="145"/>
                  </a:lnTo>
                  <a:lnTo>
                    <a:pt x="2474" y="164"/>
                  </a:lnTo>
                  <a:lnTo>
                    <a:pt x="2478" y="183"/>
                  </a:lnTo>
                  <a:lnTo>
                    <a:pt x="2480" y="198"/>
                  </a:lnTo>
                  <a:lnTo>
                    <a:pt x="2483" y="216"/>
                  </a:lnTo>
                  <a:lnTo>
                    <a:pt x="2483" y="234"/>
                  </a:lnTo>
                  <a:lnTo>
                    <a:pt x="2487" y="272"/>
                  </a:lnTo>
                  <a:lnTo>
                    <a:pt x="2490" y="291"/>
                  </a:lnTo>
                  <a:lnTo>
                    <a:pt x="2493" y="313"/>
                  </a:lnTo>
                  <a:lnTo>
                    <a:pt x="2492" y="313"/>
                  </a:lnTo>
                  <a:lnTo>
                    <a:pt x="2496" y="331"/>
                  </a:lnTo>
                  <a:lnTo>
                    <a:pt x="2497" y="334"/>
                  </a:lnTo>
                  <a:lnTo>
                    <a:pt x="2500" y="353"/>
                  </a:lnTo>
                  <a:lnTo>
                    <a:pt x="2504" y="372"/>
                  </a:lnTo>
                  <a:lnTo>
                    <a:pt x="2510" y="391"/>
                  </a:lnTo>
                  <a:lnTo>
                    <a:pt x="2515" y="412"/>
                  </a:lnTo>
                  <a:lnTo>
                    <a:pt x="2520" y="436"/>
                  </a:lnTo>
                  <a:lnTo>
                    <a:pt x="2526" y="461"/>
                  </a:lnTo>
                  <a:lnTo>
                    <a:pt x="2529" y="476"/>
                  </a:lnTo>
                  <a:lnTo>
                    <a:pt x="2532" y="489"/>
                  </a:lnTo>
                  <a:lnTo>
                    <a:pt x="2535" y="504"/>
                  </a:lnTo>
                  <a:lnTo>
                    <a:pt x="2538" y="521"/>
                  </a:lnTo>
                  <a:lnTo>
                    <a:pt x="2541" y="538"/>
                  </a:lnTo>
                  <a:lnTo>
                    <a:pt x="2545" y="558"/>
                  </a:lnTo>
                  <a:lnTo>
                    <a:pt x="2553" y="597"/>
                  </a:lnTo>
                  <a:lnTo>
                    <a:pt x="2560" y="638"/>
                  </a:lnTo>
                  <a:lnTo>
                    <a:pt x="2568" y="680"/>
                  </a:lnTo>
                  <a:lnTo>
                    <a:pt x="2575" y="723"/>
                  </a:lnTo>
                  <a:lnTo>
                    <a:pt x="2583" y="765"/>
                  </a:lnTo>
                  <a:lnTo>
                    <a:pt x="2590" y="807"/>
                  </a:lnTo>
                  <a:lnTo>
                    <a:pt x="2597" y="846"/>
                  </a:lnTo>
                  <a:lnTo>
                    <a:pt x="2603" y="888"/>
                  </a:lnTo>
                  <a:lnTo>
                    <a:pt x="2609" y="931"/>
                  </a:lnTo>
                  <a:lnTo>
                    <a:pt x="2616" y="974"/>
                  </a:lnTo>
                  <a:lnTo>
                    <a:pt x="2622" y="1015"/>
                  </a:lnTo>
                  <a:lnTo>
                    <a:pt x="2628" y="1055"/>
                  </a:lnTo>
                  <a:lnTo>
                    <a:pt x="2630" y="1073"/>
                  </a:lnTo>
                  <a:lnTo>
                    <a:pt x="2634" y="1091"/>
                  </a:lnTo>
                  <a:lnTo>
                    <a:pt x="2637" y="1108"/>
                  </a:lnTo>
                  <a:lnTo>
                    <a:pt x="2637" y="1111"/>
                  </a:lnTo>
                  <a:lnTo>
                    <a:pt x="2640" y="1125"/>
                  </a:lnTo>
                  <a:lnTo>
                    <a:pt x="2639" y="1125"/>
                  </a:lnTo>
                  <a:lnTo>
                    <a:pt x="2642" y="1137"/>
                  </a:lnTo>
                  <a:lnTo>
                    <a:pt x="2644" y="1150"/>
                  </a:lnTo>
                  <a:lnTo>
                    <a:pt x="2645" y="1154"/>
                  </a:lnTo>
                  <a:lnTo>
                    <a:pt x="2647" y="1165"/>
                  </a:lnTo>
                  <a:lnTo>
                    <a:pt x="2650" y="1176"/>
                  </a:lnTo>
                  <a:lnTo>
                    <a:pt x="2655" y="1196"/>
                  </a:lnTo>
                  <a:lnTo>
                    <a:pt x="2659" y="1214"/>
                  </a:lnTo>
                  <a:lnTo>
                    <a:pt x="2664" y="1231"/>
                  </a:lnTo>
                  <a:lnTo>
                    <a:pt x="2669" y="1247"/>
                  </a:lnTo>
                  <a:lnTo>
                    <a:pt x="2674" y="1265"/>
                  </a:lnTo>
                  <a:lnTo>
                    <a:pt x="2679" y="1284"/>
                  </a:lnTo>
                  <a:lnTo>
                    <a:pt x="2690" y="1327"/>
                  </a:lnTo>
                  <a:lnTo>
                    <a:pt x="2701" y="1370"/>
                  </a:lnTo>
                  <a:lnTo>
                    <a:pt x="2714" y="1414"/>
                  </a:lnTo>
                  <a:lnTo>
                    <a:pt x="2728" y="1462"/>
                  </a:lnTo>
                  <a:lnTo>
                    <a:pt x="2735" y="1488"/>
                  </a:lnTo>
                  <a:lnTo>
                    <a:pt x="2742" y="1517"/>
                  </a:lnTo>
                  <a:lnTo>
                    <a:pt x="2749" y="1546"/>
                  </a:lnTo>
                  <a:lnTo>
                    <a:pt x="2757" y="1575"/>
                  </a:lnTo>
                  <a:lnTo>
                    <a:pt x="2765" y="1605"/>
                  </a:lnTo>
                  <a:lnTo>
                    <a:pt x="2773" y="1632"/>
                  </a:lnTo>
                  <a:lnTo>
                    <a:pt x="2777" y="1644"/>
                  </a:lnTo>
                  <a:lnTo>
                    <a:pt x="2780" y="1656"/>
                  </a:lnTo>
                  <a:lnTo>
                    <a:pt x="2783" y="1667"/>
                  </a:lnTo>
                  <a:lnTo>
                    <a:pt x="2786" y="1676"/>
                  </a:lnTo>
                  <a:lnTo>
                    <a:pt x="2789" y="1685"/>
                  </a:lnTo>
                  <a:lnTo>
                    <a:pt x="2791" y="1692"/>
                  </a:lnTo>
                  <a:lnTo>
                    <a:pt x="2794" y="1698"/>
                  </a:lnTo>
                  <a:lnTo>
                    <a:pt x="2796" y="1703"/>
                  </a:lnTo>
                  <a:lnTo>
                    <a:pt x="2800" y="1711"/>
                  </a:lnTo>
                  <a:lnTo>
                    <a:pt x="2805" y="1717"/>
                  </a:lnTo>
                  <a:lnTo>
                    <a:pt x="2806" y="1720"/>
                  </a:lnTo>
                  <a:lnTo>
                    <a:pt x="2810" y="1726"/>
                  </a:lnTo>
                  <a:lnTo>
                    <a:pt x="2815" y="1733"/>
                  </a:lnTo>
                  <a:lnTo>
                    <a:pt x="2819" y="1739"/>
                  </a:lnTo>
                  <a:lnTo>
                    <a:pt x="2823" y="1744"/>
                  </a:lnTo>
                  <a:lnTo>
                    <a:pt x="2826" y="1752"/>
                  </a:lnTo>
                  <a:lnTo>
                    <a:pt x="2830" y="1758"/>
                  </a:lnTo>
                  <a:lnTo>
                    <a:pt x="2834" y="1767"/>
                  </a:lnTo>
                  <a:lnTo>
                    <a:pt x="2843" y="1785"/>
                  </a:lnTo>
                  <a:lnTo>
                    <a:pt x="2854" y="1806"/>
                  </a:lnTo>
                  <a:lnTo>
                    <a:pt x="2864" y="1828"/>
                  </a:lnTo>
                  <a:lnTo>
                    <a:pt x="2875" y="1849"/>
                  </a:lnTo>
                  <a:lnTo>
                    <a:pt x="2885" y="1869"/>
                  </a:lnTo>
                  <a:lnTo>
                    <a:pt x="2890" y="1878"/>
                  </a:lnTo>
                  <a:lnTo>
                    <a:pt x="2896" y="1887"/>
                  </a:lnTo>
                  <a:lnTo>
                    <a:pt x="2900" y="1894"/>
                  </a:lnTo>
                  <a:lnTo>
                    <a:pt x="2902" y="1896"/>
                  </a:lnTo>
                  <a:lnTo>
                    <a:pt x="2905" y="1902"/>
                  </a:lnTo>
                  <a:lnTo>
                    <a:pt x="2913" y="1913"/>
                  </a:lnTo>
                  <a:lnTo>
                    <a:pt x="2920" y="1920"/>
                  </a:lnTo>
                  <a:lnTo>
                    <a:pt x="2926" y="1925"/>
                  </a:lnTo>
                  <a:lnTo>
                    <a:pt x="2929" y="1927"/>
                  </a:lnTo>
                  <a:lnTo>
                    <a:pt x="2934" y="1931"/>
                  </a:lnTo>
                  <a:lnTo>
                    <a:pt x="2945" y="1936"/>
                  </a:lnTo>
                  <a:lnTo>
                    <a:pt x="2951" y="1938"/>
                  </a:lnTo>
                  <a:lnTo>
                    <a:pt x="2955" y="1941"/>
                  </a:lnTo>
                  <a:lnTo>
                    <a:pt x="2966" y="1951"/>
                  </a:lnTo>
                  <a:lnTo>
                    <a:pt x="2979" y="1961"/>
                  </a:lnTo>
                  <a:lnTo>
                    <a:pt x="2992" y="1970"/>
                  </a:lnTo>
                  <a:lnTo>
                    <a:pt x="2994" y="1972"/>
                  </a:lnTo>
                  <a:lnTo>
                    <a:pt x="3006" y="1979"/>
                  </a:lnTo>
                  <a:lnTo>
                    <a:pt x="3013" y="1965"/>
                  </a:lnTo>
                  <a:lnTo>
                    <a:pt x="3002" y="1958"/>
                  </a:lnTo>
                  <a:lnTo>
                    <a:pt x="2990" y="1950"/>
                  </a:lnTo>
                  <a:lnTo>
                    <a:pt x="2978" y="1939"/>
                  </a:lnTo>
                  <a:lnTo>
                    <a:pt x="2965" y="1929"/>
                  </a:lnTo>
                  <a:lnTo>
                    <a:pt x="2959" y="1925"/>
                  </a:lnTo>
                  <a:lnTo>
                    <a:pt x="2957" y="1924"/>
                  </a:lnTo>
                  <a:lnTo>
                    <a:pt x="2952" y="1921"/>
                  </a:lnTo>
                  <a:lnTo>
                    <a:pt x="2940" y="1916"/>
                  </a:lnTo>
                  <a:lnTo>
                    <a:pt x="2937" y="1913"/>
                  </a:lnTo>
                  <a:lnTo>
                    <a:pt x="2931" y="1909"/>
                  </a:lnTo>
                  <a:lnTo>
                    <a:pt x="2924" y="1902"/>
                  </a:lnTo>
                  <a:lnTo>
                    <a:pt x="2918" y="1893"/>
                  </a:lnTo>
                  <a:lnTo>
                    <a:pt x="2915" y="1888"/>
                  </a:lnTo>
                  <a:lnTo>
                    <a:pt x="2910" y="1881"/>
                  </a:lnTo>
                  <a:lnTo>
                    <a:pt x="2905" y="1872"/>
                  </a:lnTo>
                  <a:lnTo>
                    <a:pt x="2900" y="1863"/>
                  </a:lnTo>
                  <a:lnTo>
                    <a:pt x="2889" y="1843"/>
                  </a:lnTo>
                  <a:lnTo>
                    <a:pt x="2879" y="1822"/>
                  </a:lnTo>
                  <a:lnTo>
                    <a:pt x="2868" y="1800"/>
                  </a:lnTo>
                  <a:lnTo>
                    <a:pt x="2858" y="1779"/>
                  </a:lnTo>
                  <a:lnTo>
                    <a:pt x="2849" y="1761"/>
                  </a:lnTo>
                  <a:lnTo>
                    <a:pt x="2845" y="1752"/>
                  </a:lnTo>
                  <a:lnTo>
                    <a:pt x="2840" y="1744"/>
                  </a:lnTo>
                  <a:lnTo>
                    <a:pt x="2838" y="1738"/>
                  </a:lnTo>
                  <a:lnTo>
                    <a:pt x="2834" y="1733"/>
                  </a:lnTo>
                  <a:lnTo>
                    <a:pt x="2828" y="1724"/>
                  </a:lnTo>
                  <a:lnTo>
                    <a:pt x="2826" y="1721"/>
                  </a:lnTo>
                  <a:lnTo>
                    <a:pt x="2821" y="1714"/>
                  </a:lnTo>
                  <a:lnTo>
                    <a:pt x="2818" y="1710"/>
                  </a:lnTo>
                  <a:lnTo>
                    <a:pt x="2815" y="1705"/>
                  </a:lnTo>
                  <a:lnTo>
                    <a:pt x="2811" y="1697"/>
                  </a:lnTo>
                  <a:lnTo>
                    <a:pt x="2809" y="1692"/>
                  </a:lnTo>
                  <a:lnTo>
                    <a:pt x="2806" y="1686"/>
                  </a:lnTo>
                  <a:lnTo>
                    <a:pt x="2804" y="1679"/>
                  </a:lnTo>
                  <a:lnTo>
                    <a:pt x="2801" y="1671"/>
                  </a:lnTo>
                  <a:lnTo>
                    <a:pt x="2798" y="1661"/>
                  </a:lnTo>
                  <a:lnTo>
                    <a:pt x="2795" y="1650"/>
                  </a:lnTo>
                  <a:lnTo>
                    <a:pt x="2791" y="1638"/>
                  </a:lnTo>
                  <a:lnTo>
                    <a:pt x="2788" y="1626"/>
                  </a:lnTo>
                  <a:lnTo>
                    <a:pt x="2780" y="1599"/>
                  </a:lnTo>
                  <a:lnTo>
                    <a:pt x="2772" y="1569"/>
                  </a:lnTo>
                  <a:lnTo>
                    <a:pt x="2764" y="1539"/>
                  </a:lnTo>
                  <a:lnTo>
                    <a:pt x="2756" y="1511"/>
                  </a:lnTo>
                  <a:lnTo>
                    <a:pt x="2749" y="1482"/>
                  </a:lnTo>
                  <a:lnTo>
                    <a:pt x="2742" y="1457"/>
                  </a:lnTo>
                  <a:lnTo>
                    <a:pt x="2728" y="1408"/>
                  </a:lnTo>
                  <a:lnTo>
                    <a:pt x="2716" y="1364"/>
                  </a:lnTo>
                  <a:lnTo>
                    <a:pt x="2705" y="1321"/>
                  </a:lnTo>
                  <a:lnTo>
                    <a:pt x="2694" y="1280"/>
                  </a:lnTo>
                  <a:lnTo>
                    <a:pt x="2689" y="1259"/>
                  </a:lnTo>
                  <a:lnTo>
                    <a:pt x="2684" y="1241"/>
                  </a:lnTo>
                  <a:lnTo>
                    <a:pt x="2679" y="1224"/>
                  </a:lnTo>
                  <a:lnTo>
                    <a:pt x="2674" y="1208"/>
                  </a:lnTo>
                  <a:lnTo>
                    <a:pt x="2670" y="1190"/>
                  </a:lnTo>
                  <a:lnTo>
                    <a:pt x="2665" y="1170"/>
                  </a:lnTo>
                  <a:lnTo>
                    <a:pt x="2662" y="1159"/>
                  </a:lnTo>
                  <a:lnTo>
                    <a:pt x="2660" y="1147"/>
                  </a:lnTo>
                  <a:lnTo>
                    <a:pt x="2659" y="1147"/>
                  </a:lnTo>
                  <a:lnTo>
                    <a:pt x="2658" y="1137"/>
                  </a:lnTo>
                  <a:lnTo>
                    <a:pt x="2655" y="1122"/>
                  </a:lnTo>
                  <a:lnTo>
                    <a:pt x="2655" y="1121"/>
                  </a:lnTo>
                  <a:lnTo>
                    <a:pt x="2651" y="1105"/>
                  </a:lnTo>
                  <a:lnTo>
                    <a:pt x="2650" y="1091"/>
                  </a:lnTo>
                  <a:lnTo>
                    <a:pt x="2646" y="1073"/>
                  </a:lnTo>
                  <a:lnTo>
                    <a:pt x="2644" y="1055"/>
                  </a:lnTo>
                  <a:lnTo>
                    <a:pt x="2637" y="1015"/>
                  </a:lnTo>
                  <a:lnTo>
                    <a:pt x="2631" y="974"/>
                  </a:lnTo>
                  <a:lnTo>
                    <a:pt x="2625" y="931"/>
                  </a:lnTo>
                  <a:lnTo>
                    <a:pt x="2619" y="888"/>
                  </a:lnTo>
                  <a:lnTo>
                    <a:pt x="2613" y="846"/>
                  </a:lnTo>
                  <a:lnTo>
                    <a:pt x="2606" y="804"/>
                  </a:lnTo>
                  <a:lnTo>
                    <a:pt x="2599" y="765"/>
                  </a:lnTo>
                  <a:lnTo>
                    <a:pt x="2591" y="723"/>
                  </a:lnTo>
                  <a:lnTo>
                    <a:pt x="2584" y="680"/>
                  </a:lnTo>
                  <a:lnTo>
                    <a:pt x="2576" y="638"/>
                  </a:lnTo>
                  <a:lnTo>
                    <a:pt x="2568" y="597"/>
                  </a:lnTo>
                  <a:lnTo>
                    <a:pt x="2560" y="558"/>
                  </a:lnTo>
                  <a:lnTo>
                    <a:pt x="2557" y="538"/>
                  </a:lnTo>
                  <a:lnTo>
                    <a:pt x="2553" y="521"/>
                  </a:lnTo>
                  <a:lnTo>
                    <a:pt x="2551" y="504"/>
                  </a:lnTo>
                  <a:lnTo>
                    <a:pt x="2547" y="487"/>
                  </a:lnTo>
                  <a:lnTo>
                    <a:pt x="2547" y="486"/>
                  </a:lnTo>
                  <a:lnTo>
                    <a:pt x="2544" y="470"/>
                  </a:lnTo>
                  <a:lnTo>
                    <a:pt x="2541" y="455"/>
                  </a:lnTo>
                  <a:lnTo>
                    <a:pt x="2535" y="430"/>
                  </a:lnTo>
                  <a:lnTo>
                    <a:pt x="2530" y="406"/>
                  </a:lnTo>
                  <a:lnTo>
                    <a:pt x="2525" y="385"/>
                  </a:lnTo>
                  <a:lnTo>
                    <a:pt x="2519" y="366"/>
                  </a:lnTo>
                  <a:lnTo>
                    <a:pt x="2515" y="347"/>
                  </a:lnTo>
                  <a:lnTo>
                    <a:pt x="2511" y="328"/>
                  </a:lnTo>
                  <a:lnTo>
                    <a:pt x="2508" y="310"/>
                  </a:lnTo>
                  <a:lnTo>
                    <a:pt x="2505" y="291"/>
                  </a:lnTo>
                  <a:lnTo>
                    <a:pt x="2503" y="272"/>
                  </a:lnTo>
                  <a:lnTo>
                    <a:pt x="2499" y="234"/>
                  </a:lnTo>
                  <a:lnTo>
                    <a:pt x="2498" y="216"/>
                  </a:lnTo>
                  <a:lnTo>
                    <a:pt x="2496" y="198"/>
                  </a:lnTo>
                  <a:lnTo>
                    <a:pt x="2493" y="180"/>
                  </a:lnTo>
                  <a:lnTo>
                    <a:pt x="2493" y="177"/>
                  </a:lnTo>
                  <a:lnTo>
                    <a:pt x="2489" y="160"/>
                  </a:lnTo>
                  <a:lnTo>
                    <a:pt x="2482" y="139"/>
                  </a:lnTo>
                  <a:lnTo>
                    <a:pt x="2475" y="116"/>
                  </a:lnTo>
                  <a:lnTo>
                    <a:pt x="2466" y="93"/>
                  </a:lnTo>
                  <a:lnTo>
                    <a:pt x="2456" y="70"/>
                  </a:lnTo>
                  <a:lnTo>
                    <a:pt x="2447" y="49"/>
                  </a:lnTo>
                  <a:lnTo>
                    <a:pt x="2441" y="40"/>
                  </a:lnTo>
                  <a:lnTo>
                    <a:pt x="2437" y="32"/>
                  </a:lnTo>
                  <a:lnTo>
                    <a:pt x="2433" y="24"/>
                  </a:lnTo>
                  <a:lnTo>
                    <a:pt x="2431" y="21"/>
                  </a:lnTo>
                  <a:lnTo>
                    <a:pt x="2426" y="15"/>
                  </a:lnTo>
                  <a:lnTo>
                    <a:pt x="2421" y="10"/>
                  </a:lnTo>
                  <a:lnTo>
                    <a:pt x="2416" y="6"/>
                  </a:lnTo>
                  <a:lnTo>
                    <a:pt x="2413" y="4"/>
                  </a:lnTo>
                  <a:lnTo>
                    <a:pt x="2411" y="2"/>
                  </a:lnTo>
                  <a:lnTo>
                    <a:pt x="2406" y="1"/>
                  </a:lnTo>
                  <a:lnTo>
                    <a:pt x="2404" y="0"/>
                  </a:lnTo>
                  <a:lnTo>
                    <a:pt x="2399" y="0"/>
                  </a:lnTo>
                  <a:lnTo>
                    <a:pt x="2397" y="0"/>
                  </a:lnTo>
                  <a:lnTo>
                    <a:pt x="2392" y="1"/>
                  </a:lnTo>
                  <a:lnTo>
                    <a:pt x="2389" y="3"/>
                  </a:lnTo>
                  <a:lnTo>
                    <a:pt x="2385" y="6"/>
                  </a:lnTo>
                  <a:lnTo>
                    <a:pt x="2382" y="7"/>
                  </a:lnTo>
                  <a:lnTo>
                    <a:pt x="2375" y="15"/>
                  </a:lnTo>
                  <a:lnTo>
                    <a:pt x="2367" y="25"/>
                  </a:lnTo>
                  <a:lnTo>
                    <a:pt x="2365" y="27"/>
                  </a:lnTo>
                  <a:lnTo>
                    <a:pt x="2358" y="39"/>
                  </a:lnTo>
                  <a:lnTo>
                    <a:pt x="2352" y="52"/>
                  </a:lnTo>
                  <a:lnTo>
                    <a:pt x="2346" y="64"/>
                  </a:lnTo>
                  <a:lnTo>
                    <a:pt x="2340" y="79"/>
                  </a:lnTo>
                  <a:lnTo>
                    <a:pt x="2335" y="96"/>
                  </a:lnTo>
                  <a:lnTo>
                    <a:pt x="2329" y="114"/>
                  </a:lnTo>
                  <a:lnTo>
                    <a:pt x="2324" y="134"/>
                  </a:lnTo>
                  <a:lnTo>
                    <a:pt x="2320" y="155"/>
                  </a:lnTo>
                  <a:lnTo>
                    <a:pt x="2315" y="178"/>
                  </a:lnTo>
                  <a:lnTo>
                    <a:pt x="2315" y="181"/>
                  </a:lnTo>
                  <a:lnTo>
                    <a:pt x="2307" y="225"/>
                  </a:lnTo>
                  <a:lnTo>
                    <a:pt x="2301" y="249"/>
                  </a:lnTo>
                  <a:lnTo>
                    <a:pt x="2301" y="251"/>
                  </a:lnTo>
                  <a:lnTo>
                    <a:pt x="2295" y="279"/>
                  </a:lnTo>
                  <a:lnTo>
                    <a:pt x="2290" y="307"/>
                  </a:lnTo>
                  <a:lnTo>
                    <a:pt x="2286" y="335"/>
                  </a:lnTo>
                  <a:lnTo>
                    <a:pt x="2280" y="363"/>
                  </a:lnTo>
                  <a:lnTo>
                    <a:pt x="2276" y="391"/>
                  </a:lnTo>
                  <a:lnTo>
                    <a:pt x="2272" y="418"/>
                  </a:lnTo>
                  <a:lnTo>
                    <a:pt x="2267" y="440"/>
                  </a:lnTo>
                  <a:lnTo>
                    <a:pt x="2268" y="440"/>
                  </a:lnTo>
                  <a:lnTo>
                    <a:pt x="2264" y="461"/>
                  </a:lnTo>
                  <a:lnTo>
                    <a:pt x="2259" y="481"/>
                  </a:lnTo>
                  <a:lnTo>
                    <a:pt x="2255" y="499"/>
                  </a:lnTo>
                  <a:lnTo>
                    <a:pt x="2252" y="517"/>
                  </a:lnTo>
                  <a:lnTo>
                    <a:pt x="2245" y="552"/>
                  </a:lnTo>
                  <a:lnTo>
                    <a:pt x="2244" y="555"/>
                  </a:lnTo>
                  <a:lnTo>
                    <a:pt x="2240" y="573"/>
                  </a:lnTo>
                  <a:lnTo>
                    <a:pt x="2238" y="590"/>
                  </a:lnTo>
                  <a:lnTo>
                    <a:pt x="2232" y="627"/>
                  </a:lnTo>
                  <a:lnTo>
                    <a:pt x="2227" y="663"/>
                  </a:lnTo>
                  <a:lnTo>
                    <a:pt x="2225" y="680"/>
                  </a:lnTo>
                  <a:lnTo>
                    <a:pt x="2223" y="699"/>
                  </a:lnTo>
                  <a:lnTo>
                    <a:pt x="2220" y="719"/>
                  </a:lnTo>
                  <a:lnTo>
                    <a:pt x="2217" y="739"/>
                  </a:lnTo>
                  <a:lnTo>
                    <a:pt x="2215" y="762"/>
                  </a:lnTo>
                  <a:lnTo>
                    <a:pt x="2210" y="786"/>
                  </a:lnTo>
                  <a:lnTo>
                    <a:pt x="2207" y="811"/>
                  </a:lnTo>
                  <a:lnTo>
                    <a:pt x="2203" y="836"/>
                  </a:lnTo>
                  <a:lnTo>
                    <a:pt x="2195" y="888"/>
                  </a:lnTo>
                  <a:lnTo>
                    <a:pt x="2191" y="912"/>
                  </a:lnTo>
                  <a:lnTo>
                    <a:pt x="2188" y="935"/>
                  </a:lnTo>
                  <a:lnTo>
                    <a:pt x="2182" y="979"/>
                  </a:lnTo>
                  <a:lnTo>
                    <a:pt x="2178" y="1021"/>
                  </a:lnTo>
                  <a:lnTo>
                    <a:pt x="2174" y="1063"/>
                  </a:lnTo>
                  <a:lnTo>
                    <a:pt x="2168" y="1103"/>
                  </a:lnTo>
                  <a:lnTo>
                    <a:pt x="2162" y="1147"/>
                  </a:lnTo>
                  <a:lnTo>
                    <a:pt x="2154" y="1190"/>
                  </a:lnTo>
                  <a:lnTo>
                    <a:pt x="2147" y="1233"/>
                  </a:lnTo>
                  <a:lnTo>
                    <a:pt x="2143" y="1253"/>
                  </a:lnTo>
                  <a:lnTo>
                    <a:pt x="2140" y="1271"/>
                  </a:lnTo>
                  <a:lnTo>
                    <a:pt x="2136" y="1287"/>
                  </a:lnTo>
                  <a:lnTo>
                    <a:pt x="2133" y="1303"/>
                  </a:lnTo>
                  <a:lnTo>
                    <a:pt x="2124" y="1335"/>
                  </a:lnTo>
                  <a:lnTo>
                    <a:pt x="2117" y="1364"/>
                  </a:lnTo>
                  <a:lnTo>
                    <a:pt x="2116" y="1366"/>
                  </a:lnTo>
                  <a:lnTo>
                    <a:pt x="2111" y="1392"/>
                  </a:lnTo>
                  <a:lnTo>
                    <a:pt x="2108" y="1406"/>
                  </a:lnTo>
                  <a:lnTo>
                    <a:pt x="2106" y="1419"/>
                  </a:lnTo>
                  <a:lnTo>
                    <a:pt x="2105" y="1441"/>
                  </a:lnTo>
                  <a:lnTo>
                    <a:pt x="2104" y="1463"/>
                  </a:lnTo>
                  <a:lnTo>
                    <a:pt x="2102" y="1475"/>
                  </a:lnTo>
                  <a:lnTo>
                    <a:pt x="2101" y="1485"/>
                  </a:lnTo>
                  <a:lnTo>
                    <a:pt x="2095" y="1508"/>
                  </a:lnTo>
                  <a:lnTo>
                    <a:pt x="2088" y="1532"/>
                  </a:lnTo>
                  <a:lnTo>
                    <a:pt x="2081" y="1558"/>
                  </a:lnTo>
                  <a:lnTo>
                    <a:pt x="2076" y="1572"/>
                  </a:lnTo>
                  <a:lnTo>
                    <a:pt x="2071" y="1587"/>
                  </a:lnTo>
                  <a:lnTo>
                    <a:pt x="2065" y="1602"/>
                  </a:lnTo>
                  <a:lnTo>
                    <a:pt x="2058" y="1620"/>
                  </a:lnTo>
                  <a:lnTo>
                    <a:pt x="2050" y="1638"/>
                  </a:lnTo>
                  <a:lnTo>
                    <a:pt x="2042" y="1657"/>
                  </a:lnTo>
                  <a:lnTo>
                    <a:pt x="2034" y="1676"/>
                  </a:lnTo>
                  <a:lnTo>
                    <a:pt x="2026" y="1693"/>
                  </a:lnTo>
                  <a:lnTo>
                    <a:pt x="2019" y="1711"/>
                  </a:lnTo>
                  <a:lnTo>
                    <a:pt x="2013" y="1727"/>
                  </a:lnTo>
                  <a:lnTo>
                    <a:pt x="2007" y="1741"/>
                  </a:lnTo>
                  <a:lnTo>
                    <a:pt x="2001" y="1754"/>
                  </a:lnTo>
                  <a:lnTo>
                    <a:pt x="1992" y="1777"/>
                  </a:lnTo>
                  <a:lnTo>
                    <a:pt x="1983" y="1799"/>
                  </a:lnTo>
                  <a:lnTo>
                    <a:pt x="1974" y="1819"/>
                  </a:lnTo>
                  <a:lnTo>
                    <a:pt x="1969" y="1830"/>
                  </a:lnTo>
                  <a:lnTo>
                    <a:pt x="1965" y="1840"/>
                  </a:lnTo>
                  <a:lnTo>
                    <a:pt x="1958" y="1860"/>
                  </a:lnTo>
                  <a:lnTo>
                    <a:pt x="1954" y="1868"/>
                  </a:lnTo>
                  <a:lnTo>
                    <a:pt x="1950" y="1876"/>
                  </a:lnTo>
                  <a:lnTo>
                    <a:pt x="1944" y="1883"/>
                  </a:lnTo>
                  <a:lnTo>
                    <a:pt x="1937" y="1891"/>
                  </a:lnTo>
                  <a:lnTo>
                    <a:pt x="1927" y="1899"/>
                  </a:lnTo>
                  <a:lnTo>
                    <a:pt x="1916" y="1905"/>
                  </a:lnTo>
                  <a:lnTo>
                    <a:pt x="1902" y="1913"/>
                  </a:lnTo>
                  <a:lnTo>
                    <a:pt x="1888" y="1920"/>
                  </a:lnTo>
                  <a:lnTo>
                    <a:pt x="1859" y="1934"/>
                  </a:lnTo>
                  <a:lnTo>
                    <a:pt x="1845" y="1940"/>
                  </a:lnTo>
                  <a:lnTo>
                    <a:pt x="1832" y="1946"/>
                  </a:lnTo>
                  <a:lnTo>
                    <a:pt x="1806" y="1958"/>
                  </a:lnTo>
                  <a:lnTo>
                    <a:pt x="1782" y="1968"/>
                  </a:lnTo>
                  <a:lnTo>
                    <a:pt x="1758" y="1977"/>
                  </a:lnTo>
                  <a:lnTo>
                    <a:pt x="1735" y="1984"/>
                  </a:lnTo>
                  <a:lnTo>
                    <a:pt x="1735" y="1983"/>
                  </a:lnTo>
                  <a:lnTo>
                    <a:pt x="1723" y="1985"/>
                  </a:lnTo>
                  <a:lnTo>
                    <a:pt x="1710" y="1987"/>
                  </a:lnTo>
                  <a:lnTo>
                    <a:pt x="1683" y="1987"/>
                  </a:lnTo>
                  <a:lnTo>
                    <a:pt x="1656" y="1986"/>
                  </a:lnTo>
                  <a:lnTo>
                    <a:pt x="1629" y="1983"/>
                  </a:lnTo>
                  <a:lnTo>
                    <a:pt x="1601" y="1980"/>
                  </a:lnTo>
                  <a:lnTo>
                    <a:pt x="1577" y="1976"/>
                  </a:lnTo>
                  <a:lnTo>
                    <a:pt x="1550" y="1970"/>
                  </a:lnTo>
                  <a:lnTo>
                    <a:pt x="1523" y="1965"/>
                  </a:lnTo>
                  <a:lnTo>
                    <a:pt x="1497" y="1958"/>
                  </a:lnTo>
                  <a:lnTo>
                    <a:pt x="1473" y="1950"/>
                  </a:lnTo>
                  <a:lnTo>
                    <a:pt x="1449" y="1942"/>
                  </a:lnTo>
                  <a:lnTo>
                    <a:pt x="1425" y="1937"/>
                  </a:lnTo>
                  <a:lnTo>
                    <a:pt x="1405" y="1933"/>
                  </a:lnTo>
                  <a:lnTo>
                    <a:pt x="1402" y="1932"/>
                  </a:lnTo>
                  <a:lnTo>
                    <a:pt x="1384" y="1931"/>
                  </a:lnTo>
                  <a:lnTo>
                    <a:pt x="1364" y="1929"/>
                  </a:lnTo>
                  <a:lnTo>
                    <a:pt x="1345" y="1927"/>
                  </a:lnTo>
                  <a:lnTo>
                    <a:pt x="1321" y="1924"/>
                  </a:lnTo>
                  <a:lnTo>
                    <a:pt x="1298" y="1921"/>
                  </a:lnTo>
                  <a:lnTo>
                    <a:pt x="1273" y="1918"/>
                  </a:lnTo>
                  <a:lnTo>
                    <a:pt x="1247" y="1917"/>
                  </a:lnTo>
                  <a:lnTo>
                    <a:pt x="1233" y="1918"/>
                  </a:lnTo>
                  <a:lnTo>
                    <a:pt x="1218" y="1919"/>
                  </a:lnTo>
                  <a:lnTo>
                    <a:pt x="1186" y="1922"/>
                  </a:lnTo>
                  <a:lnTo>
                    <a:pt x="1170" y="1924"/>
                  </a:lnTo>
                  <a:lnTo>
                    <a:pt x="1155" y="1925"/>
                  </a:lnTo>
                  <a:lnTo>
                    <a:pt x="1141" y="1926"/>
                  </a:lnTo>
                  <a:lnTo>
                    <a:pt x="1129" y="1927"/>
                  </a:lnTo>
                  <a:lnTo>
                    <a:pt x="1119" y="1928"/>
                  </a:lnTo>
                  <a:lnTo>
                    <a:pt x="1111" y="1928"/>
                  </a:lnTo>
                  <a:lnTo>
                    <a:pt x="1103" y="1928"/>
                  </a:lnTo>
                  <a:lnTo>
                    <a:pt x="1097" y="1928"/>
                  </a:lnTo>
                  <a:lnTo>
                    <a:pt x="1083" y="1928"/>
                  </a:lnTo>
                  <a:lnTo>
                    <a:pt x="1071" y="1927"/>
                  </a:lnTo>
                  <a:lnTo>
                    <a:pt x="1041" y="1924"/>
                  </a:lnTo>
                  <a:lnTo>
                    <a:pt x="1029" y="1922"/>
                  </a:lnTo>
                  <a:lnTo>
                    <a:pt x="1014" y="1918"/>
                  </a:lnTo>
                  <a:lnTo>
                    <a:pt x="1000" y="1912"/>
                  </a:lnTo>
                  <a:lnTo>
                    <a:pt x="986" y="1906"/>
                  </a:lnTo>
                  <a:lnTo>
                    <a:pt x="971" y="1899"/>
                  </a:lnTo>
                  <a:lnTo>
                    <a:pt x="957" y="1890"/>
                  </a:lnTo>
                  <a:lnTo>
                    <a:pt x="957" y="1891"/>
                  </a:lnTo>
                  <a:lnTo>
                    <a:pt x="939" y="1880"/>
                  </a:lnTo>
                  <a:lnTo>
                    <a:pt x="922" y="1868"/>
                  </a:lnTo>
                  <a:lnTo>
                    <a:pt x="907" y="1857"/>
                  </a:lnTo>
                  <a:lnTo>
                    <a:pt x="888" y="1845"/>
                  </a:lnTo>
                  <a:lnTo>
                    <a:pt x="874" y="1834"/>
                  </a:lnTo>
                  <a:lnTo>
                    <a:pt x="860" y="1823"/>
                  </a:lnTo>
                  <a:lnTo>
                    <a:pt x="846" y="1812"/>
                  </a:lnTo>
                  <a:lnTo>
                    <a:pt x="831" y="1798"/>
                  </a:lnTo>
                  <a:lnTo>
                    <a:pt x="814" y="1784"/>
                  </a:lnTo>
                  <a:lnTo>
                    <a:pt x="796" y="1768"/>
                  </a:lnTo>
                  <a:lnTo>
                    <a:pt x="778" y="1751"/>
                  </a:lnTo>
                  <a:lnTo>
                    <a:pt x="762" y="1735"/>
                  </a:lnTo>
                  <a:lnTo>
                    <a:pt x="748" y="1715"/>
                  </a:lnTo>
                  <a:lnTo>
                    <a:pt x="737" y="1698"/>
                  </a:lnTo>
                  <a:lnTo>
                    <a:pt x="726" y="1676"/>
                  </a:lnTo>
                  <a:lnTo>
                    <a:pt x="721" y="1665"/>
                  </a:lnTo>
                  <a:lnTo>
                    <a:pt x="716" y="1652"/>
                  </a:lnTo>
                  <a:lnTo>
                    <a:pt x="711" y="1638"/>
                  </a:lnTo>
                  <a:lnTo>
                    <a:pt x="705" y="1623"/>
                  </a:lnTo>
                  <a:lnTo>
                    <a:pt x="696" y="1593"/>
                  </a:lnTo>
                  <a:lnTo>
                    <a:pt x="686" y="1560"/>
                  </a:lnTo>
                  <a:lnTo>
                    <a:pt x="681" y="1546"/>
                  </a:lnTo>
                  <a:lnTo>
                    <a:pt x="677" y="1531"/>
                  </a:lnTo>
                  <a:lnTo>
                    <a:pt x="664" y="1501"/>
                  </a:lnTo>
                  <a:lnTo>
                    <a:pt x="651" y="1473"/>
                  </a:lnTo>
                  <a:lnTo>
                    <a:pt x="638" y="1445"/>
                  </a:lnTo>
                  <a:lnTo>
                    <a:pt x="628" y="1419"/>
                  </a:lnTo>
                  <a:lnTo>
                    <a:pt x="618" y="1393"/>
                  </a:lnTo>
                  <a:lnTo>
                    <a:pt x="610" y="1370"/>
                  </a:lnTo>
                  <a:lnTo>
                    <a:pt x="604" y="1347"/>
                  </a:lnTo>
                  <a:lnTo>
                    <a:pt x="598" y="1326"/>
                  </a:lnTo>
                  <a:lnTo>
                    <a:pt x="595" y="1314"/>
                  </a:lnTo>
                  <a:lnTo>
                    <a:pt x="594" y="1304"/>
                  </a:lnTo>
                  <a:lnTo>
                    <a:pt x="592" y="1280"/>
                  </a:lnTo>
                  <a:lnTo>
                    <a:pt x="590" y="1268"/>
                  </a:lnTo>
                  <a:lnTo>
                    <a:pt x="589" y="1266"/>
                  </a:lnTo>
                  <a:lnTo>
                    <a:pt x="587" y="1255"/>
                  </a:lnTo>
                  <a:lnTo>
                    <a:pt x="584" y="1247"/>
                  </a:lnTo>
                  <a:lnTo>
                    <a:pt x="582" y="1245"/>
                  </a:lnTo>
                  <a:lnTo>
                    <a:pt x="576" y="1238"/>
                  </a:lnTo>
                  <a:lnTo>
                    <a:pt x="570" y="1234"/>
                  </a:lnTo>
                  <a:lnTo>
                    <a:pt x="567" y="1232"/>
                  </a:lnTo>
                  <a:lnTo>
                    <a:pt x="558" y="1229"/>
                  </a:lnTo>
                  <a:lnTo>
                    <a:pt x="554" y="1229"/>
                  </a:lnTo>
                  <a:lnTo>
                    <a:pt x="544" y="1227"/>
                  </a:lnTo>
                  <a:lnTo>
                    <a:pt x="532" y="1227"/>
                  </a:lnTo>
                  <a:lnTo>
                    <a:pt x="521" y="1228"/>
                  </a:lnTo>
                  <a:lnTo>
                    <a:pt x="509" y="1230"/>
                  </a:lnTo>
                  <a:lnTo>
                    <a:pt x="507" y="1231"/>
                  </a:lnTo>
                  <a:lnTo>
                    <a:pt x="497" y="1233"/>
                  </a:lnTo>
                  <a:lnTo>
                    <a:pt x="488" y="1237"/>
                  </a:lnTo>
                  <a:lnTo>
                    <a:pt x="483" y="1240"/>
                  </a:lnTo>
                  <a:lnTo>
                    <a:pt x="481" y="1242"/>
                  </a:lnTo>
                  <a:lnTo>
                    <a:pt x="475" y="1247"/>
                  </a:lnTo>
                  <a:lnTo>
                    <a:pt x="471" y="1253"/>
                  </a:lnTo>
                  <a:lnTo>
                    <a:pt x="469" y="1256"/>
                  </a:lnTo>
                  <a:lnTo>
                    <a:pt x="466" y="1263"/>
                  </a:lnTo>
                  <a:lnTo>
                    <a:pt x="460" y="1279"/>
                  </a:lnTo>
                  <a:lnTo>
                    <a:pt x="456" y="1298"/>
                  </a:lnTo>
                  <a:lnTo>
                    <a:pt x="453" y="1307"/>
                  </a:lnTo>
                  <a:lnTo>
                    <a:pt x="453" y="1309"/>
                  </a:lnTo>
                  <a:lnTo>
                    <a:pt x="453" y="1320"/>
                  </a:lnTo>
                  <a:lnTo>
                    <a:pt x="452" y="1343"/>
                  </a:lnTo>
                  <a:lnTo>
                    <a:pt x="451" y="1367"/>
                  </a:lnTo>
                  <a:lnTo>
                    <a:pt x="449" y="1378"/>
                  </a:lnTo>
                  <a:lnTo>
                    <a:pt x="446" y="1392"/>
                  </a:lnTo>
                  <a:lnTo>
                    <a:pt x="442" y="1405"/>
                  </a:lnTo>
                  <a:lnTo>
                    <a:pt x="436" y="1420"/>
                  </a:lnTo>
                  <a:lnTo>
                    <a:pt x="430" y="1434"/>
                  </a:lnTo>
                  <a:lnTo>
                    <a:pt x="423" y="1451"/>
                  </a:lnTo>
                  <a:lnTo>
                    <a:pt x="408" y="1483"/>
                  </a:lnTo>
                  <a:lnTo>
                    <a:pt x="402" y="1497"/>
                  </a:lnTo>
                  <a:lnTo>
                    <a:pt x="397" y="1512"/>
                  </a:lnTo>
                  <a:lnTo>
                    <a:pt x="388" y="1539"/>
                  </a:lnTo>
                  <a:lnTo>
                    <a:pt x="381" y="1563"/>
                  </a:lnTo>
                  <a:lnTo>
                    <a:pt x="375" y="1588"/>
                  </a:lnTo>
                  <a:lnTo>
                    <a:pt x="371" y="1601"/>
                  </a:lnTo>
                  <a:lnTo>
                    <a:pt x="368" y="1615"/>
                  </a:lnTo>
                  <a:lnTo>
                    <a:pt x="362" y="1629"/>
                  </a:lnTo>
                  <a:lnTo>
                    <a:pt x="358" y="1644"/>
                  </a:lnTo>
                  <a:lnTo>
                    <a:pt x="348" y="1678"/>
                  </a:lnTo>
                  <a:lnTo>
                    <a:pt x="344" y="1693"/>
                  </a:lnTo>
                  <a:lnTo>
                    <a:pt x="339" y="1709"/>
                  </a:lnTo>
                  <a:lnTo>
                    <a:pt x="334" y="1723"/>
                  </a:lnTo>
                  <a:lnTo>
                    <a:pt x="329" y="1736"/>
                  </a:lnTo>
                  <a:lnTo>
                    <a:pt x="324" y="1747"/>
                  </a:lnTo>
                  <a:lnTo>
                    <a:pt x="320" y="1756"/>
                  </a:lnTo>
                  <a:lnTo>
                    <a:pt x="315" y="1763"/>
                  </a:lnTo>
                  <a:lnTo>
                    <a:pt x="311" y="1770"/>
                  </a:lnTo>
                  <a:lnTo>
                    <a:pt x="303" y="1782"/>
                  </a:lnTo>
                  <a:lnTo>
                    <a:pt x="298" y="1790"/>
                  </a:lnTo>
                  <a:lnTo>
                    <a:pt x="291" y="1799"/>
                  </a:lnTo>
                  <a:lnTo>
                    <a:pt x="284" y="1808"/>
                  </a:lnTo>
                  <a:lnTo>
                    <a:pt x="276" y="1819"/>
                  </a:lnTo>
                  <a:lnTo>
                    <a:pt x="258" y="1841"/>
                  </a:lnTo>
                  <a:lnTo>
                    <a:pt x="240" y="1863"/>
                  </a:lnTo>
                  <a:lnTo>
                    <a:pt x="230" y="1874"/>
                  </a:lnTo>
                  <a:lnTo>
                    <a:pt x="222" y="1882"/>
                  </a:lnTo>
                  <a:lnTo>
                    <a:pt x="206" y="1897"/>
                  </a:lnTo>
                  <a:lnTo>
                    <a:pt x="190" y="1910"/>
                  </a:lnTo>
                  <a:lnTo>
                    <a:pt x="175" y="1919"/>
                  </a:lnTo>
                  <a:lnTo>
                    <a:pt x="157" y="1928"/>
                  </a:lnTo>
                  <a:lnTo>
                    <a:pt x="146" y="1931"/>
                  </a:lnTo>
                  <a:lnTo>
                    <a:pt x="136" y="1933"/>
                  </a:lnTo>
                  <a:lnTo>
                    <a:pt x="116" y="1935"/>
                  </a:lnTo>
                  <a:lnTo>
                    <a:pt x="93" y="1937"/>
                  </a:lnTo>
                  <a:lnTo>
                    <a:pt x="82" y="1937"/>
                  </a:lnTo>
                  <a:lnTo>
                    <a:pt x="73" y="1936"/>
                  </a:lnTo>
                  <a:lnTo>
                    <a:pt x="55" y="1934"/>
                  </a:lnTo>
                  <a:lnTo>
                    <a:pt x="39" y="1930"/>
                  </a:lnTo>
                  <a:lnTo>
                    <a:pt x="22" y="1924"/>
                  </a:lnTo>
                  <a:lnTo>
                    <a:pt x="6" y="1918"/>
                  </a:lnTo>
                  <a:close/>
                </a:path>
              </a:pathLst>
            </a:custGeom>
            <a:solidFill>
              <a:srgbClr val="580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03" name="Freeform 74"/>
            <p:cNvSpPr>
              <a:spLocks/>
            </p:cNvSpPr>
            <p:nvPr/>
          </p:nvSpPr>
          <p:spPr bwMode="auto">
            <a:xfrm>
              <a:off x="2407" y="1672"/>
              <a:ext cx="1558" cy="1981"/>
            </a:xfrm>
            <a:custGeom>
              <a:avLst/>
              <a:gdLst>
                <a:gd name="T0" fmla="*/ 117 w 1558"/>
                <a:gd name="T1" fmla="*/ 1960 h 1981"/>
                <a:gd name="T2" fmla="*/ 202 w 1558"/>
                <a:gd name="T3" fmla="*/ 1866 h 1981"/>
                <a:gd name="T4" fmla="*/ 247 w 1558"/>
                <a:gd name="T5" fmla="*/ 1714 h 1981"/>
                <a:gd name="T6" fmla="*/ 308 w 1558"/>
                <a:gd name="T7" fmla="*/ 1335 h 1981"/>
                <a:gd name="T8" fmla="*/ 342 w 1558"/>
                <a:gd name="T9" fmla="*/ 723 h 1981"/>
                <a:gd name="T10" fmla="*/ 368 w 1558"/>
                <a:gd name="T11" fmla="*/ 285 h 1981"/>
                <a:gd name="T12" fmla="*/ 378 w 1558"/>
                <a:gd name="T13" fmla="*/ 135 h 1981"/>
                <a:gd name="T14" fmla="*/ 386 w 1558"/>
                <a:gd name="T15" fmla="*/ 79 h 1981"/>
                <a:gd name="T16" fmla="*/ 407 w 1558"/>
                <a:gd name="T17" fmla="*/ 22 h 1981"/>
                <a:gd name="T18" fmla="*/ 418 w 1558"/>
                <a:gd name="T19" fmla="*/ 42 h 1981"/>
                <a:gd name="T20" fmla="*/ 427 w 1558"/>
                <a:gd name="T21" fmla="*/ 174 h 1981"/>
                <a:gd name="T22" fmla="*/ 455 w 1558"/>
                <a:gd name="T23" fmla="*/ 470 h 1981"/>
                <a:gd name="T24" fmla="*/ 479 w 1558"/>
                <a:gd name="T25" fmla="*/ 695 h 1981"/>
                <a:gd name="T26" fmla="*/ 488 w 1558"/>
                <a:gd name="T27" fmla="*/ 779 h 1981"/>
                <a:gd name="T28" fmla="*/ 502 w 1558"/>
                <a:gd name="T29" fmla="*/ 909 h 1981"/>
                <a:gd name="T30" fmla="*/ 543 w 1558"/>
                <a:gd name="T31" fmla="*/ 1187 h 1981"/>
                <a:gd name="T32" fmla="*/ 582 w 1558"/>
                <a:gd name="T33" fmla="*/ 1352 h 1981"/>
                <a:gd name="T34" fmla="*/ 622 w 1558"/>
                <a:gd name="T35" fmla="*/ 1476 h 1981"/>
                <a:gd name="T36" fmla="*/ 707 w 1558"/>
                <a:gd name="T37" fmla="*/ 1607 h 1981"/>
                <a:gd name="T38" fmla="*/ 866 w 1558"/>
                <a:gd name="T39" fmla="*/ 1706 h 1981"/>
                <a:gd name="T40" fmla="*/ 943 w 1558"/>
                <a:gd name="T41" fmla="*/ 1756 h 1981"/>
                <a:gd name="T42" fmla="*/ 982 w 1558"/>
                <a:gd name="T43" fmla="*/ 1803 h 1981"/>
                <a:gd name="T44" fmla="*/ 1087 w 1558"/>
                <a:gd name="T45" fmla="*/ 1897 h 1981"/>
                <a:gd name="T46" fmla="*/ 1119 w 1558"/>
                <a:gd name="T47" fmla="*/ 1917 h 1981"/>
                <a:gd name="T48" fmla="*/ 1180 w 1558"/>
                <a:gd name="T49" fmla="*/ 1943 h 1981"/>
                <a:gd name="T50" fmla="*/ 1280 w 1558"/>
                <a:gd name="T51" fmla="*/ 1972 h 1981"/>
                <a:gd name="T52" fmla="*/ 1363 w 1558"/>
                <a:gd name="T53" fmla="*/ 1974 h 1981"/>
                <a:gd name="T54" fmla="*/ 1538 w 1558"/>
                <a:gd name="T55" fmla="*/ 1974 h 1981"/>
                <a:gd name="T56" fmla="*/ 1468 w 1558"/>
                <a:gd name="T57" fmla="*/ 1958 h 1981"/>
                <a:gd name="T58" fmla="*/ 1305 w 1558"/>
                <a:gd name="T59" fmla="*/ 1958 h 1981"/>
                <a:gd name="T60" fmla="*/ 1234 w 1558"/>
                <a:gd name="T61" fmla="*/ 1942 h 1981"/>
                <a:gd name="T62" fmla="*/ 1135 w 1558"/>
                <a:gd name="T63" fmla="*/ 1908 h 1981"/>
                <a:gd name="T64" fmla="*/ 1111 w 1558"/>
                <a:gd name="T65" fmla="*/ 1894 h 1981"/>
                <a:gd name="T66" fmla="*/ 1016 w 1558"/>
                <a:gd name="T67" fmla="*/ 1814 h 1981"/>
                <a:gd name="T68" fmla="*/ 961 w 1558"/>
                <a:gd name="T69" fmla="*/ 1755 h 1981"/>
                <a:gd name="T70" fmla="*/ 902 w 1558"/>
                <a:gd name="T71" fmla="*/ 1708 h 1981"/>
                <a:gd name="T72" fmla="*/ 735 w 1558"/>
                <a:gd name="T73" fmla="*/ 1610 h 1981"/>
                <a:gd name="T74" fmla="*/ 637 w 1558"/>
                <a:gd name="T75" fmla="*/ 1471 h 1981"/>
                <a:gd name="T76" fmla="*/ 602 w 1558"/>
                <a:gd name="T77" fmla="*/ 1362 h 1981"/>
                <a:gd name="T78" fmla="*/ 566 w 1558"/>
                <a:gd name="T79" fmla="*/ 1224 h 1981"/>
                <a:gd name="T80" fmla="*/ 522 w 1558"/>
                <a:gd name="T81" fmla="*/ 944 h 1981"/>
                <a:gd name="T82" fmla="*/ 506 w 1558"/>
                <a:gd name="T83" fmla="*/ 797 h 1981"/>
                <a:gd name="T84" fmla="*/ 497 w 1558"/>
                <a:gd name="T85" fmla="*/ 729 h 1981"/>
                <a:gd name="T86" fmla="*/ 481 w 1558"/>
                <a:gd name="T87" fmla="*/ 565 h 1981"/>
                <a:gd name="T88" fmla="*/ 447 w 1558"/>
                <a:gd name="T89" fmla="*/ 216 h 1981"/>
                <a:gd name="T90" fmla="*/ 434 w 1558"/>
                <a:gd name="T91" fmla="*/ 49 h 1981"/>
                <a:gd name="T92" fmla="*/ 425 w 1558"/>
                <a:gd name="T93" fmla="*/ 11 h 1981"/>
                <a:gd name="T94" fmla="*/ 407 w 1558"/>
                <a:gd name="T95" fmla="*/ 1 h 1981"/>
                <a:gd name="T96" fmla="*/ 383 w 1558"/>
                <a:gd name="T97" fmla="*/ 33 h 1981"/>
                <a:gd name="T98" fmla="*/ 369 w 1558"/>
                <a:gd name="T99" fmla="*/ 89 h 1981"/>
                <a:gd name="T100" fmla="*/ 362 w 1558"/>
                <a:gd name="T101" fmla="*/ 123 h 1981"/>
                <a:gd name="T102" fmla="*/ 354 w 1558"/>
                <a:gd name="T103" fmla="*/ 256 h 1981"/>
                <a:gd name="T104" fmla="*/ 330 w 1558"/>
                <a:gd name="T105" fmla="*/ 641 h 1981"/>
                <a:gd name="T106" fmla="*/ 292 w 1558"/>
                <a:gd name="T107" fmla="*/ 1333 h 1981"/>
                <a:gd name="T108" fmla="*/ 241 w 1558"/>
                <a:gd name="T109" fmla="*/ 1666 h 1981"/>
                <a:gd name="T110" fmla="*/ 188 w 1558"/>
                <a:gd name="T111" fmla="*/ 1860 h 1981"/>
                <a:gd name="T112" fmla="*/ 84 w 1558"/>
                <a:gd name="T113" fmla="*/ 1955 h 19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58" h="1981">
                  <a:moveTo>
                    <a:pt x="0" y="1965"/>
                  </a:moveTo>
                  <a:lnTo>
                    <a:pt x="0" y="1981"/>
                  </a:lnTo>
                  <a:lnTo>
                    <a:pt x="31" y="1980"/>
                  </a:lnTo>
                  <a:lnTo>
                    <a:pt x="32" y="1980"/>
                  </a:lnTo>
                  <a:lnTo>
                    <a:pt x="61" y="1978"/>
                  </a:lnTo>
                  <a:lnTo>
                    <a:pt x="62" y="1978"/>
                  </a:lnTo>
                  <a:lnTo>
                    <a:pt x="89" y="1970"/>
                  </a:lnTo>
                  <a:lnTo>
                    <a:pt x="117" y="1960"/>
                  </a:lnTo>
                  <a:lnTo>
                    <a:pt x="117" y="1959"/>
                  </a:lnTo>
                  <a:lnTo>
                    <a:pt x="139" y="1948"/>
                  </a:lnTo>
                  <a:lnTo>
                    <a:pt x="141" y="1947"/>
                  </a:lnTo>
                  <a:lnTo>
                    <a:pt x="162" y="1930"/>
                  </a:lnTo>
                  <a:lnTo>
                    <a:pt x="163" y="1929"/>
                  </a:lnTo>
                  <a:lnTo>
                    <a:pt x="180" y="1908"/>
                  </a:lnTo>
                  <a:lnTo>
                    <a:pt x="181" y="1906"/>
                  </a:lnTo>
                  <a:lnTo>
                    <a:pt x="194" y="1881"/>
                  </a:lnTo>
                  <a:lnTo>
                    <a:pt x="202" y="1866"/>
                  </a:lnTo>
                  <a:lnTo>
                    <a:pt x="203" y="1865"/>
                  </a:lnTo>
                  <a:lnTo>
                    <a:pt x="210" y="1844"/>
                  </a:lnTo>
                  <a:lnTo>
                    <a:pt x="217" y="1817"/>
                  </a:lnTo>
                  <a:lnTo>
                    <a:pt x="227" y="1788"/>
                  </a:lnTo>
                  <a:lnTo>
                    <a:pt x="238" y="1754"/>
                  </a:lnTo>
                  <a:lnTo>
                    <a:pt x="238" y="1753"/>
                  </a:lnTo>
                  <a:lnTo>
                    <a:pt x="247" y="1714"/>
                  </a:lnTo>
                  <a:lnTo>
                    <a:pt x="256" y="1670"/>
                  </a:lnTo>
                  <a:lnTo>
                    <a:pt x="267" y="1623"/>
                  </a:lnTo>
                  <a:lnTo>
                    <a:pt x="276" y="1574"/>
                  </a:lnTo>
                  <a:lnTo>
                    <a:pt x="285" y="1519"/>
                  </a:lnTo>
                  <a:lnTo>
                    <a:pt x="293" y="1462"/>
                  </a:lnTo>
                  <a:lnTo>
                    <a:pt x="293" y="1461"/>
                  </a:lnTo>
                  <a:lnTo>
                    <a:pt x="301" y="1400"/>
                  </a:lnTo>
                  <a:lnTo>
                    <a:pt x="308" y="1335"/>
                  </a:lnTo>
                  <a:lnTo>
                    <a:pt x="313" y="1267"/>
                  </a:lnTo>
                  <a:lnTo>
                    <a:pt x="319" y="1198"/>
                  </a:lnTo>
                  <a:lnTo>
                    <a:pt x="323" y="1125"/>
                  </a:lnTo>
                  <a:lnTo>
                    <a:pt x="326" y="1048"/>
                  </a:lnTo>
                  <a:lnTo>
                    <a:pt x="330" y="970"/>
                  </a:lnTo>
                  <a:lnTo>
                    <a:pt x="334" y="888"/>
                  </a:lnTo>
                  <a:lnTo>
                    <a:pt x="337" y="806"/>
                  </a:lnTo>
                  <a:lnTo>
                    <a:pt x="342" y="723"/>
                  </a:lnTo>
                  <a:lnTo>
                    <a:pt x="346" y="642"/>
                  </a:lnTo>
                  <a:lnTo>
                    <a:pt x="352" y="562"/>
                  </a:lnTo>
                  <a:lnTo>
                    <a:pt x="355" y="486"/>
                  </a:lnTo>
                  <a:lnTo>
                    <a:pt x="358" y="449"/>
                  </a:lnTo>
                  <a:lnTo>
                    <a:pt x="361" y="412"/>
                  </a:lnTo>
                  <a:lnTo>
                    <a:pt x="362" y="379"/>
                  </a:lnTo>
                  <a:lnTo>
                    <a:pt x="364" y="345"/>
                  </a:lnTo>
                  <a:lnTo>
                    <a:pt x="366" y="314"/>
                  </a:lnTo>
                  <a:lnTo>
                    <a:pt x="368" y="285"/>
                  </a:lnTo>
                  <a:lnTo>
                    <a:pt x="369" y="257"/>
                  </a:lnTo>
                  <a:lnTo>
                    <a:pt x="371" y="232"/>
                  </a:lnTo>
                  <a:lnTo>
                    <a:pt x="373" y="207"/>
                  </a:lnTo>
                  <a:lnTo>
                    <a:pt x="376" y="186"/>
                  </a:lnTo>
                  <a:lnTo>
                    <a:pt x="377" y="166"/>
                  </a:lnTo>
                  <a:lnTo>
                    <a:pt x="377" y="151"/>
                  </a:lnTo>
                  <a:lnTo>
                    <a:pt x="378" y="135"/>
                  </a:lnTo>
                  <a:lnTo>
                    <a:pt x="378" y="134"/>
                  </a:lnTo>
                  <a:lnTo>
                    <a:pt x="378" y="123"/>
                  </a:lnTo>
                  <a:lnTo>
                    <a:pt x="380" y="117"/>
                  </a:lnTo>
                  <a:lnTo>
                    <a:pt x="380" y="116"/>
                  </a:lnTo>
                  <a:lnTo>
                    <a:pt x="380" y="110"/>
                  </a:lnTo>
                  <a:lnTo>
                    <a:pt x="383" y="102"/>
                  </a:lnTo>
                  <a:lnTo>
                    <a:pt x="384" y="91"/>
                  </a:lnTo>
                  <a:lnTo>
                    <a:pt x="386" y="79"/>
                  </a:lnTo>
                  <a:lnTo>
                    <a:pt x="389" y="67"/>
                  </a:lnTo>
                  <a:lnTo>
                    <a:pt x="393" y="53"/>
                  </a:lnTo>
                  <a:lnTo>
                    <a:pt x="393" y="52"/>
                  </a:lnTo>
                  <a:lnTo>
                    <a:pt x="396" y="40"/>
                  </a:lnTo>
                  <a:lnTo>
                    <a:pt x="401" y="32"/>
                  </a:lnTo>
                  <a:lnTo>
                    <a:pt x="407" y="22"/>
                  </a:lnTo>
                  <a:lnTo>
                    <a:pt x="408" y="20"/>
                  </a:lnTo>
                  <a:lnTo>
                    <a:pt x="409" y="17"/>
                  </a:lnTo>
                  <a:lnTo>
                    <a:pt x="411" y="19"/>
                  </a:lnTo>
                  <a:lnTo>
                    <a:pt x="412" y="21"/>
                  </a:lnTo>
                  <a:lnTo>
                    <a:pt x="414" y="26"/>
                  </a:lnTo>
                  <a:lnTo>
                    <a:pt x="415" y="32"/>
                  </a:lnTo>
                  <a:lnTo>
                    <a:pt x="416" y="33"/>
                  </a:lnTo>
                  <a:lnTo>
                    <a:pt x="418" y="42"/>
                  </a:lnTo>
                  <a:lnTo>
                    <a:pt x="419" y="52"/>
                  </a:lnTo>
                  <a:lnTo>
                    <a:pt x="421" y="64"/>
                  </a:lnTo>
                  <a:lnTo>
                    <a:pt x="421" y="79"/>
                  </a:lnTo>
                  <a:lnTo>
                    <a:pt x="421" y="80"/>
                  </a:lnTo>
                  <a:lnTo>
                    <a:pt x="423" y="96"/>
                  </a:lnTo>
                  <a:lnTo>
                    <a:pt x="425" y="132"/>
                  </a:lnTo>
                  <a:lnTo>
                    <a:pt x="427" y="174"/>
                  </a:lnTo>
                  <a:lnTo>
                    <a:pt x="432" y="218"/>
                  </a:lnTo>
                  <a:lnTo>
                    <a:pt x="435" y="267"/>
                  </a:lnTo>
                  <a:lnTo>
                    <a:pt x="440" y="316"/>
                  </a:lnTo>
                  <a:lnTo>
                    <a:pt x="445" y="367"/>
                  </a:lnTo>
                  <a:lnTo>
                    <a:pt x="449" y="418"/>
                  </a:lnTo>
                  <a:lnTo>
                    <a:pt x="455" y="470"/>
                  </a:lnTo>
                  <a:lnTo>
                    <a:pt x="460" y="520"/>
                  </a:lnTo>
                  <a:lnTo>
                    <a:pt x="466" y="567"/>
                  </a:lnTo>
                  <a:lnTo>
                    <a:pt x="469" y="614"/>
                  </a:lnTo>
                  <a:lnTo>
                    <a:pt x="475" y="656"/>
                  </a:lnTo>
                  <a:lnTo>
                    <a:pt x="479" y="695"/>
                  </a:lnTo>
                  <a:lnTo>
                    <a:pt x="481" y="730"/>
                  </a:lnTo>
                  <a:lnTo>
                    <a:pt x="482" y="731"/>
                  </a:lnTo>
                  <a:lnTo>
                    <a:pt x="485" y="743"/>
                  </a:lnTo>
                  <a:lnTo>
                    <a:pt x="484" y="743"/>
                  </a:lnTo>
                  <a:lnTo>
                    <a:pt x="486" y="756"/>
                  </a:lnTo>
                  <a:lnTo>
                    <a:pt x="486" y="768"/>
                  </a:lnTo>
                  <a:lnTo>
                    <a:pt x="487" y="770"/>
                  </a:lnTo>
                  <a:lnTo>
                    <a:pt x="488" y="779"/>
                  </a:lnTo>
                  <a:lnTo>
                    <a:pt x="490" y="799"/>
                  </a:lnTo>
                  <a:lnTo>
                    <a:pt x="491" y="820"/>
                  </a:lnTo>
                  <a:lnTo>
                    <a:pt x="495" y="846"/>
                  </a:lnTo>
                  <a:lnTo>
                    <a:pt x="495" y="847"/>
                  </a:lnTo>
                  <a:lnTo>
                    <a:pt x="499" y="878"/>
                  </a:lnTo>
                  <a:lnTo>
                    <a:pt x="502" y="909"/>
                  </a:lnTo>
                  <a:lnTo>
                    <a:pt x="506" y="946"/>
                  </a:lnTo>
                  <a:lnTo>
                    <a:pt x="511" y="985"/>
                  </a:lnTo>
                  <a:lnTo>
                    <a:pt x="511" y="986"/>
                  </a:lnTo>
                  <a:lnTo>
                    <a:pt x="516" y="1024"/>
                  </a:lnTo>
                  <a:lnTo>
                    <a:pt x="527" y="1104"/>
                  </a:lnTo>
                  <a:lnTo>
                    <a:pt x="528" y="1105"/>
                  </a:lnTo>
                  <a:lnTo>
                    <a:pt x="543" y="1187"/>
                  </a:lnTo>
                  <a:lnTo>
                    <a:pt x="551" y="1228"/>
                  </a:lnTo>
                  <a:lnTo>
                    <a:pt x="558" y="1266"/>
                  </a:lnTo>
                  <a:lnTo>
                    <a:pt x="558" y="1267"/>
                  </a:lnTo>
                  <a:lnTo>
                    <a:pt x="570" y="1304"/>
                  </a:lnTo>
                  <a:lnTo>
                    <a:pt x="579" y="1338"/>
                  </a:lnTo>
                  <a:lnTo>
                    <a:pt x="582" y="1351"/>
                  </a:lnTo>
                  <a:lnTo>
                    <a:pt x="582" y="1352"/>
                  </a:lnTo>
                  <a:lnTo>
                    <a:pt x="587" y="1367"/>
                  </a:lnTo>
                  <a:lnTo>
                    <a:pt x="592" y="1383"/>
                  </a:lnTo>
                  <a:lnTo>
                    <a:pt x="597" y="1399"/>
                  </a:lnTo>
                  <a:lnTo>
                    <a:pt x="608" y="1439"/>
                  </a:lnTo>
                  <a:lnTo>
                    <a:pt x="622" y="1476"/>
                  </a:lnTo>
                  <a:lnTo>
                    <a:pt x="622" y="1477"/>
                  </a:lnTo>
                  <a:lnTo>
                    <a:pt x="641" y="1516"/>
                  </a:lnTo>
                  <a:lnTo>
                    <a:pt x="662" y="1555"/>
                  </a:lnTo>
                  <a:lnTo>
                    <a:pt x="663" y="1557"/>
                  </a:lnTo>
                  <a:lnTo>
                    <a:pt x="678" y="1573"/>
                  </a:lnTo>
                  <a:lnTo>
                    <a:pt x="693" y="1590"/>
                  </a:lnTo>
                  <a:lnTo>
                    <a:pt x="692" y="1590"/>
                  </a:lnTo>
                  <a:lnTo>
                    <a:pt x="705" y="1606"/>
                  </a:lnTo>
                  <a:lnTo>
                    <a:pt x="707" y="1607"/>
                  </a:lnTo>
                  <a:lnTo>
                    <a:pt x="726" y="1622"/>
                  </a:lnTo>
                  <a:lnTo>
                    <a:pt x="726" y="1623"/>
                  </a:lnTo>
                  <a:lnTo>
                    <a:pt x="761" y="1648"/>
                  </a:lnTo>
                  <a:lnTo>
                    <a:pt x="762" y="1648"/>
                  </a:lnTo>
                  <a:lnTo>
                    <a:pt x="799" y="1671"/>
                  </a:lnTo>
                  <a:lnTo>
                    <a:pt x="834" y="1689"/>
                  </a:lnTo>
                  <a:lnTo>
                    <a:pt x="866" y="1706"/>
                  </a:lnTo>
                  <a:lnTo>
                    <a:pt x="894" y="1721"/>
                  </a:lnTo>
                  <a:lnTo>
                    <a:pt x="919" y="1736"/>
                  </a:lnTo>
                  <a:lnTo>
                    <a:pt x="929" y="1742"/>
                  </a:lnTo>
                  <a:lnTo>
                    <a:pt x="936" y="1748"/>
                  </a:lnTo>
                  <a:lnTo>
                    <a:pt x="943" y="1756"/>
                  </a:lnTo>
                  <a:lnTo>
                    <a:pt x="949" y="1764"/>
                  </a:lnTo>
                  <a:lnTo>
                    <a:pt x="953" y="1770"/>
                  </a:lnTo>
                  <a:lnTo>
                    <a:pt x="953" y="1771"/>
                  </a:lnTo>
                  <a:lnTo>
                    <a:pt x="961" y="1781"/>
                  </a:lnTo>
                  <a:lnTo>
                    <a:pt x="971" y="1792"/>
                  </a:lnTo>
                  <a:lnTo>
                    <a:pt x="971" y="1793"/>
                  </a:lnTo>
                  <a:lnTo>
                    <a:pt x="982" y="1803"/>
                  </a:lnTo>
                  <a:lnTo>
                    <a:pt x="1006" y="1825"/>
                  </a:lnTo>
                  <a:lnTo>
                    <a:pt x="1030" y="1849"/>
                  </a:lnTo>
                  <a:lnTo>
                    <a:pt x="1054" y="1870"/>
                  </a:lnTo>
                  <a:lnTo>
                    <a:pt x="1076" y="1890"/>
                  </a:lnTo>
                  <a:lnTo>
                    <a:pt x="1077" y="1891"/>
                  </a:lnTo>
                  <a:lnTo>
                    <a:pt x="1087" y="1897"/>
                  </a:lnTo>
                  <a:lnTo>
                    <a:pt x="1093" y="1902"/>
                  </a:lnTo>
                  <a:lnTo>
                    <a:pt x="1095" y="1903"/>
                  </a:lnTo>
                  <a:lnTo>
                    <a:pt x="1102" y="1908"/>
                  </a:lnTo>
                  <a:lnTo>
                    <a:pt x="1104" y="1910"/>
                  </a:lnTo>
                  <a:lnTo>
                    <a:pt x="1104" y="1911"/>
                  </a:lnTo>
                  <a:lnTo>
                    <a:pt x="1107" y="1913"/>
                  </a:lnTo>
                  <a:lnTo>
                    <a:pt x="1109" y="1913"/>
                  </a:lnTo>
                  <a:lnTo>
                    <a:pt x="1114" y="1914"/>
                  </a:lnTo>
                  <a:lnTo>
                    <a:pt x="1119" y="1917"/>
                  </a:lnTo>
                  <a:lnTo>
                    <a:pt x="1128" y="1922"/>
                  </a:lnTo>
                  <a:lnTo>
                    <a:pt x="1139" y="1927"/>
                  </a:lnTo>
                  <a:lnTo>
                    <a:pt x="1140" y="1928"/>
                  </a:lnTo>
                  <a:lnTo>
                    <a:pt x="1153" y="1931"/>
                  </a:lnTo>
                  <a:lnTo>
                    <a:pt x="1167" y="1937"/>
                  </a:lnTo>
                  <a:lnTo>
                    <a:pt x="1180" y="1943"/>
                  </a:lnTo>
                  <a:lnTo>
                    <a:pt x="1181" y="1944"/>
                  </a:lnTo>
                  <a:lnTo>
                    <a:pt x="1199" y="1948"/>
                  </a:lnTo>
                  <a:lnTo>
                    <a:pt x="1229" y="1957"/>
                  </a:lnTo>
                  <a:lnTo>
                    <a:pt x="1255" y="1966"/>
                  </a:lnTo>
                  <a:lnTo>
                    <a:pt x="1256" y="1966"/>
                  </a:lnTo>
                  <a:lnTo>
                    <a:pt x="1269" y="1970"/>
                  </a:lnTo>
                  <a:lnTo>
                    <a:pt x="1270" y="1970"/>
                  </a:lnTo>
                  <a:lnTo>
                    <a:pt x="1280" y="1972"/>
                  </a:lnTo>
                  <a:lnTo>
                    <a:pt x="1288" y="1974"/>
                  </a:lnTo>
                  <a:lnTo>
                    <a:pt x="1290" y="1974"/>
                  </a:lnTo>
                  <a:lnTo>
                    <a:pt x="1298" y="1974"/>
                  </a:lnTo>
                  <a:lnTo>
                    <a:pt x="1305" y="1974"/>
                  </a:lnTo>
                  <a:lnTo>
                    <a:pt x="1316" y="1974"/>
                  </a:lnTo>
                  <a:lnTo>
                    <a:pt x="1331" y="1974"/>
                  </a:lnTo>
                  <a:lnTo>
                    <a:pt x="1344" y="1974"/>
                  </a:lnTo>
                  <a:lnTo>
                    <a:pt x="1363" y="1974"/>
                  </a:lnTo>
                  <a:lnTo>
                    <a:pt x="1383" y="1974"/>
                  </a:lnTo>
                  <a:lnTo>
                    <a:pt x="1405" y="1974"/>
                  </a:lnTo>
                  <a:lnTo>
                    <a:pt x="1426" y="1974"/>
                  </a:lnTo>
                  <a:lnTo>
                    <a:pt x="1447" y="1974"/>
                  </a:lnTo>
                  <a:lnTo>
                    <a:pt x="1468" y="1974"/>
                  </a:lnTo>
                  <a:lnTo>
                    <a:pt x="1488" y="1974"/>
                  </a:lnTo>
                  <a:lnTo>
                    <a:pt x="1505" y="1974"/>
                  </a:lnTo>
                  <a:lnTo>
                    <a:pt x="1524" y="1974"/>
                  </a:lnTo>
                  <a:lnTo>
                    <a:pt x="1538" y="1974"/>
                  </a:lnTo>
                  <a:lnTo>
                    <a:pt x="1549" y="1974"/>
                  </a:lnTo>
                  <a:lnTo>
                    <a:pt x="1558" y="1974"/>
                  </a:lnTo>
                  <a:lnTo>
                    <a:pt x="1558" y="1958"/>
                  </a:lnTo>
                  <a:lnTo>
                    <a:pt x="1549" y="1958"/>
                  </a:lnTo>
                  <a:lnTo>
                    <a:pt x="1538" y="1958"/>
                  </a:lnTo>
                  <a:lnTo>
                    <a:pt x="1524" y="1958"/>
                  </a:lnTo>
                  <a:lnTo>
                    <a:pt x="1505" y="1958"/>
                  </a:lnTo>
                  <a:lnTo>
                    <a:pt x="1488" y="1958"/>
                  </a:lnTo>
                  <a:lnTo>
                    <a:pt x="1468" y="1958"/>
                  </a:lnTo>
                  <a:lnTo>
                    <a:pt x="1447" y="1958"/>
                  </a:lnTo>
                  <a:lnTo>
                    <a:pt x="1426" y="1958"/>
                  </a:lnTo>
                  <a:lnTo>
                    <a:pt x="1405" y="1958"/>
                  </a:lnTo>
                  <a:lnTo>
                    <a:pt x="1383" y="1958"/>
                  </a:lnTo>
                  <a:lnTo>
                    <a:pt x="1363" y="1958"/>
                  </a:lnTo>
                  <a:lnTo>
                    <a:pt x="1344" y="1958"/>
                  </a:lnTo>
                  <a:lnTo>
                    <a:pt x="1331" y="1958"/>
                  </a:lnTo>
                  <a:lnTo>
                    <a:pt x="1316" y="1958"/>
                  </a:lnTo>
                  <a:lnTo>
                    <a:pt x="1305" y="1958"/>
                  </a:lnTo>
                  <a:lnTo>
                    <a:pt x="1298" y="1958"/>
                  </a:lnTo>
                  <a:lnTo>
                    <a:pt x="1291" y="1958"/>
                  </a:lnTo>
                  <a:lnTo>
                    <a:pt x="1284" y="1957"/>
                  </a:lnTo>
                  <a:lnTo>
                    <a:pt x="1283" y="1956"/>
                  </a:lnTo>
                  <a:lnTo>
                    <a:pt x="1272" y="1954"/>
                  </a:lnTo>
                  <a:lnTo>
                    <a:pt x="1260" y="1951"/>
                  </a:lnTo>
                  <a:lnTo>
                    <a:pt x="1234" y="1942"/>
                  </a:lnTo>
                  <a:lnTo>
                    <a:pt x="1203" y="1933"/>
                  </a:lnTo>
                  <a:lnTo>
                    <a:pt x="1187" y="1929"/>
                  </a:lnTo>
                  <a:lnTo>
                    <a:pt x="1174" y="1923"/>
                  </a:lnTo>
                  <a:lnTo>
                    <a:pt x="1159" y="1916"/>
                  </a:lnTo>
                  <a:lnTo>
                    <a:pt x="1158" y="1916"/>
                  </a:lnTo>
                  <a:lnTo>
                    <a:pt x="1146" y="1913"/>
                  </a:lnTo>
                  <a:lnTo>
                    <a:pt x="1135" y="1908"/>
                  </a:lnTo>
                  <a:lnTo>
                    <a:pt x="1126" y="1903"/>
                  </a:lnTo>
                  <a:lnTo>
                    <a:pt x="1120" y="1900"/>
                  </a:lnTo>
                  <a:lnTo>
                    <a:pt x="1119" y="1899"/>
                  </a:lnTo>
                  <a:lnTo>
                    <a:pt x="1118" y="1898"/>
                  </a:lnTo>
                  <a:lnTo>
                    <a:pt x="1114" y="1898"/>
                  </a:lnTo>
                  <a:lnTo>
                    <a:pt x="1112" y="1896"/>
                  </a:lnTo>
                  <a:lnTo>
                    <a:pt x="1112" y="1895"/>
                  </a:lnTo>
                  <a:lnTo>
                    <a:pt x="1111" y="1894"/>
                  </a:lnTo>
                  <a:lnTo>
                    <a:pt x="1104" y="1890"/>
                  </a:lnTo>
                  <a:lnTo>
                    <a:pt x="1097" y="1885"/>
                  </a:lnTo>
                  <a:lnTo>
                    <a:pt x="1086" y="1879"/>
                  </a:lnTo>
                  <a:lnTo>
                    <a:pt x="1064" y="1859"/>
                  </a:lnTo>
                  <a:lnTo>
                    <a:pt x="1064" y="1858"/>
                  </a:lnTo>
                  <a:lnTo>
                    <a:pt x="1041" y="1837"/>
                  </a:lnTo>
                  <a:lnTo>
                    <a:pt x="1041" y="1838"/>
                  </a:lnTo>
                  <a:lnTo>
                    <a:pt x="1016" y="1814"/>
                  </a:lnTo>
                  <a:lnTo>
                    <a:pt x="992" y="1791"/>
                  </a:lnTo>
                  <a:lnTo>
                    <a:pt x="983" y="1782"/>
                  </a:lnTo>
                  <a:lnTo>
                    <a:pt x="973" y="1770"/>
                  </a:lnTo>
                  <a:lnTo>
                    <a:pt x="965" y="1762"/>
                  </a:lnTo>
                  <a:lnTo>
                    <a:pt x="962" y="1755"/>
                  </a:lnTo>
                  <a:lnTo>
                    <a:pt x="961" y="1755"/>
                  </a:lnTo>
                  <a:lnTo>
                    <a:pt x="955" y="1747"/>
                  </a:lnTo>
                  <a:lnTo>
                    <a:pt x="955" y="1746"/>
                  </a:lnTo>
                  <a:lnTo>
                    <a:pt x="948" y="1738"/>
                  </a:lnTo>
                  <a:lnTo>
                    <a:pt x="947" y="1738"/>
                  </a:lnTo>
                  <a:lnTo>
                    <a:pt x="938" y="1730"/>
                  </a:lnTo>
                  <a:lnTo>
                    <a:pt x="937" y="1728"/>
                  </a:lnTo>
                  <a:lnTo>
                    <a:pt x="927" y="1722"/>
                  </a:lnTo>
                  <a:lnTo>
                    <a:pt x="927" y="1723"/>
                  </a:lnTo>
                  <a:lnTo>
                    <a:pt x="902" y="1708"/>
                  </a:lnTo>
                  <a:lnTo>
                    <a:pt x="902" y="1707"/>
                  </a:lnTo>
                  <a:lnTo>
                    <a:pt x="874" y="1692"/>
                  </a:lnTo>
                  <a:lnTo>
                    <a:pt x="873" y="1692"/>
                  </a:lnTo>
                  <a:lnTo>
                    <a:pt x="841" y="1675"/>
                  </a:lnTo>
                  <a:lnTo>
                    <a:pt x="806" y="1657"/>
                  </a:lnTo>
                  <a:lnTo>
                    <a:pt x="770" y="1635"/>
                  </a:lnTo>
                  <a:lnTo>
                    <a:pt x="735" y="1610"/>
                  </a:lnTo>
                  <a:lnTo>
                    <a:pt x="718" y="1595"/>
                  </a:lnTo>
                  <a:lnTo>
                    <a:pt x="705" y="1580"/>
                  </a:lnTo>
                  <a:lnTo>
                    <a:pt x="690" y="1563"/>
                  </a:lnTo>
                  <a:lnTo>
                    <a:pt x="676" y="1547"/>
                  </a:lnTo>
                  <a:lnTo>
                    <a:pt x="655" y="1509"/>
                  </a:lnTo>
                  <a:lnTo>
                    <a:pt x="637" y="1471"/>
                  </a:lnTo>
                  <a:lnTo>
                    <a:pt x="623" y="1433"/>
                  </a:lnTo>
                  <a:lnTo>
                    <a:pt x="612" y="1395"/>
                  </a:lnTo>
                  <a:lnTo>
                    <a:pt x="612" y="1394"/>
                  </a:lnTo>
                  <a:lnTo>
                    <a:pt x="607" y="1377"/>
                  </a:lnTo>
                  <a:lnTo>
                    <a:pt x="602" y="1363"/>
                  </a:lnTo>
                  <a:lnTo>
                    <a:pt x="602" y="1362"/>
                  </a:lnTo>
                  <a:lnTo>
                    <a:pt x="597" y="1347"/>
                  </a:lnTo>
                  <a:lnTo>
                    <a:pt x="593" y="1334"/>
                  </a:lnTo>
                  <a:lnTo>
                    <a:pt x="585" y="1300"/>
                  </a:lnTo>
                  <a:lnTo>
                    <a:pt x="573" y="1263"/>
                  </a:lnTo>
                  <a:lnTo>
                    <a:pt x="566" y="1225"/>
                  </a:lnTo>
                  <a:lnTo>
                    <a:pt x="566" y="1224"/>
                  </a:lnTo>
                  <a:lnTo>
                    <a:pt x="558" y="1183"/>
                  </a:lnTo>
                  <a:lnTo>
                    <a:pt x="543" y="1103"/>
                  </a:lnTo>
                  <a:lnTo>
                    <a:pt x="532" y="1021"/>
                  </a:lnTo>
                  <a:lnTo>
                    <a:pt x="527" y="984"/>
                  </a:lnTo>
                  <a:lnTo>
                    <a:pt x="522" y="944"/>
                  </a:lnTo>
                  <a:lnTo>
                    <a:pt x="517" y="908"/>
                  </a:lnTo>
                  <a:lnTo>
                    <a:pt x="515" y="875"/>
                  </a:lnTo>
                  <a:lnTo>
                    <a:pt x="510" y="845"/>
                  </a:lnTo>
                  <a:lnTo>
                    <a:pt x="507" y="818"/>
                  </a:lnTo>
                  <a:lnTo>
                    <a:pt x="506" y="798"/>
                  </a:lnTo>
                  <a:lnTo>
                    <a:pt x="506" y="797"/>
                  </a:lnTo>
                  <a:lnTo>
                    <a:pt x="503" y="777"/>
                  </a:lnTo>
                  <a:lnTo>
                    <a:pt x="502" y="768"/>
                  </a:lnTo>
                  <a:lnTo>
                    <a:pt x="502" y="755"/>
                  </a:lnTo>
                  <a:lnTo>
                    <a:pt x="502" y="754"/>
                  </a:lnTo>
                  <a:lnTo>
                    <a:pt x="500" y="741"/>
                  </a:lnTo>
                  <a:lnTo>
                    <a:pt x="500" y="740"/>
                  </a:lnTo>
                  <a:lnTo>
                    <a:pt x="497" y="729"/>
                  </a:lnTo>
                  <a:lnTo>
                    <a:pt x="495" y="694"/>
                  </a:lnTo>
                  <a:lnTo>
                    <a:pt x="495" y="693"/>
                  </a:lnTo>
                  <a:lnTo>
                    <a:pt x="491" y="654"/>
                  </a:lnTo>
                  <a:lnTo>
                    <a:pt x="485" y="612"/>
                  </a:lnTo>
                  <a:lnTo>
                    <a:pt x="481" y="566"/>
                  </a:lnTo>
                  <a:lnTo>
                    <a:pt x="481" y="565"/>
                  </a:lnTo>
                  <a:lnTo>
                    <a:pt x="476" y="518"/>
                  </a:lnTo>
                  <a:lnTo>
                    <a:pt x="471" y="468"/>
                  </a:lnTo>
                  <a:lnTo>
                    <a:pt x="465" y="417"/>
                  </a:lnTo>
                  <a:lnTo>
                    <a:pt x="460" y="365"/>
                  </a:lnTo>
                  <a:lnTo>
                    <a:pt x="456" y="314"/>
                  </a:lnTo>
                  <a:lnTo>
                    <a:pt x="451" y="265"/>
                  </a:lnTo>
                  <a:lnTo>
                    <a:pt x="447" y="217"/>
                  </a:lnTo>
                  <a:lnTo>
                    <a:pt x="447" y="216"/>
                  </a:lnTo>
                  <a:lnTo>
                    <a:pt x="443" y="173"/>
                  </a:lnTo>
                  <a:lnTo>
                    <a:pt x="440" y="131"/>
                  </a:lnTo>
                  <a:lnTo>
                    <a:pt x="439" y="95"/>
                  </a:lnTo>
                  <a:lnTo>
                    <a:pt x="439" y="94"/>
                  </a:lnTo>
                  <a:lnTo>
                    <a:pt x="437" y="78"/>
                  </a:lnTo>
                  <a:lnTo>
                    <a:pt x="437" y="64"/>
                  </a:lnTo>
                  <a:lnTo>
                    <a:pt x="437" y="63"/>
                  </a:lnTo>
                  <a:lnTo>
                    <a:pt x="434" y="49"/>
                  </a:lnTo>
                  <a:lnTo>
                    <a:pt x="432" y="40"/>
                  </a:lnTo>
                  <a:lnTo>
                    <a:pt x="431" y="30"/>
                  </a:lnTo>
                  <a:lnTo>
                    <a:pt x="430" y="22"/>
                  </a:lnTo>
                  <a:lnTo>
                    <a:pt x="430" y="20"/>
                  </a:lnTo>
                  <a:lnTo>
                    <a:pt x="429" y="19"/>
                  </a:lnTo>
                  <a:lnTo>
                    <a:pt x="427" y="15"/>
                  </a:lnTo>
                  <a:lnTo>
                    <a:pt x="425" y="11"/>
                  </a:lnTo>
                  <a:lnTo>
                    <a:pt x="424" y="8"/>
                  </a:lnTo>
                  <a:lnTo>
                    <a:pt x="423" y="7"/>
                  </a:lnTo>
                  <a:lnTo>
                    <a:pt x="417" y="2"/>
                  </a:lnTo>
                  <a:lnTo>
                    <a:pt x="415" y="1"/>
                  </a:lnTo>
                  <a:lnTo>
                    <a:pt x="411" y="0"/>
                  </a:lnTo>
                  <a:lnTo>
                    <a:pt x="409" y="0"/>
                  </a:lnTo>
                  <a:lnTo>
                    <a:pt x="407" y="1"/>
                  </a:lnTo>
                  <a:lnTo>
                    <a:pt x="401" y="3"/>
                  </a:lnTo>
                  <a:lnTo>
                    <a:pt x="400" y="3"/>
                  </a:lnTo>
                  <a:lnTo>
                    <a:pt x="397" y="5"/>
                  </a:lnTo>
                  <a:lnTo>
                    <a:pt x="396" y="7"/>
                  </a:lnTo>
                  <a:lnTo>
                    <a:pt x="393" y="14"/>
                  </a:lnTo>
                  <a:lnTo>
                    <a:pt x="388" y="23"/>
                  </a:lnTo>
                  <a:lnTo>
                    <a:pt x="388" y="24"/>
                  </a:lnTo>
                  <a:lnTo>
                    <a:pt x="383" y="33"/>
                  </a:lnTo>
                  <a:lnTo>
                    <a:pt x="382" y="34"/>
                  </a:lnTo>
                  <a:lnTo>
                    <a:pt x="378" y="47"/>
                  </a:lnTo>
                  <a:lnTo>
                    <a:pt x="374" y="61"/>
                  </a:lnTo>
                  <a:lnTo>
                    <a:pt x="374" y="62"/>
                  </a:lnTo>
                  <a:lnTo>
                    <a:pt x="371" y="75"/>
                  </a:lnTo>
                  <a:lnTo>
                    <a:pt x="370" y="77"/>
                  </a:lnTo>
                  <a:lnTo>
                    <a:pt x="370" y="76"/>
                  </a:lnTo>
                  <a:lnTo>
                    <a:pt x="369" y="89"/>
                  </a:lnTo>
                  <a:lnTo>
                    <a:pt x="367" y="99"/>
                  </a:lnTo>
                  <a:lnTo>
                    <a:pt x="368" y="99"/>
                  </a:lnTo>
                  <a:lnTo>
                    <a:pt x="365" y="109"/>
                  </a:lnTo>
                  <a:lnTo>
                    <a:pt x="364" y="110"/>
                  </a:lnTo>
                  <a:lnTo>
                    <a:pt x="364" y="116"/>
                  </a:lnTo>
                  <a:lnTo>
                    <a:pt x="363" y="121"/>
                  </a:lnTo>
                  <a:lnTo>
                    <a:pt x="362" y="123"/>
                  </a:lnTo>
                  <a:lnTo>
                    <a:pt x="362" y="134"/>
                  </a:lnTo>
                  <a:lnTo>
                    <a:pt x="362" y="150"/>
                  </a:lnTo>
                  <a:lnTo>
                    <a:pt x="362" y="165"/>
                  </a:lnTo>
                  <a:lnTo>
                    <a:pt x="360" y="184"/>
                  </a:lnTo>
                  <a:lnTo>
                    <a:pt x="357" y="205"/>
                  </a:lnTo>
                  <a:lnTo>
                    <a:pt x="357" y="206"/>
                  </a:lnTo>
                  <a:lnTo>
                    <a:pt x="355" y="231"/>
                  </a:lnTo>
                  <a:lnTo>
                    <a:pt x="354" y="256"/>
                  </a:lnTo>
                  <a:lnTo>
                    <a:pt x="352" y="285"/>
                  </a:lnTo>
                  <a:lnTo>
                    <a:pt x="350" y="313"/>
                  </a:lnTo>
                  <a:lnTo>
                    <a:pt x="348" y="344"/>
                  </a:lnTo>
                  <a:lnTo>
                    <a:pt x="347" y="378"/>
                  </a:lnTo>
                  <a:lnTo>
                    <a:pt x="345" y="411"/>
                  </a:lnTo>
                  <a:lnTo>
                    <a:pt x="342" y="448"/>
                  </a:lnTo>
                  <a:lnTo>
                    <a:pt x="340" y="485"/>
                  </a:lnTo>
                  <a:lnTo>
                    <a:pt x="336" y="561"/>
                  </a:lnTo>
                  <a:lnTo>
                    <a:pt x="330" y="641"/>
                  </a:lnTo>
                  <a:lnTo>
                    <a:pt x="327" y="722"/>
                  </a:lnTo>
                  <a:lnTo>
                    <a:pt x="321" y="805"/>
                  </a:lnTo>
                  <a:lnTo>
                    <a:pt x="318" y="887"/>
                  </a:lnTo>
                  <a:lnTo>
                    <a:pt x="314" y="969"/>
                  </a:lnTo>
                  <a:lnTo>
                    <a:pt x="310" y="1048"/>
                  </a:lnTo>
                  <a:lnTo>
                    <a:pt x="307" y="1125"/>
                  </a:lnTo>
                  <a:lnTo>
                    <a:pt x="303" y="1197"/>
                  </a:lnTo>
                  <a:lnTo>
                    <a:pt x="298" y="1266"/>
                  </a:lnTo>
                  <a:lnTo>
                    <a:pt x="292" y="1333"/>
                  </a:lnTo>
                  <a:lnTo>
                    <a:pt x="285" y="1398"/>
                  </a:lnTo>
                  <a:lnTo>
                    <a:pt x="278" y="1460"/>
                  </a:lnTo>
                  <a:lnTo>
                    <a:pt x="269" y="1517"/>
                  </a:lnTo>
                  <a:lnTo>
                    <a:pt x="260" y="1572"/>
                  </a:lnTo>
                  <a:lnTo>
                    <a:pt x="251" y="1621"/>
                  </a:lnTo>
                  <a:lnTo>
                    <a:pt x="252" y="1621"/>
                  </a:lnTo>
                  <a:lnTo>
                    <a:pt x="241" y="1666"/>
                  </a:lnTo>
                  <a:lnTo>
                    <a:pt x="232" y="1711"/>
                  </a:lnTo>
                  <a:lnTo>
                    <a:pt x="223" y="1748"/>
                  </a:lnTo>
                  <a:lnTo>
                    <a:pt x="212" y="1783"/>
                  </a:lnTo>
                  <a:lnTo>
                    <a:pt x="202" y="1811"/>
                  </a:lnTo>
                  <a:lnTo>
                    <a:pt x="202" y="1812"/>
                  </a:lnTo>
                  <a:lnTo>
                    <a:pt x="195" y="1839"/>
                  </a:lnTo>
                  <a:lnTo>
                    <a:pt x="188" y="1860"/>
                  </a:lnTo>
                  <a:lnTo>
                    <a:pt x="180" y="1874"/>
                  </a:lnTo>
                  <a:lnTo>
                    <a:pt x="168" y="1897"/>
                  </a:lnTo>
                  <a:lnTo>
                    <a:pt x="151" y="1918"/>
                  </a:lnTo>
                  <a:lnTo>
                    <a:pt x="131" y="1935"/>
                  </a:lnTo>
                  <a:lnTo>
                    <a:pt x="111" y="1945"/>
                  </a:lnTo>
                  <a:lnTo>
                    <a:pt x="84" y="1955"/>
                  </a:lnTo>
                  <a:lnTo>
                    <a:pt x="59" y="1962"/>
                  </a:lnTo>
                  <a:lnTo>
                    <a:pt x="30" y="1965"/>
                  </a:lnTo>
                  <a:lnTo>
                    <a:pt x="0" y="196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6604" name="Group 75"/>
            <p:cNvGrpSpPr>
              <a:grpSpLocks/>
            </p:cNvGrpSpPr>
            <p:nvPr/>
          </p:nvGrpSpPr>
          <p:grpSpPr bwMode="auto">
            <a:xfrm>
              <a:off x="2741" y="1666"/>
              <a:ext cx="1348" cy="1969"/>
              <a:chOff x="2741" y="1416"/>
              <a:chExt cx="1348" cy="1969"/>
            </a:xfrm>
          </p:grpSpPr>
          <p:sp>
            <p:nvSpPr>
              <p:cNvPr id="66607" name="Freeform 76"/>
              <p:cNvSpPr>
                <a:spLocks/>
              </p:cNvSpPr>
              <p:nvPr/>
            </p:nvSpPr>
            <p:spPr bwMode="auto">
              <a:xfrm>
                <a:off x="2741" y="2736"/>
                <a:ext cx="244" cy="649"/>
              </a:xfrm>
              <a:custGeom>
                <a:avLst/>
                <a:gdLst>
                  <a:gd name="T0" fmla="*/ 244 w 244"/>
                  <a:gd name="T1" fmla="*/ 1 h 649"/>
                  <a:gd name="T2" fmla="*/ 228 w 244"/>
                  <a:gd name="T3" fmla="*/ 0 h 649"/>
                  <a:gd name="T4" fmla="*/ 225 w 244"/>
                  <a:gd name="T5" fmla="*/ 59 h 649"/>
                  <a:gd name="T6" fmla="*/ 221 w 244"/>
                  <a:gd name="T7" fmla="*/ 116 h 649"/>
                  <a:gd name="T8" fmla="*/ 215 w 244"/>
                  <a:gd name="T9" fmla="*/ 171 h 649"/>
                  <a:gd name="T10" fmla="*/ 206 w 244"/>
                  <a:gd name="T11" fmla="*/ 224 h 649"/>
                  <a:gd name="T12" fmla="*/ 197 w 244"/>
                  <a:gd name="T13" fmla="*/ 273 h 649"/>
                  <a:gd name="T14" fmla="*/ 196 w 244"/>
                  <a:gd name="T15" fmla="*/ 273 h 649"/>
                  <a:gd name="T16" fmla="*/ 185 w 244"/>
                  <a:gd name="T17" fmla="*/ 322 h 649"/>
                  <a:gd name="T18" fmla="*/ 172 w 244"/>
                  <a:gd name="T19" fmla="*/ 368 h 649"/>
                  <a:gd name="T20" fmla="*/ 158 w 244"/>
                  <a:gd name="T21" fmla="*/ 412 h 649"/>
                  <a:gd name="T22" fmla="*/ 141 w 244"/>
                  <a:gd name="T23" fmla="*/ 453 h 649"/>
                  <a:gd name="T24" fmla="*/ 125 w 244"/>
                  <a:gd name="T25" fmla="*/ 490 h 649"/>
                  <a:gd name="T26" fmla="*/ 115 w 244"/>
                  <a:gd name="T27" fmla="*/ 508 h 649"/>
                  <a:gd name="T28" fmla="*/ 105 w 244"/>
                  <a:gd name="T29" fmla="*/ 525 h 649"/>
                  <a:gd name="T30" fmla="*/ 96 w 244"/>
                  <a:gd name="T31" fmla="*/ 540 h 649"/>
                  <a:gd name="T32" fmla="*/ 88 w 244"/>
                  <a:gd name="T33" fmla="*/ 553 h 649"/>
                  <a:gd name="T34" fmla="*/ 88 w 244"/>
                  <a:gd name="T35" fmla="*/ 553 h 649"/>
                  <a:gd name="T36" fmla="*/ 77 w 244"/>
                  <a:gd name="T37" fmla="*/ 567 h 649"/>
                  <a:gd name="T38" fmla="*/ 67 w 244"/>
                  <a:gd name="T39" fmla="*/ 580 h 649"/>
                  <a:gd name="T40" fmla="*/ 56 w 244"/>
                  <a:gd name="T41" fmla="*/ 592 h 649"/>
                  <a:gd name="T42" fmla="*/ 45 w 244"/>
                  <a:gd name="T43" fmla="*/ 603 h 649"/>
                  <a:gd name="T44" fmla="*/ 34 w 244"/>
                  <a:gd name="T45" fmla="*/ 613 h 649"/>
                  <a:gd name="T46" fmla="*/ 22 w 244"/>
                  <a:gd name="T47" fmla="*/ 622 h 649"/>
                  <a:gd name="T48" fmla="*/ 13 w 244"/>
                  <a:gd name="T49" fmla="*/ 628 h 649"/>
                  <a:gd name="T50" fmla="*/ 0 w 244"/>
                  <a:gd name="T51" fmla="*/ 635 h 649"/>
                  <a:gd name="T52" fmla="*/ 7 w 244"/>
                  <a:gd name="T53" fmla="*/ 649 h 649"/>
                  <a:gd name="T54" fmla="*/ 19 w 244"/>
                  <a:gd name="T55" fmla="*/ 643 h 649"/>
                  <a:gd name="T56" fmla="*/ 31 w 244"/>
                  <a:gd name="T57" fmla="*/ 635 h 649"/>
                  <a:gd name="T58" fmla="*/ 34 w 244"/>
                  <a:gd name="T59" fmla="*/ 633 h 649"/>
                  <a:gd name="T60" fmla="*/ 45 w 244"/>
                  <a:gd name="T61" fmla="*/ 624 h 649"/>
                  <a:gd name="T62" fmla="*/ 56 w 244"/>
                  <a:gd name="T63" fmla="*/ 615 h 649"/>
                  <a:gd name="T64" fmla="*/ 68 w 244"/>
                  <a:gd name="T65" fmla="*/ 603 h 649"/>
                  <a:gd name="T66" fmla="*/ 78 w 244"/>
                  <a:gd name="T67" fmla="*/ 591 h 649"/>
                  <a:gd name="T68" fmla="*/ 89 w 244"/>
                  <a:gd name="T69" fmla="*/ 579 h 649"/>
                  <a:gd name="T70" fmla="*/ 99 w 244"/>
                  <a:gd name="T71" fmla="*/ 565 h 649"/>
                  <a:gd name="T72" fmla="*/ 101 w 244"/>
                  <a:gd name="T73" fmla="*/ 562 h 649"/>
                  <a:gd name="T74" fmla="*/ 111 w 244"/>
                  <a:gd name="T75" fmla="*/ 546 h 649"/>
                  <a:gd name="T76" fmla="*/ 120 w 244"/>
                  <a:gd name="T77" fmla="*/ 531 h 649"/>
                  <a:gd name="T78" fmla="*/ 130 w 244"/>
                  <a:gd name="T79" fmla="*/ 514 h 649"/>
                  <a:gd name="T80" fmla="*/ 140 w 244"/>
                  <a:gd name="T81" fmla="*/ 497 h 649"/>
                  <a:gd name="T82" fmla="*/ 156 w 244"/>
                  <a:gd name="T83" fmla="*/ 459 h 649"/>
                  <a:gd name="T84" fmla="*/ 173 w 244"/>
                  <a:gd name="T85" fmla="*/ 418 h 649"/>
                  <a:gd name="T86" fmla="*/ 187 w 244"/>
                  <a:gd name="T87" fmla="*/ 374 h 649"/>
                  <a:gd name="T88" fmla="*/ 200 w 244"/>
                  <a:gd name="T89" fmla="*/ 328 h 649"/>
                  <a:gd name="T90" fmla="*/ 211 w 244"/>
                  <a:gd name="T91" fmla="*/ 279 h 649"/>
                  <a:gd name="T92" fmla="*/ 212 w 244"/>
                  <a:gd name="T93" fmla="*/ 275 h 649"/>
                  <a:gd name="T94" fmla="*/ 212 w 244"/>
                  <a:gd name="T95" fmla="*/ 275 h 649"/>
                  <a:gd name="T96" fmla="*/ 222 w 244"/>
                  <a:gd name="T97" fmla="*/ 224 h 649"/>
                  <a:gd name="T98" fmla="*/ 231 w 244"/>
                  <a:gd name="T99" fmla="*/ 171 h 649"/>
                  <a:gd name="T100" fmla="*/ 237 w 244"/>
                  <a:gd name="T101" fmla="*/ 116 h 649"/>
                  <a:gd name="T102" fmla="*/ 241 w 244"/>
                  <a:gd name="T103" fmla="*/ 59 h 649"/>
                  <a:gd name="T104" fmla="*/ 244 w 244"/>
                  <a:gd name="T105" fmla="*/ 1 h 6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649">
                    <a:moveTo>
                      <a:pt x="244" y="1"/>
                    </a:moveTo>
                    <a:lnTo>
                      <a:pt x="228" y="0"/>
                    </a:lnTo>
                    <a:lnTo>
                      <a:pt x="225" y="59"/>
                    </a:lnTo>
                    <a:lnTo>
                      <a:pt x="221" y="116"/>
                    </a:lnTo>
                    <a:lnTo>
                      <a:pt x="215" y="171"/>
                    </a:lnTo>
                    <a:lnTo>
                      <a:pt x="206" y="224"/>
                    </a:lnTo>
                    <a:lnTo>
                      <a:pt x="197" y="273"/>
                    </a:lnTo>
                    <a:lnTo>
                      <a:pt x="196" y="273"/>
                    </a:lnTo>
                    <a:lnTo>
                      <a:pt x="185" y="322"/>
                    </a:lnTo>
                    <a:lnTo>
                      <a:pt x="172" y="368"/>
                    </a:lnTo>
                    <a:lnTo>
                      <a:pt x="158" y="412"/>
                    </a:lnTo>
                    <a:lnTo>
                      <a:pt x="141" y="453"/>
                    </a:lnTo>
                    <a:lnTo>
                      <a:pt x="125" y="490"/>
                    </a:lnTo>
                    <a:lnTo>
                      <a:pt x="115" y="508"/>
                    </a:lnTo>
                    <a:lnTo>
                      <a:pt x="105" y="525"/>
                    </a:lnTo>
                    <a:lnTo>
                      <a:pt x="96" y="540"/>
                    </a:lnTo>
                    <a:lnTo>
                      <a:pt x="88" y="553"/>
                    </a:lnTo>
                    <a:lnTo>
                      <a:pt x="77" y="567"/>
                    </a:lnTo>
                    <a:lnTo>
                      <a:pt x="67" y="580"/>
                    </a:lnTo>
                    <a:lnTo>
                      <a:pt x="56" y="592"/>
                    </a:lnTo>
                    <a:lnTo>
                      <a:pt x="45" y="603"/>
                    </a:lnTo>
                    <a:lnTo>
                      <a:pt x="34" y="613"/>
                    </a:lnTo>
                    <a:lnTo>
                      <a:pt x="22" y="622"/>
                    </a:lnTo>
                    <a:lnTo>
                      <a:pt x="13" y="628"/>
                    </a:lnTo>
                    <a:lnTo>
                      <a:pt x="0" y="635"/>
                    </a:lnTo>
                    <a:lnTo>
                      <a:pt x="7" y="649"/>
                    </a:lnTo>
                    <a:lnTo>
                      <a:pt x="19" y="643"/>
                    </a:lnTo>
                    <a:lnTo>
                      <a:pt x="31" y="635"/>
                    </a:lnTo>
                    <a:lnTo>
                      <a:pt x="34" y="633"/>
                    </a:lnTo>
                    <a:lnTo>
                      <a:pt x="45" y="624"/>
                    </a:lnTo>
                    <a:lnTo>
                      <a:pt x="56" y="615"/>
                    </a:lnTo>
                    <a:lnTo>
                      <a:pt x="68" y="603"/>
                    </a:lnTo>
                    <a:lnTo>
                      <a:pt x="78" y="591"/>
                    </a:lnTo>
                    <a:lnTo>
                      <a:pt x="89" y="579"/>
                    </a:lnTo>
                    <a:lnTo>
                      <a:pt x="99" y="565"/>
                    </a:lnTo>
                    <a:lnTo>
                      <a:pt x="101" y="562"/>
                    </a:lnTo>
                    <a:lnTo>
                      <a:pt x="111" y="546"/>
                    </a:lnTo>
                    <a:lnTo>
                      <a:pt x="120" y="531"/>
                    </a:lnTo>
                    <a:lnTo>
                      <a:pt x="130" y="514"/>
                    </a:lnTo>
                    <a:lnTo>
                      <a:pt x="140" y="497"/>
                    </a:lnTo>
                    <a:lnTo>
                      <a:pt x="156" y="459"/>
                    </a:lnTo>
                    <a:lnTo>
                      <a:pt x="173" y="418"/>
                    </a:lnTo>
                    <a:lnTo>
                      <a:pt x="187" y="374"/>
                    </a:lnTo>
                    <a:lnTo>
                      <a:pt x="200" y="328"/>
                    </a:lnTo>
                    <a:lnTo>
                      <a:pt x="211" y="279"/>
                    </a:lnTo>
                    <a:lnTo>
                      <a:pt x="212" y="275"/>
                    </a:lnTo>
                    <a:lnTo>
                      <a:pt x="222" y="224"/>
                    </a:lnTo>
                    <a:lnTo>
                      <a:pt x="231" y="171"/>
                    </a:lnTo>
                    <a:lnTo>
                      <a:pt x="237" y="116"/>
                    </a:lnTo>
                    <a:lnTo>
                      <a:pt x="241" y="59"/>
                    </a:lnTo>
                    <a:lnTo>
                      <a:pt x="244" y="1"/>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08" name="Freeform 77"/>
              <p:cNvSpPr>
                <a:spLocks/>
              </p:cNvSpPr>
              <p:nvPr/>
            </p:nvSpPr>
            <p:spPr bwMode="auto">
              <a:xfrm>
                <a:off x="3578" y="2596"/>
                <a:ext cx="511" cy="737"/>
              </a:xfrm>
              <a:custGeom>
                <a:avLst/>
                <a:gdLst>
                  <a:gd name="T0" fmla="*/ 504 w 511"/>
                  <a:gd name="T1" fmla="*/ 737 h 737"/>
                  <a:gd name="T2" fmla="*/ 511 w 511"/>
                  <a:gd name="T3" fmla="*/ 723 h 737"/>
                  <a:gd name="T4" fmla="*/ 491 w 511"/>
                  <a:gd name="T5" fmla="*/ 713 h 737"/>
                  <a:gd name="T6" fmla="*/ 472 w 511"/>
                  <a:gd name="T7" fmla="*/ 701 h 737"/>
                  <a:gd name="T8" fmla="*/ 451 w 511"/>
                  <a:gd name="T9" fmla="*/ 689 h 737"/>
                  <a:gd name="T10" fmla="*/ 435 w 511"/>
                  <a:gd name="T11" fmla="*/ 678 h 737"/>
                  <a:gd name="T12" fmla="*/ 435 w 511"/>
                  <a:gd name="T13" fmla="*/ 678 h 737"/>
                  <a:gd name="T14" fmla="*/ 416 w 511"/>
                  <a:gd name="T15" fmla="*/ 664 h 737"/>
                  <a:gd name="T16" fmla="*/ 397 w 511"/>
                  <a:gd name="T17" fmla="*/ 649 h 737"/>
                  <a:gd name="T18" fmla="*/ 360 w 511"/>
                  <a:gd name="T19" fmla="*/ 616 h 737"/>
                  <a:gd name="T20" fmla="*/ 325 w 511"/>
                  <a:gd name="T21" fmla="*/ 581 h 737"/>
                  <a:gd name="T22" fmla="*/ 290 w 511"/>
                  <a:gd name="T23" fmla="*/ 542 h 737"/>
                  <a:gd name="T24" fmla="*/ 256 w 511"/>
                  <a:gd name="T25" fmla="*/ 501 h 737"/>
                  <a:gd name="T26" fmla="*/ 224 w 511"/>
                  <a:gd name="T27" fmla="*/ 456 h 737"/>
                  <a:gd name="T28" fmla="*/ 194 w 511"/>
                  <a:gd name="T29" fmla="*/ 410 h 737"/>
                  <a:gd name="T30" fmla="*/ 164 w 511"/>
                  <a:gd name="T31" fmla="*/ 359 h 737"/>
                  <a:gd name="T32" fmla="*/ 136 w 511"/>
                  <a:gd name="T33" fmla="*/ 306 h 737"/>
                  <a:gd name="T34" fmla="*/ 108 w 511"/>
                  <a:gd name="T35" fmla="*/ 250 h 737"/>
                  <a:gd name="T36" fmla="*/ 82 w 511"/>
                  <a:gd name="T37" fmla="*/ 190 h 737"/>
                  <a:gd name="T38" fmla="*/ 58 w 511"/>
                  <a:gd name="T39" fmla="*/ 129 h 737"/>
                  <a:gd name="T40" fmla="*/ 36 w 511"/>
                  <a:gd name="T41" fmla="*/ 65 h 737"/>
                  <a:gd name="T42" fmla="*/ 15 w 511"/>
                  <a:gd name="T43" fmla="*/ 0 h 737"/>
                  <a:gd name="T44" fmla="*/ 0 w 511"/>
                  <a:gd name="T45" fmla="*/ 5 h 737"/>
                  <a:gd name="T46" fmla="*/ 21 w 511"/>
                  <a:gd name="T47" fmla="*/ 71 h 737"/>
                  <a:gd name="T48" fmla="*/ 43 w 511"/>
                  <a:gd name="T49" fmla="*/ 135 h 737"/>
                  <a:gd name="T50" fmla="*/ 67 w 511"/>
                  <a:gd name="T51" fmla="*/ 196 h 737"/>
                  <a:gd name="T52" fmla="*/ 93 w 511"/>
                  <a:gd name="T53" fmla="*/ 256 h 737"/>
                  <a:gd name="T54" fmla="*/ 121 w 511"/>
                  <a:gd name="T55" fmla="*/ 312 h 737"/>
                  <a:gd name="T56" fmla="*/ 149 w 511"/>
                  <a:gd name="T57" fmla="*/ 365 h 737"/>
                  <a:gd name="T58" fmla="*/ 179 w 511"/>
                  <a:gd name="T59" fmla="*/ 416 h 737"/>
                  <a:gd name="T60" fmla="*/ 210 w 511"/>
                  <a:gd name="T61" fmla="*/ 464 h 737"/>
                  <a:gd name="T62" fmla="*/ 212 w 511"/>
                  <a:gd name="T63" fmla="*/ 467 h 737"/>
                  <a:gd name="T64" fmla="*/ 245 w 511"/>
                  <a:gd name="T65" fmla="*/ 512 h 737"/>
                  <a:gd name="T66" fmla="*/ 278 w 511"/>
                  <a:gd name="T67" fmla="*/ 553 h 737"/>
                  <a:gd name="T68" fmla="*/ 313 w 511"/>
                  <a:gd name="T69" fmla="*/ 593 h 737"/>
                  <a:gd name="T70" fmla="*/ 349 w 511"/>
                  <a:gd name="T71" fmla="*/ 628 h 737"/>
                  <a:gd name="T72" fmla="*/ 386 w 511"/>
                  <a:gd name="T73" fmla="*/ 660 h 737"/>
                  <a:gd name="T74" fmla="*/ 405 w 511"/>
                  <a:gd name="T75" fmla="*/ 675 h 737"/>
                  <a:gd name="T76" fmla="*/ 423 w 511"/>
                  <a:gd name="T77" fmla="*/ 689 h 737"/>
                  <a:gd name="T78" fmla="*/ 426 w 511"/>
                  <a:gd name="T79" fmla="*/ 691 h 737"/>
                  <a:gd name="T80" fmla="*/ 445 w 511"/>
                  <a:gd name="T81" fmla="*/ 704 h 737"/>
                  <a:gd name="T82" fmla="*/ 465 w 511"/>
                  <a:gd name="T83" fmla="*/ 716 h 737"/>
                  <a:gd name="T84" fmla="*/ 485 w 511"/>
                  <a:gd name="T85" fmla="*/ 728 h 737"/>
                  <a:gd name="T86" fmla="*/ 504 w 511"/>
                  <a:gd name="T87" fmla="*/ 737 h 7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1" h="737">
                    <a:moveTo>
                      <a:pt x="504" y="737"/>
                    </a:moveTo>
                    <a:lnTo>
                      <a:pt x="511" y="723"/>
                    </a:lnTo>
                    <a:lnTo>
                      <a:pt x="491" y="713"/>
                    </a:lnTo>
                    <a:lnTo>
                      <a:pt x="472" y="701"/>
                    </a:lnTo>
                    <a:lnTo>
                      <a:pt x="451" y="689"/>
                    </a:lnTo>
                    <a:lnTo>
                      <a:pt x="435" y="678"/>
                    </a:lnTo>
                    <a:lnTo>
                      <a:pt x="416" y="664"/>
                    </a:lnTo>
                    <a:lnTo>
                      <a:pt x="397" y="649"/>
                    </a:lnTo>
                    <a:lnTo>
                      <a:pt x="360" y="616"/>
                    </a:lnTo>
                    <a:lnTo>
                      <a:pt x="325" y="581"/>
                    </a:lnTo>
                    <a:lnTo>
                      <a:pt x="290" y="542"/>
                    </a:lnTo>
                    <a:lnTo>
                      <a:pt x="256" y="501"/>
                    </a:lnTo>
                    <a:lnTo>
                      <a:pt x="224" y="456"/>
                    </a:lnTo>
                    <a:lnTo>
                      <a:pt x="194" y="410"/>
                    </a:lnTo>
                    <a:lnTo>
                      <a:pt x="164" y="359"/>
                    </a:lnTo>
                    <a:lnTo>
                      <a:pt x="136" y="306"/>
                    </a:lnTo>
                    <a:lnTo>
                      <a:pt x="108" y="250"/>
                    </a:lnTo>
                    <a:lnTo>
                      <a:pt x="82" y="190"/>
                    </a:lnTo>
                    <a:lnTo>
                      <a:pt x="58" y="129"/>
                    </a:lnTo>
                    <a:lnTo>
                      <a:pt x="36" y="65"/>
                    </a:lnTo>
                    <a:lnTo>
                      <a:pt x="15" y="0"/>
                    </a:lnTo>
                    <a:lnTo>
                      <a:pt x="0" y="5"/>
                    </a:lnTo>
                    <a:lnTo>
                      <a:pt x="21" y="71"/>
                    </a:lnTo>
                    <a:lnTo>
                      <a:pt x="43" y="135"/>
                    </a:lnTo>
                    <a:lnTo>
                      <a:pt x="67" y="196"/>
                    </a:lnTo>
                    <a:lnTo>
                      <a:pt x="93" y="256"/>
                    </a:lnTo>
                    <a:lnTo>
                      <a:pt x="121" y="312"/>
                    </a:lnTo>
                    <a:lnTo>
                      <a:pt x="149" y="365"/>
                    </a:lnTo>
                    <a:lnTo>
                      <a:pt x="179" y="416"/>
                    </a:lnTo>
                    <a:lnTo>
                      <a:pt x="210" y="464"/>
                    </a:lnTo>
                    <a:lnTo>
                      <a:pt x="212" y="467"/>
                    </a:lnTo>
                    <a:lnTo>
                      <a:pt x="245" y="512"/>
                    </a:lnTo>
                    <a:lnTo>
                      <a:pt x="278" y="553"/>
                    </a:lnTo>
                    <a:lnTo>
                      <a:pt x="313" y="593"/>
                    </a:lnTo>
                    <a:lnTo>
                      <a:pt x="349" y="628"/>
                    </a:lnTo>
                    <a:lnTo>
                      <a:pt x="386" y="660"/>
                    </a:lnTo>
                    <a:lnTo>
                      <a:pt x="405" y="675"/>
                    </a:lnTo>
                    <a:lnTo>
                      <a:pt x="423" y="689"/>
                    </a:lnTo>
                    <a:lnTo>
                      <a:pt x="426" y="691"/>
                    </a:lnTo>
                    <a:lnTo>
                      <a:pt x="445" y="704"/>
                    </a:lnTo>
                    <a:lnTo>
                      <a:pt x="465" y="716"/>
                    </a:lnTo>
                    <a:lnTo>
                      <a:pt x="485" y="728"/>
                    </a:lnTo>
                    <a:lnTo>
                      <a:pt x="504" y="737"/>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09" name="Freeform 78"/>
              <p:cNvSpPr>
                <a:spLocks/>
              </p:cNvSpPr>
              <p:nvPr/>
            </p:nvSpPr>
            <p:spPr bwMode="auto">
              <a:xfrm>
                <a:off x="3339" y="1542"/>
                <a:ext cx="254" cy="1072"/>
              </a:xfrm>
              <a:custGeom>
                <a:avLst/>
                <a:gdLst>
                  <a:gd name="T0" fmla="*/ 239 w 254"/>
                  <a:gd name="T1" fmla="*/ 1072 h 1072"/>
                  <a:gd name="T2" fmla="*/ 254 w 254"/>
                  <a:gd name="T3" fmla="*/ 1068 h 1072"/>
                  <a:gd name="T4" fmla="*/ 15 w 254"/>
                  <a:gd name="T5" fmla="*/ 0 h 1072"/>
                  <a:gd name="T6" fmla="*/ 0 w 254"/>
                  <a:gd name="T7" fmla="*/ 4 h 1072"/>
                  <a:gd name="T8" fmla="*/ 239 w 254"/>
                  <a:gd name="T9" fmla="*/ 1072 h 10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1072">
                    <a:moveTo>
                      <a:pt x="239" y="1072"/>
                    </a:moveTo>
                    <a:lnTo>
                      <a:pt x="254" y="1068"/>
                    </a:lnTo>
                    <a:lnTo>
                      <a:pt x="15" y="0"/>
                    </a:lnTo>
                    <a:lnTo>
                      <a:pt x="0" y="4"/>
                    </a:lnTo>
                    <a:lnTo>
                      <a:pt x="239" y="107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10" name="Freeform 79"/>
              <p:cNvSpPr>
                <a:spLocks/>
              </p:cNvSpPr>
              <p:nvPr/>
            </p:nvSpPr>
            <p:spPr bwMode="auto">
              <a:xfrm>
                <a:off x="2962" y="1735"/>
                <a:ext cx="168" cy="1009"/>
              </a:xfrm>
              <a:custGeom>
                <a:avLst/>
                <a:gdLst>
                  <a:gd name="T0" fmla="*/ 0 w 168"/>
                  <a:gd name="T1" fmla="*/ 1007 h 1009"/>
                  <a:gd name="T2" fmla="*/ 16 w 168"/>
                  <a:gd name="T3" fmla="*/ 1009 h 1009"/>
                  <a:gd name="T4" fmla="*/ 168 w 168"/>
                  <a:gd name="T5" fmla="*/ 2 h 1009"/>
                  <a:gd name="T6" fmla="*/ 152 w 168"/>
                  <a:gd name="T7" fmla="*/ 0 h 1009"/>
                  <a:gd name="T8" fmla="*/ 0 w 168"/>
                  <a:gd name="T9" fmla="*/ 1007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009">
                    <a:moveTo>
                      <a:pt x="0" y="1007"/>
                    </a:moveTo>
                    <a:lnTo>
                      <a:pt x="16" y="1009"/>
                    </a:lnTo>
                    <a:lnTo>
                      <a:pt x="168" y="2"/>
                    </a:lnTo>
                    <a:lnTo>
                      <a:pt x="152" y="0"/>
                    </a:lnTo>
                    <a:lnTo>
                      <a:pt x="0" y="1007"/>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11" name="Freeform 80"/>
              <p:cNvSpPr>
                <a:spLocks/>
              </p:cNvSpPr>
              <p:nvPr/>
            </p:nvSpPr>
            <p:spPr bwMode="auto">
              <a:xfrm>
                <a:off x="3107" y="1416"/>
                <a:ext cx="262" cy="374"/>
              </a:xfrm>
              <a:custGeom>
                <a:avLst/>
                <a:gdLst>
                  <a:gd name="T0" fmla="*/ 16 w 262"/>
                  <a:gd name="T1" fmla="*/ 374 h 374"/>
                  <a:gd name="T2" fmla="*/ 26 w 262"/>
                  <a:gd name="T3" fmla="*/ 295 h 374"/>
                  <a:gd name="T4" fmla="*/ 38 w 262"/>
                  <a:gd name="T5" fmla="*/ 227 h 374"/>
                  <a:gd name="T6" fmla="*/ 46 w 262"/>
                  <a:gd name="T7" fmla="*/ 194 h 374"/>
                  <a:gd name="T8" fmla="*/ 62 w 262"/>
                  <a:gd name="T9" fmla="*/ 137 h 374"/>
                  <a:gd name="T10" fmla="*/ 81 w 262"/>
                  <a:gd name="T11" fmla="*/ 89 h 374"/>
                  <a:gd name="T12" fmla="*/ 101 w 262"/>
                  <a:gd name="T13" fmla="*/ 53 h 374"/>
                  <a:gd name="T14" fmla="*/ 123 w 262"/>
                  <a:gd name="T15" fmla="*/ 29 h 374"/>
                  <a:gd name="T16" fmla="*/ 144 w 262"/>
                  <a:gd name="T17" fmla="*/ 18 h 374"/>
                  <a:gd name="T18" fmla="*/ 158 w 262"/>
                  <a:gd name="T19" fmla="*/ 17 h 374"/>
                  <a:gd name="T20" fmla="*/ 171 w 262"/>
                  <a:gd name="T21" fmla="*/ 21 h 374"/>
                  <a:gd name="T22" fmla="*/ 181 w 262"/>
                  <a:gd name="T23" fmla="*/ 28 h 374"/>
                  <a:gd name="T24" fmla="*/ 194 w 262"/>
                  <a:gd name="T25" fmla="*/ 42 h 374"/>
                  <a:gd name="T26" fmla="*/ 206 w 262"/>
                  <a:gd name="T27" fmla="*/ 57 h 374"/>
                  <a:gd name="T28" fmla="*/ 218 w 262"/>
                  <a:gd name="T29" fmla="*/ 79 h 374"/>
                  <a:gd name="T30" fmla="*/ 230 w 262"/>
                  <a:gd name="T31" fmla="*/ 104 h 374"/>
                  <a:gd name="T32" fmla="*/ 242 w 262"/>
                  <a:gd name="T33" fmla="*/ 134 h 374"/>
                  <a:gd name="T34" fmla="*/ 262 w 262"/>
                  <a:gd name="T35" fmla="*/ 144 h 374"/>
                  <a:gd name="T36" fmla="*/ 250 w 262"/>
                  <a:gd name="T37" fmla="*/ 113 h 374"/>
                  <a:gd name="T38" fmla="*/ 239 w 262"/>
                  <a:gd name="T39" fmla="*/ 85 h 374"/>
                  <a:gd name="T40" fmla="*/ 227 w 262"/>
                  <a:gd name="T41" fmla="*/ 61 h 374"/>
                  <a:gd name="T42" fmla="*/ 219 w 262"/>
                  <a:gd name="T43" fmla="*/ 48 h 374"/>
                  <a:gd name="T44" fmla="*/ 206 w 262"/>
                  <a:gd name="T45" fmla="*/ 31 h 374"/>
                  <a:gd name="T46" fmla="*/ 193 w 262"/>
                  <a:gd name="T47" fmla="*/ 17 h 374"/>
                  <a:gd name="T48" fmla="*/ 184 w 262"/>
                  <a:gd name="T49" fmla="*/ 10 h 374"/>
                  <a:gd name="T50" fmla="*/ 170 w 262"/>
                  <a:gd name="T51" fmla="*/ 3 h 374"/>
                  <a:gd name="T52" fmla="*/ 159 w 262"/>
                  <a:gd name="T53" fmla="*/ 1 h 374"/>
                  <a:gd name="T54" fmla="*/ 140 w 262"/>
                  <a:gd name="T55" fmla="*/ 2 h 374"/>
                  <a:gd name="T56" fmla="*/ 125 w 262"/>
                  <a:gd name="T57" fmla="*/ 7 h 374"/>
                  <a:gd name="T58" fmla="*/ 111 w 262"/>
                  <a:gd name="T59" fmla="*/ 18 h 374"/>
                  <a:gd name="T60" fmla="*/ 89 w 262"/>
                  <a:gd name="T61" fmla="*/ 43 h 374"/>
                  <a:gd name="T62" fmla="*/ 76 w 262"/>
                  <a:gd name="T63" fmla="*/ 63 h 374"/>
                  <a:gd name="T64" fmla="*/ 56 w 262"/>
                  <a:gd name="T65" fmla="*/ 106 h 374"/>
                  <a:gd name="T66" fmla="*/ 39 w 262"/>
                  <a:gd name="T67" fmla="*/ 158 h 374"/>
                  <a:gd name="T68" fmla="*/ 23 w 262"/>
                  <a:gd name="T69" fmla="*/ 221 h 374"/>
                  <a:gd name="T70" fmla="*/ 23 w 262"/>
                  <a:gd name="T71" fmla="*/ 224 h 374"/>
                  <a:gd name="T72" fmla="*/ 10 w 262"/>
                  <a:gd name="T73" fmla="*/ 295 h 374"/>
                  <a:gd name="T74" fmla="*/ 0 w 262"/>
                  <a:gd name="T75" fmla="*/ 372 h 3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2" h="374">
                    <a:moveTo>
                      <a:pt x="0" y="372"/>
                    </a:moveTo>
                    <a:lnTo>
                      <a:pt x="16" y="374"/>
                    </a:lnTo>
                    <a:lnTo>
                      <a:pt x="20" y="333"/>
                    </a:lnTo>
                    <a:lnTo>
                      <a:pt x="26" y="295"/>
                    </a:lnTo>
                    <a:lnTo>
                      <a:pt x="32" y="258"/>
                    </a:lnTo>
                    <a:lnTo>
                      <a:pt x="38" y="227"/>
                    </a:lnTo>
                    <a:lnTo>
                      <a:pt x="46" y="194"/>
                    </a:lnTo>
                    <a:lnTo>
                      <a:pt x="54" y="165"/>
                    </a:lnTo>
                    <a:lnTo>
                      <a:pt x="62" y="137"/>
                    </a:lnTo>
                    <a:lnTo>
                      <a:pt x="71" y="112"/>
                    </a:lnTo>
                    <a:lnTo>
                      <a:pt x="81" y="89"/>
                    </a:lnTo>
                    <a:lnTo>
                      <a:pt x="91" y="69"/>
                    </a:lnTo>
                    <a:lnTo>
                      <a:pt x="101" y="53"/>
                    </a:lnTo>
                    <a:lnTo>
                      <a:pt x="111" y="40"/>
                    </a:lnTo>
                    <a:lnTo>
                      <a:pt x="123" y="29"/>
                    </a:lnTo>
                    <a:lnTo>
                      <a:pt x="131" y="22"/>
                    </a:lnTo>
                    <a:lnTo>
                      <a:pt x="144" y="18"/>
                    </a:lnTo>
                    <a:lnTo>
                      <a:pt x="152" y="16"/>
                    </a:lnTo>
                    <a:lnTo>
                      <a:pt x="158" y="17"/>
                    </a:lnTo>
                    <a:lnTo>
                      <a:pt x="164" y="18"/>
                    </a:lnTo>
                    <a:lnTo>
                      <a:pt x="171" y="21"/>
                    </a:lnTo>
                    <a:lnTo>
                      <a:pt x="176" y="24"/>
                    </a:lnTo>
                    <a:lnTo>
                      <a:pt x="181" y="28"/>
                    </a:lnTo>
                    <a:lnTo>
                      <a:pt x="188" y="34"/>
                    </a:lnTo>
                    <a:lnTo>
                      <a:pt x="194" y="42"/>
                    </a:lnTo>
                    <a:lnTo>
                      <a:pt x="201" y="50"/>
                    </a:lnTo>
                    <a:lnTo>
                      <a:pt x="206" y="57"/>
                    </a:lnTo>
                    <a:lnTo>
                      <a:pt x="212" y="67"/>
                    </a:lnTo>
                    <a:lnTo>
                      <a:pt x="218" y="79"/>
                    </a:lnTo>
                    <a:lnTo>
                      <a:pt x="224" y="91"/>
                    </a:lnTo>
                    <a:lnTo>
                      <a:pt x="230" y="104"/>
                    </a:lnTo>
                    <a:lnTo>
                      <a:pt x="236" y="119"/>
                    </a:lnTo>
                    <a:lnTo>
                      <a:pt x="242" y="134"/>
                    </a:lnTo>
                    <a:lnTo>
                      <a:pt x="247" y="150"/>
                    </a:lnTo>
                    <a:lnTo>
                      <a:pt x="262" y="144"/>
                    </a:lnTo>
                    <a:lnTo>
                      <a:pt x="257" y="128"/>
                    </a:lnTo>
                    <a:lnTo>
                      <a:pt x="250" y="113"/>
                    </a:lnTo>
                    <a:lnTo>
                      <a:pt x="245" y="98"/>
                    </a:lnTo>
                    <a:lnTo>
                      <a:pt x="239" y="85"/>
                    </a:lnTo>
                    <a:lnTo>
                      <a:pt x="233" y="73"/>
                    </a:lnTo>
                    <a:lnTo>
                      <a:pt x="227" y="61"/>
                    </a:lnTo>
                    <a:lnTo>
                      <a:pt x="221" y="51"/>
                    </a:lnTo>
                    <a:lnTo>
                      <a:pt x="219" y="48"/>
                    </a:lnTo>
                    <a:lnTo>
                      <a:pt x="213" y="39"/>
                    </a:lnTo>
                    <a:lnTo>
                      <a:pt x="206" y="31"/>
                    </a:lnTo>
                    <a:lnTo>
                      <a:pt x="200" y="23"/>
                    </a:lnTo>
                    <a:lnTo>
                      <a:pt x="193" y="17"/>
                    </a:lnTo>
                    <a:lnTo>
                      <a:pt x="187" y="11"/>
                    </a:lnTo>
                    <a:lnTo>
                      <a:pt x="184" y="10"/>
                    </a:lnTo>
                    <a:lnTo>
                      <a:pt x="177" y="6"/>
                    </a:lnTo>
                    <a:lnTo>
                      <a:pt x="170" y="3"/>
                    </a:lnTo>
                    <a:lnTo>
                      <a:pt x="163" y="1"/>
                    </a:lnTo>
                    <a:lnTo>
                      <a:pt x="159" y="1"/>
                    </a:lnTo>
                    <a:lnTo>
                      <a:pt x="152" y="0"/>
                    </a:lnTo>
                    <a:lnTo>
                      <a:pt x="140" y="2"/>
                    </a:lnTo>
                    <a:lnTo>
                      <a:pt x="138" y="3"/>
                    </a:lnTo>
                    <a:lnTo>
                      <a:pt x="125" y="7"/>
                    </a:lnTo>
                    <a:lnTo>
                      <a:pt x="123" y="9"/>
                    </a:lnTo>
                    <a:lnTo>
                      <a:pt x="111" y="18"/>
                    </a:lnTo>
                    <a:lnTo>
                      <a:pt x="100" y="29"/>
                    </a:lnTo>
                    <a:lnTo>
                      <a:pt x="89" y="43"/>
                    </a:lnTo>
                    <a:lnTo>
                      <a:pt x="87" y="46"/>
                    </a:lnTo>
                    <a:lnTo>
                      <a:pt x="76" y="63"/>
                    </a:lnTo>
                    <a:lnTo>
                      <a:pt x="66" y="83"/>
                    </a:lnTo>
                    <a:lnTo>
                      <a:pt x="56" y="106"/>
                    </a:lnTo>
                    <a:lnTo>
                      <a:pt x="47" y="130"/>
                    </a:lnTo>
                    <a:lnTo>
                      <a:pt x="39" y="158"/>
                    </a:lnTo>
                    <a:lnTo>
                      <a:pt x="31" y="188"/>
                    </a:lnTo>
                    <a:lnTo>
                      <a:pt x="23" y="221"/>
                    </a:lnTo>
                    <a:lnTo>
                      <a:pt x="23" y="224"/>
                    </a:lnTo>
                    <a:lnTo>
                      <a:pt x="16" y="258"/>
                    </a:lnTo>
                    <a:lnTo>
                      <a:pt x="10" y="295"/>
                    </a:lnTo>
                    <a:lnTo>
                      <a:pt x="5" y="333"/>
                    </a:lnTo>
                    <a:lnTo>
                      <a:pt x="0" y="37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6605" name="Freeform 81"/>
            <p:cNvSpPr>
              <a:spLocks/>
            </p:cNvSpPr>
            <p:nvPr/>
          </p:nvSpPr>
          <p:spPr bwMode="auto">
            <a:xfrm>
              <a:off x="1194" y="1629"/>
              <a:ext cx="2197" cy="2016"/>
            </a:xfrm>
            <a:custGeom>
              <a:avLst/>
              <a:gdLst>
                <a:gd name="T0" fmla="*/ 0 w 1576"/>
                <a:gd name="T1" fmla="*/ 28785 h 1294"/>
                <a:gd name="T2" fmla="*/ 413 w 1576"/>
                <a:gd name="T3" fmla="*/ 28342 h 1294"/>
                <a:gd name="T4" fmla="*/ 857 w 1576"/>
                <a:gd name="T5" fmla="*/ 27190 h 1294"/>
                <a:gd name="T6" fmla="*/ 1065 w 1576"/>
                <a:gd name="T7" fmla="*/ 25583 h 1294"/>
                <a:gd name="T8" fmla="*/ 1473 w 1576"/>
                <a:gd name="T9" fmla="*/ 20760 h 1294"/>
                <a:gd name="T10" fmla="*/ 1765 w 1576"/>
                <a:gd name="T11" fmla="*/ 16661 h 1294"/>
                <a:gd name="T12" fmla="*/ 2006 w 1576"/>
                <a:gd name="T13" fmla="*/ 12302 h 1294"/>
                <a:gd name="T14" fmla="*/ 2254 w 1576"/>
                <a:gd name="T15" fmla="*/ 8108 h 1294"/>
                <a:gd name="T16" fmla="*/ 2495 w 1576"/>
                <a:gd name="T17" fmla="*/ 4359 h 1294"/>
                <a:gd name="T18" fmla="*/ 2827 w 1576"/>
                <a:gd name="T19" fmla="*/ 1432 h 1294"/>
                <a:gd name="T20" fmla="*/ 2983 w 1576"/>
                <a:gd name="T21" fmla="*/ 530 h 1294"/>
                <a:gd name="T22" fmla="*/ 3191 w 1576"/>
                <a:gd name="T23" fmla="*/ 178 h 1294"/>
                <a:gd name="T24" fmla="*/ 3556 w 1576"/>
                <a:gd name="T25" fmla="*/ 718 h 1294"/>
                <a:gd name="T26" fmla="*/ 4132 w 1576"/>
                <a:gd name="T27" fmla="*/ 4459 h 1294"/>
                <a:gd name="T28" fmla="*/ 4876 w 1576"/>
                <a:gd name="T29" fmla="*/ 9979 h 1294"/>
                <a:gd name="T30" fmla="*/ 5810 w 1576"/>
                <a:gd name="T31" fmla="*/ 16042 h 1294"/>
                <a:gd name="T32" fmla="*/ 6797 w 1576"/>
                <a:gd name="T33" fmla="*/ 20855 h 1294"/>
                <a:gd name="T34" fmla="*/ 7818 w 1576"/>
                <a:gd name="T35" fmla="*/ 24326 h 1294"/>
                <a:gd name="T36" fmla="*/ 8512 w 1576"/>
                <a:gd name="T37" fmla="*/ 25840 h 1294"/>
                <a:gd name="T38" fmla="*/ 9902 w 1576"/>
                <a:gd name="T39" fmla="*/ 27355 h 1294"/>
                <a:gd name="T40" fmla="*/ 11214 w 1576"/>
                <a:gd name="T41" fmla="*/ 28160 h 1294"/>
                <a:gd name="T42" fmla="*/ 12156 w 1576"/>
                <a:gd name="T43" fmla="*/ 28520 h 1294"/>
                <a:gd name="T44" fmla="*/ 13133 w 1576"/>
                <a:gd name="T45" fmla="*/ 28785 h 1294"/>
                <a:gd name="T46" fmla="*/ 14327 w 1576"/>
                <a:gd name="T47" fmla="*/ 28785 h 1294"/>
                <a:gd name="T48" fmla="*/ 16128 w 1576"/>
                <a:gd name="T49" fmla="*/ 28785 h 1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76" h="1294">
                  <a:moveTo>
                    <a:pt x="0" y="1292"/>
                  </a:moveTo>
                  <a:cubicBezTo>
                    <a:pt x="13" y="1288"/>
                    <a:pt x="26" y="1284"/>
                    <a:pt x="40" y="1272"/>
                  </a:cubicBezTo>
                  <a:cubicBezTo>
                    <a:pt x="54" y="1260"/>
                    <a:pt x="73" y="1241"/>
                    <a:pt x="84" y="1220"/>
                  </a:cubicBezTo>
                  <a:cubicBezTo>
                    <a:pt x="95" y="1199"/>
                    <a:pt x="94" y="1196"/>
                    <a:pt x="104" y="1148"/>
                  </a:cubicBezTo>
                  <a:cubicBezTo>
                    <a:pt x="114" y="1100"/>
                    <a:pt x="133" y="999"/>
                    <a:pt x="144" y="932"/>
                  </a:cubicBezTo>
                  <a:cubicBezTo>
                    <a:pt x="155" y="865"/>
                    <a:pt x="163" y="811"/>
                    <a:pt x="172" y="748"/>
                  </a:cubicBezTo>
                  <a:cubicBezTo>
                    <a:pt x="181" y="685"/>
                    <a:pt x="188" y="616"/>
                    <a:pt x="196" y="552"/>
                  </a:cubicBezTo>
                  <a:cubicBezTo>
                    <a:pt x="204" y="488"/>
                    <a:pt x="212" y="423"/>
                    <a:pt x="220" y="364"/>
                  </a:cubicBezTo>
                  <a:cubicBezTo>
                    <a:pt x="228" y="305"/>
                    <a:pt x="235" y="246"/>
                    <a:pt x="244" y="196"/>
                  </a:cubicBezTo>
                  <a:cubicBezTo>
                    <a:pt x="253" y="146"/>
                    <a:pt x="268" y="93"/>
                    <a:pt x="276" y="64"/>
                  </a:cubicBezTo>
                  <a:cubicBezTo>
                    <a:pt x="284" y="35"/>
                    <a:pt x="286" y="33"/>
                    <a:pt x="292" y="24"/>
                  </a:cubicBezTo>
                  <a:cubicBezTo>
                    <a:pt x="298" y="15"/>
                    <a:pt x="303" y="7"/>
                    <a:pt x="312" y="8"/>
                  </a:cubicBezTo>
                  <a:cubicBezTo>
                    <a:pt x="321" y="9"/>
                    <a:pt x="333" y="0"/>
                    <a:pt x="348" y="32"/>
                  </a:cubicBezTo>
                  <a:cubicBezTo>
                    <a:pt x="363" y="64"/>
                    <a:pt x="383" y="131"/>
                    <a:pt x="404" y="200"/>
                  </a:cubicBezTo>
                  <a:cubicBezTo>
                    <a:pt x="425" y="269"/>
                    <a:pt x="449" y="361"/>
                    <a:pt x="476" y="448"/>
                  </a:cubicBezTo>
                  <a:cubicBezTo>
                    <a:pt x="503" y="535"/>
                    <a:pt x="537" y="639"/>
                    <a:pt x="568" y="720"/>
                  </a:cubicBezTo>
                  <a:cubicBezTo>
                    <a:pt x="599" y="801"/>
                    <a:pt x="631" y="874"/>
                    <a:pt x="664" y="936"/>
                  </a:cubicBezTo>
                  <a:cubicBezTo>
                    <a:pt x="697" y="998"/>
                    <a:pt x="736" y="1055"/>
                    <a:pt x="764" y="1092"/>
                  </a:cubicBezTo>
                  <a:cubicBezTo>
                    <a:pt x="792" y="1129"/>
                    <a:pt x="798" y="1137"/>
                    <a:pt x="832" y="1160"/>
                  </a:cubicBezTo>
                  <a:cubicBezTo>
                    <a:pt x="866" y="1183"/>
                    <a:pt x="924" y="1211"/>
                    <a:pt x="968" y="1228"/>
                  </a:cubicBezTo>
                  <a:cubicBezTo>
                    <a:pt x="1012" y="1245"/>
                    <a:pt x="1059" y="1255"/>
                    <a:pt x="1096" y="1264"/>
                  </a:cubicBezTo>
                  <a:cubicBezTo>
                    <a:pt x="1133" y="1273"/>
                    <a:pt x="1157" y="1275"/>
                    <a:pt x="1188" y="1280"/>
                  </a:cubicBezTo>
                  <a:cubicBezTo>
                    <a:pt x="1219" y="1285"/>
                    <a:pt x="1249" y="1290"/>
                    <a:pt x="1284" y="1292"/>
                  </a:cubicBezTo>
                  <a:cubicBezTo>
                    <a:pt x="1319" y="1294"/>
                    <a:pt x="1351" y="1292"/>
                    <a:pt x="1400" y="1292"/>
                  </a:cubicBezTo>
                  <a:cubicBezTo>
                    <a:pt x="1449" y="1292"/>
                    <a:pt x="1546" y="1292"/>
                    <a:pt x="1576" y="1292"/>
                  </a:cubicBezTo>
                </a:path>
              </a:pathLst>
            </a:custGeom>
            <a:noFill/>
            <a:ln w="25400" cap="flat" cmpd="sng">
              <a:solidFill>
                <a:srgbClr val="6666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606" name="Freeform 82"/>
            <p:cNvSpPr>
              <a:spLocks/>
            </p:cNvSpPr>
            <p:nvPr/>
          </p:nvSpPr>
          <p:spPr bwMode="auto">
            <a:xfrm>
              <a:off x="1786" y="1672"/>
              <a:ext cx="1456" cy="2006"/>
            </a:xfrm>
            <a:custGeom>
              <a:avLst/>
              <a:gdLst>
                <a:gd name="T0" fmla="*/ 0 w 984"/>
                <a:gd name="T1" fmla="*/ 44291 h 1174"/>
                <a:gd name="T2" fmla="*/ 283 w 984"/>
                <a:gd name="T3" fmla="*/ 42772 h 1174"/>
                <a:gd name="T4" fmla="*/ 789 w 984"/>
                <a:gd name="T5" fmla="*/ 38322 h 1174"/>
                <a:gd name="T6" fmla="*/ 1031 w 984"/>
                <a:gd name="T7" fmla="*/ 32826 h 1174"/>
                <a:gd name="T8" fmla="*/ 1397 w 984"/>
                <a:gd name="T9" fmla="*/ 26206 h 1174"/>
                <a:gd name="T10" fmla="*/ 1580 w 984"/>
                <a:gd name="T11" fmla="*/ 22254 h 1174"/>
                <a:gd name="T12" fmla="*/ 1771 w 984"/>
                <a:gd name="T13" fmla="*/ 18020 h 1174"/>
                <a:gd name="T14" fmla="*/ 2008 w 984"/>
                <a:gd name="T15" fmla="*/ 13194 h 1174"/>
                <a:gd name="T16" fmla="*/ 2291 w 984"/>
                <a:gd name="T17" fmla="*/ 7687 h 1174"/>
                <a:gd name="T18" fmla="*/ 2694 w 984"/>
                <a:gd name="T19" fmla="*/ 2710 h 1174"/>
                <a:gd name="T20" fmla="*/ 2885 w 984"/>
                <a:gd name="T21" fmla="*/ 948 h 1174"/>
                <a:gd name="T22" fmla="*/ 3267 w 984"/>
                <a:gd name="T23" fmla="*/ 44 h 1174"/>
                <a:gd name="T24" fmla="*/ 3634 w 984"/>
                <a:gd name="T25" fmla="*/ 1068 h 1174"/>
                <a:gd name="T26" fmla="*/ 4007 w 984"/>
                <a:gd name="T27" fmla="*/ 4005 h 1174"/>
                <a:gd name="T28" fmla="*/ 4611 w 984"/>
                <a:gd name="T29" fmla="*/ 9104 h 1174"/>
                <a:gd name="T30" fmla="*/ 5268 w 984"/>
                <a:gd name="T31" fmla="*/ 16752 h 1174"/>
                <a:gd name="T32" fmla="*/ 6243 w 984"/>
                <a:gd name="T33" fmla="*/ 25032 h 1174"/>
                <a:gd name="T34" fmla="*/ 7085 w 984"/>
                <a:gd name="T35" fmla="*/ 30131 h 1174"/>
                <a:gd name="T36" fmla="*/ 7545 w 984"/>
                <a:gd name="T37" fmla="*/ 34099 h 1174"/>
                <a:gd name="T38" fmla="*/ 8252 w 984"/>
                <a:gd name="T39" fmla="*/ 37675 h 1174"/>
                <a:gd name="T40" fmla="*/ 8712 w 984"/>
                <a:gd name="T41" fmla="*/ 39970 h 1174"/>
                <a:gd name="T42" fmla="*/ 9454 w 984"/>
                <a:gd name="T43" fmla="*/ 43158 h 1174"/>
                <a:gd name="T44" fmla="*/ 10156 w 984"/>
                <a:gd name="T45" fmla="*/ 45193 h 1174"/>
                <a:gd name="T46" fmla="*/ 10901 w 984"/>
                <a:gd name="T47" fmla="*/ 47122 h 1174"/>
                <a:gd name="T48" fmla="*/ 12164 w 984"/>
                <a:gd name="T49" fmla="*/ 48643 h 1174"/>
                <a:gd name="T50" fmla="*/ 13178 w 984"/>
                <a:gd name="T51" fmla="*/ 49024 h 1174"/>
                <a:gd name="T52" fmla="*/ 14310 w 984"/>
                <a:gd name="T53" fmla="*/ 49677 h 1174"/>
                <a:gd name="T54" fmla="*/ 14903 w 984"/>
                <a:gd name="T55" fmla="*/ 49796 h 1174"/>
                <a:gd name="T56" fmla="*/ 15278 w 984"/>
                <a:gd name="T57" fmla="*/ 49928 h 1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4" h="1174">
                  <a:moveTo>
                    <a:pt x="0" y="1042"/>
                  </a:moveTo>
                  <a:cubicBezTo>
                    <a:pt x="5" y="1035"/>
                    <a:pt x="10" y="1029"/>
                    <a:pt x="18" y="1006"/>
                  </a:cubicBezTo>
                  <a:cubicBezTo>
                    <a:pt x="26" y="983"/>
                    <a:pt x="43" y="940"/>
                    <a:pt x="51" y="901"/>
                  </a:cubicBezTo>
                  <a:cubicBezTo>
                    <a:pt x="59" y="862"/>
                    <a:pt x="60" y="819"/>
                    <a:pt x="66" y="772"/>
                  </a:cubicBezTo>
                  <a:cubicBezTo>
                    <a:pt x="72" y="725"/>
                    <a:pt x="84" y="657"/>
                    <a:pt x="90" y="616"/>
                  </a:cubicBezTo>
                  <a:cubicBezTo>
                    <a:pt x="96" y="575"/>
                    <a:pt x="98" y="555"/>
                    <a:pt x="102" y="523"/>
                  </a:cubicBezTo>
                  <a:cubicBezTo>
                    <a:pt x="106" y="491"/>
                    <a:pt x="110" y="459"/>
                    <a:pt x="114" y="424"/>
                  </a:cubicBezTo>
                  <a:cubicBezTo>
                    <a:pt x="118" y="389"/>
                    <a:pt x="124" y="350"/>
                    <a:pt x="129" y="310"/>
                  </a:cubicBezTo>
                  <a:cubicBezTo>
                    <a:pt x="134" y="270"/>
                    <a:pt x="140" y="222"/>
                    <a:pt x="147" y="181"/>
                  </a:cubicBezTo>
                  <a:cubicBezTo>
                    <a:pt x="154" y="140"/>
                    <a:pt x="168" y="90"/>
                    <a:pt x="174" y="64"/>
                  </a:cubicBezTo>
                  <a:cubicBezTo>
                    <a:pt x="180" y="38"/>
                    <a:pt x="180" y="32"/>
                    <a:pt x="186" y="22"/>
                  </a:cubicBezTo>
                  <a:cubicBezTo>
                    <a:pt x="192" y="12"/>
                    <a:pt x="202" y="0"/>
                    <a:pt x="210" y="1"/>
                  </a:cubicBezTo>
                  <a:cubicBezTo>
                    <a:pt x="218" y="2"/>
                    <a:pt x="226" y="10"/>
                    <a:pt x="234" y="25"/>
                  </a:cubicBezTo>
                  <a:cubicBezTo>
                    <a:pt x="242" y="40"/>
                    <a:pt x="248" y="62"/>
                    <a:pt x="258" y="94"/>
                  </a:cubicBezTo>
                  <a:cubicBezTo>
                    <a:pt x="268" y="126"/>
                    <a:pt x="284" y="164"/>
                    <a:pt x="297" y="214"/>
                  </a:cubicBezTo>
                  <a:cubicBezTo>
                    <a:pt x="310" y="264"/>
                    <a:pt x="322" y="332"/>
                    <a:pt x="339" y="394"/>
                  </a:cubicBezTo>
                  <a:cubicBezTo>
                    <a:pt x="356" y="456"/>
                    <a:pt x="383" y="537"/>
                    <a:pt x="402" y="589"/>
                  </a:cubicBezTo>
                  <a:cubicBezTo>
                    <a:pt x="421" y="641"/>
                    <a:pt x="442" y="674"/>
                    <a:pt x="456" y="709"/>
                  </a:cubicBezTo>
                  <a:cubicBezTo>
                    <a:pt x="470" y="744"/>
                    <a:pt x="474" y="773"/>
                    <a:pt x="486" y="802"/>
                  </a:cubicBezTo>
                  <a:cubicBezTo>
                    <a:pt x="498" y="831"/>
                    <a:pt x="518" y="863"/>
                    <a:pt x="531" y="886"/>
                  </a:cubicBezTo>
                  <a:cubicBezTo>
                    <a:pt x="544" y="909"/>
                    <a:pt x="548" y="919"/>
                    <a:pt x="561" y="940"/>
                  </a:cubicBezTo>
                  <a:cubicBezTo>
                    <a:pt x="574" y="961"/>
                    <a:pt x="594" y="995"/>
                    <a:pt x="609" y="1015"/>
                  </a:cubicBezTo>
                  <a:cubicBezTo>
                    <a:pt x="624" y="1035"/>
                    <a:pt x="639" y="1048"/>
                    <a:pt x="654" y="1063"/>
                  </a:cubicBezTo>
                  <a:cubicBezTo>
                    <a:pt x="669" y="1078"/>
                    <a:pt x="681" y="1095"/>
                    <a:pt x="702" y="1108"/>
                  </a:cubicBezTo>
                  <a:cubicBezTo>
                    <a:pt x="723" y="1121"/>
                    <a:pt x="759" y="1137"/>
                    <a:pt x="783" y="1144"/>
                  </a:cubicBezTo>
                  <a:cubicBezTo>
                    <a:pt x="807" y="1151"/>
                    <a:pt x="826" y="1149"/>
                    <a:pt x="849" y="1153"/>
                  </a:cubicBezTo>
                  <a:cubicBezTo>
                    <a:pt x="872" y="1157"/>
                    <a:pt x="903" y="1165"/>
                    <a:pt x="921" y="1168"/>
                  </a:cubicBezTo>
                  <a:cubicBezTo>
                    <a:pt x="939" y="1171"/>
                    <a:pt x="950" y="1170"/>
                    <a:pt x="960" y="1171"/>
                  </a:cubicBezTo>
                  <a:cubicBezTo>
                    <a:pt x="970" y="1172"/>
                    <a:pt x="980" y="1174"/>
                    <a:pt x="984" y="1174"/>
                  </a:cubicBezTo>
                </a:path>
              </a:pathLst>
            </a:custGeom>
            <a:noFill/>
            <a:ln w="25400" cap="flat" cmpd="sng">
              <a:solidFill>
                <a:srgbClr val="00CC99"/>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6565" name="投影片編號版面配置區 1"/>
          <p:cNvSpPr>
            <a:spLocks noGrp="1"/>
          </p:cNvSpPr>
          <p:nvPr>
            <p:ph type="sldNum" sz="quarter" idx="10"/>
          </p:nvPr>
        </p:nvSpPr>
        <p:spPr>
          <a:noFill/>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50000"/>
              </a:spcBef>
              <a:buClrTx/>
              <a:buFontTx/>
              <a:buNone/>
            </a:pPr>
            <a:fld id="{7B953C16-2F7F-4212-8BA6-2F3E57ABA723}" type="slidenum">
              <a:rPr kumimoji="0" lang="en-US" altLang="en-US" sz="1400"/>
              <a:pPr>
                <a:spcBef>
                  <a:spcPct val="50000"/>
                </a:spcBef>
                <a:buClrTx/>
                <a:buFontTx/>
                <a:buNone/>
              </a:pPr>
              <a:t>37</a:t>
            </a:fld>
            <a:endParaRPr kumimoji="0" lang="en-US" altLang="en-US" sz="1400">
              <a:solidFill>
                <a:srgbClr val="2B2771"/>
              </a:solidFill>
            </a:endParaRPr>
          </a:p>
        </p:txBody>
      </p:sp>
    </p:spTree>
    <p:extLst>
      <p:ext uri="{BB962C8B-B14F-4D97-AF65-F5344CB8AC3E}">
        <p14:creationId xmlns:p14="http://schemas.microsoft.com/office/powerpoint/2010/main" val="177472016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chor="b"/>
          <a:lstStyle/>
          <a:p>
            <a:pPr algn="l"/>
            <a:r>
              <a:rPr lang="en-US" altLang="zh-TW" sz="3200" b="1" dirty="0" smtClean="0">
                <a:solidFill>
                  <a:schemeClr val="accent1"/>
                </a:solidFill>
                <a:ea typeface="新細明體" panose="02020500000000000000" pitchFamily="18" charset="-120"/>
              </a:rPr>
              <a:t>Spillover</a:t>
            </a:r>
          </a:p>
        </p:txBody>
      </p:sp>
      <p:sp>
        <p:nvSpPr>
          <p:cNvPr id="68611" name="Line 3"/>
          <p:cNvSpPr>
            <a:spLocks noChangeShapeType="1"/>
          </p:cNvSpPr>
          <p:nvPr/>
        </p:nvSpPr>
        <p:spPr bwMode="auto">
          <a:xfrm flipV="1">
            <a:off x="1319213" y="6172200"/>
            <a:ext cx="479425"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8612" name="Line 4"/>
          <p:cNvSpPr>
            <a:spLocks noChangeShapeType="1"/>
          </p:cNvSpPr>
          <p:nvPr/>
        </p:nvSpPr>
        <p:spPr bwMode="auto">
          <a:xfrm>
            <a:off x="2690813" y="6221413"/>
            <a:ext cx="4572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3" name="Line 5"/>
          <p:cNvSpPr>
            <a:spLocks noChangeShapeType="1"/>
          </p:cNvSpPr>
          <p:nvPr/>
        </p:nvSpPr>
        <p:spPr bwMode="auto">
          <a:xfrm>
            <a:off x="3851275" y="6221413"/>
            <a:ext cx="409575" cy="1587"/>
          </a:xfrm>
          <a:prstGeom prst="line">
            <a:avLst/>
          </a:prstGeom>
          <a:noFill/>
          <a:ln w="381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8614" name="Rectangle 6"/>
          <p:cNvSpPr>
            <a:spLocks noChangeArrowheads="1"/>
          </p:cNvSpPr>
          <p:nvPr/>
        </p:nvSpPr>
        <p:spPr bwMode="auto">
          <a:xfrm>
            <a:off x="1863725" y="6132513"/>
            <a:ext cx="3238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latin typeface="Geneva"/>
                <a:ea typeface="新細明體" panose="02020500000000000000" pitchFamily="18" charset="-120"/>
              </a:rPr>
              <a:t>FITC</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8615" name="Rectangle 7"/>
          <p:cNvSpPr>
            <a:spLocks noChangeArrowheads="1"/>
          </p:cNvSpPr>
          <p:nvPr/>
        </p:nvSpPr>
        <p:spPr bwMode="auto">
          <a:xfrm>
            <a:off x="3290888" y="6142038"/>
            <a:ext cx="1793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latin typeface="Geneva"/>
                <a:ea typeface="新細明體" panose="02020500000000000000" pitchFamily="18" charset="-120"/>
              </a:rPr>
              <a:t>PE</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8616" name="Rectangle 8"/>
          <p:cNvSpPr>
            <a:spLocks noChangeArrowheads="1"/>
          </p:cNvSpPr>
          <p:nvPr/>
        </p:nvSpPr>
        <p:spPr bwMode="auto">
          <a:xfrm>
            <a:off x="4381500" y="6132513"/>
            <a:ext cx="911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latin typeface="Geneva"/>
                <a:ea typeface="新細明體" panose="02020500000000000000" pitchFamily="18" charset="-120"/>
              </a:rPr>
              <a:t>PerCP-Cy5.5</a:t>
            </a:r>
            <a:endParaRPr kumimoji="0" lang="en-US" altLang="zh-TW" sz="2400">
              <a:solidFill>
                <a:schemeClr val="tx1"/>
              </a:solidFill>
              <a:latin typeface="Helvetica" panose="020B0604020202020204" pitchFamily="34" charset="0"/>
              <a:ea typeface="新細明體" panose="02020500000000000000" pitchFamily="18" charset="-120"/>
            </a:endParaRPr>
          </a:p>
        </p:txBody>
      </p:sp>
      <p:sp>
        <p:nvSpPr>
          <p:cNvPr id="68617" name="Rectangle 9" descr="80%"/>
          <p:cNvSpPr>
            <a:spLocks noChangeArrowheads="1"/>
          </p:cNvSpPr>
          <p:nvPr/>
        </p:nvSpPr>
        <p:spPr bwMode="auto">
          <a:xfrm>
            <a:off x="5308600" y="1946275"/>
            <a:ext cx="749300" cy="3246438"/>
          </a:xfrm>
          <a:prstGeom prst="rect">
            <a:avLst/>
          </a:prstGeom>
          <a:pattFill prst="pct80">
            <a:fgClr>
              <a:srgbClr val="FF2727"/>
            </a:fgClr>
            <a:bgClr>
              <a:srgbClr val="FFFFFF"/>
            </a:bgClr>
          </a:pattFill>
          <a:ln w="12700">
            <a:solidFill>
              <a:schemeClr val="tx1"/>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8618" name="Line 10"/>
          <p:cNvSpPr>
            <a:spLocks noChangeShapeType="1"/>
          </p:cNvSpPr>
          <p:nvPr/>
        </p:nvSpPr>
        <p:spPr bwMode="auto">
          <a:xfrm>
            <a:off x="5610225" y="5192713"/>
            <a:ext cx="1588"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9" name="Line 11"/>
          <p:cNvSpPr>
            <a:spLocks noChangeShapeType="1"/>
          </p:cNvSpPr>
          <p:nvPr/>
        </p:nvSpPr>
        <p:spPr bwMode="auto">
          <a:xfrm>
            <a:off x="4538663" y="5192713"/>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0" name="Freeform 12"/>
          <p:cNvSpPr>
            <a:spLocks/>
          </p:cNvSpPr>
          <p:nvPr/>
        </p:nvSpPr>
        <p:spPr bwMode="auto">
          <a:xfrm>
            <a:off x="4533900" y="1971675"/>
            <a:ext cx="1495425" cy="3209925"/>
          </a:xfrm>
          <a:custGeom>
            <a:avLst/>
            <a:gdLst>
              <a:gd name="T0" fmla="*/ 2147483646 w 942"/>
              <a:gd name="T1" fmla="*/ 2147483646 h 2022"/>
              <a:gd name="T2" fmla="*/ 2147483646 w 942"/>
              <a:gd name="T3" fmla="*/ 2147483646 h 2022"/>
              <a:gd name="T4" fmla="*/ 2147483646 w 942"/>
              <a:gd name="T5" fmla="*/ 2147483646 h 2022"/>
              <a:gd name="T6" fmla="*/ 2147483646 w 942"/>
              <a:gd name="T7" fmla="*/ 2147483646 h 2022"/>
              <a:gd name="T8" fmla="*/ 2147483646 w 942"/>
              <a:gd name="T9" fmla="*/ 2147483646 h 2022"/>
              <a:gd name="T10" fmla="*/ 2147483646 w 942"/>
              <a:gd name="T11" fmla="*/ 2147483646 h 2022"/>
              <a:gd name="T12" fmla="*/ 2147483646 w 942"/>
              <a:gd name="T13" fmla="*/ 2147483646 h 2022"/>
              <a:gd name="T14" fmla="*/ 2147483646 w 942"/>
              <a:gd name="T15" fmla="*/ 2147483646 h 2022"/>
              <a:gd name="T16" fmla="*/ 2147483646 w 942"/>
              <a:gd name="T17" fmla="*/ 2147483646 h 2022"/>
              <a:gd name="T18" fmla="*/ 2147483646 w 942"/>
              <a:gd name="T19" fmla="*/ 2147483646 h 2022"/>
              <a:gd name="T20" fmla="*/ 2147483646 w 942"/>
              <a:gd name="T21" fmla="*/ 2147483646 h 2022"/>
              <a:gd name="T22" fmla="*/ 2147483646 w 942"/>
              <a:gd name="T23" fmla="*/ 2147483646 h 2022"/>
              <a:gd name="T24" fmla="*/ 2147483646 w 942"/>
              <a:gd name="T25" fmla="*/ 2147483646 h 2022"/>
              <a:gd name="T26" fmla="*/ 2147483646 w 942"/>
              <a:gd name="T27" fmla="*/ 2147483646 h 2022"/>
              <a:gd name="T28" fmla="*/ 2147483646 w 942"/>
              <a:gd name="T29" fmla="*/ 2147483646 h 2022"/>
              <a:gd name="T30" fmla="*/ 2147483646 w 942"/>
              <a:gd name="T31" fmla="*/ 2147483646 h 2022"/>
              <a:gd name="T32" fmla="*/ 2147483646 w 942"/>
              <a:gd name="T33" fmla="*/ 2147483646 h 2022"/>
              <a:gd name="T34" fmla="*/ 2147483646 w 942"/>
              <a:gd name="T35" fmla="*/ 2147483646 h 2022"/>
              <a:gd name="T36" fmla="*/ 2147483646 w 942"/>
              <a:gd name="T37" fmla="*/ 2147483646 h 2022"/>
              <a:gd name="T38" fmla="*/ 2147483646 w 942"/>
              <a:gd name="T39" fmla="*/ 0 h 2022"/>
              <a:gd name="T40" fmla="*/ 2147483646 w 942"/>
              <a:gd name="T41" fmla="*/ 0 h 2022"/>
              <a:gd name="T42" fmla="*/ 2147483646 w 942"/>
              <a:gd name="T43" fmla="*/ 0 h 2022"/>
              <a:gd name="T44" fmla="*/ 2147483646 w 942"/>
              <a:gd name="T45" fmla="*/ 2147483646 h 2022"/>
              <a:gd name="T46" fmla="*/ 2147483646 w 942"/>
              <a:gd name="T47" fmla="*/ 2147483646 h 2022"/>
              <a:gd name="T48" fmla="*/ 2147483646 w 942"/>
              <a:gd name="T49" fmla="*/ 2147483646 h 2022"/>
              <a:gd name="T50" fmla="*/ 2147483646 w 942"/>
              <a:gd name="T51" fmla="*/ 2147483646 h 2022"/>
              <a:gd name="T52" fmla="*/ 2147483646 w 942"/>
              <a:gd name="T53" fmla="*/ 2147483646 h 2022"/>
              <a:gd name="T54" fmla="*/ 2147483646 w 942"/>
              <a:gd name="T55" fmla="*/ 2147483646 h 2022"/>
              <a:gd name="T56" fmla="*/ 2147483646 w 942"/>
              <a:gd name="T57" fmla="*/ 2147483646 h 2022"/>
              <a:gd name="T58" fmla="*/ 2147483646 w 942"/>
              <a:gd name="T59" fmla="*/ 2147483646 h 2022"/>
              <a:gd name="T60" fmla="*/ 2147483646 w 942"/>
              <a:gd name="T61" fmla="*/ 2147483646 h 2022"/>
              <a:gd name="T62" fmla="*/ 2147483646 w 942"/>
              <a:gd name="T63" fmla="*/ 2147483646 h 2022"/>
              <a:gd name="T64" fmla="*/ 2147483646 w 942"/>
              <a:gd name="T65" fmla="*/ 2147483646 h 2022"/>
              <a:gd name="T66" fmla="*/ 2147483646 w 942"/>
              <a:gd name="T67" fmla="*/ 2147483646 h 2022"/>
              <a:gd name="T68" fmla="*/ 2147483646 w 942"/>
              <a:gd name="T69" fmla="*/ 2147483646 h 2022"/>
              <a:gd name="T70" fmla="*/ 2147483646 w 942"/>
              <a:gd name="T71" fmla="*/ 2147483646 h 2022"/>
              <a:gd name="T72" fmla="*/ 2147483646 w 942"/>
              <a:gd name="T73" fmla="*/ 2147483646 h 2022"/>
              <a:gd name="T74" fmla="*/ 2147483646 w 942"/>
              <a:gd name="T75" fmla="*/ 2147483646 h 2022"/>
              <a:gd name="T76" fmla="*/ 2147483646 w 942"/>
              <a:gd name="T77" fmla="*/ 2147483646 h 2022"/>
              <a:gd name="T78" fmla="*/ 2147483646 w 942"/>
              <a:gd name="T79" fmla="*/ 2147483646 h 2022"/>
              <a:gd name="T80" fmla="*/ 2147483646 w 942"/>
              <a:gd name="T81" fmla="*/ 2147483646 h 2022"/>
              <a:gd name="T82" fmla="*/ 2147483646 w 942"/>
              <a:gd name="T83" fmla="*/ 2147483646 h 2022"/>
              <a:gd name="T84" fmla="*/ 2147483646 w 942"/>
              <a:gd name="T85" fmla="*/ 2147483646 h 2022"/>
              <a:gd name="T86" fmla="*/ 2147483646 w 942"/>
              <a:gd name="T87" fmla="*/ 2147483646 h 2022"/>
              <a:gd name="T88" fmla="*/ 2147483646 w 942"/>
              <a:gd name="T89" fmla="*/ 2147483646 h 2022"/>
              <a:gd name="T90" fmla="*/ 2147483646 w 942"/>
              <a:gd name="T91" fmla="*/ 2147483646 h 2022"/>
              <a:gd name="T92" fmla="*/ 2147483646 w 942"/>
              <a:gd name="T93" fmla="*/ 2147483646 h 2022"/>
              <a:gd name="T94" fmla="*/ 2147483646 w 942"/>
              <a:gd name="T95" fmla="*/ 2147483646 h 2022"/>
              <a:gd name="T96" fmla="*/ 2147483646 w 942"/>
              <a:gd name="T97" fmla="*/ 2147483646 h 2022"/>
              <a:gd name="T98" fmla="*/ 0 w 942"/>
              <a:gd name="T99" fmla="*/ 2147483646 h 20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42" h="2022">
                <a:moveTo>
                  <a:pt x="942" y="1787"/>
                </a:moveTo>
                <a:lnTo>
                  <a:pt x="903" y="1740"/>
                </a:lnTo>
                <a:lnTo>
                  <a:pt x="864" y="1700"/>
                </a:lnTo>
                <a:lnTo>
                  <a:pt x="840" y="1646"/>
                </a:lnTo>
                <a:lnTo>
                  <a:pt x="825" y="1599"/>
                </a:lnTo>
                <a:lnTo>
                  <a:pt x="793" y="1481"/>
                </a:lnTo>
                <a:lnTo>
                  <a:pt x="778" y="1348"/>
                </a:lnTo>
                <a:lnTo>
                  <a:pt x="762" y="1191"/>
                </a:lnTo>
                <a:lnTo>
                  <a:pt x="738" y="1042"/>
                </a:lnTo>
                <a:lnTo>
                  <a:pt x="723" y="901"/>
                </a:lnTo>
                <a:lnTo>
                  <a:pt x="715" y="745"/>
                </a:lnTo>
                <a:lnTo>
                  <a:pt x="707" y="596"/>
                </a:lnTo>
                <a:lnTo>
                  <a:pt x="691" y="431"/>
                </a:lnTo>
                <a:lnTo>
                  <a:pt x="683" y="275"/>
                </a:lnTo>
                <a:lnTo>
                  <a:pt x="660" y="134"/>
                </a:lnTo>
                <a:lnTo>
                  <a:pt x="652" y="87"/>
                </a:lnTo>
                <a:lnTo>
                  <a:pt x="644" y="55"/>
                </a:lnTo>
                <a:lnTo>
                  <a:pt x="636" y="32"/>
                </a:lnTo>
                <a:lnTo>
                  <a:pt x="628" y="16"/>
                </a:lnTo>
                <a:lnTo>
                  <a:pt x="621" y="0"/>
                </a:lnTo>
                <a:lnTo>
                  <a:pt x="613" y="0"/>
                </a:lnTo>
                <a:lnTo>
                  <a:pt x="605" y="0"/>
                </a:lnTo>
                <a:lnTo>
                  <a:pt x="597" y="16"/>
                </a:lnTo>
                <a:lnTo>
                  <a:pt x="597" y="40"/>
                </a:lnTo>
                <a:lnTo>
                  <a:pt x="589" y="63"/>
                </a:lnTo>
                <a:lnTo>
                  <a:pt x="589" y="71"/>
                </a:lnTo>
                <a:lnTo>
                  <a:pt x="573" y="220"/>
                </a:lnTo>
                <a:lnTo>
                  <a:pt x="558" y="353"/>
                </a:lnTo>
                <a:lnTo>
                  <a:pt x="534" y="611"/>
                </a:lnTo>
                <a:lnTo>
                  <a:pt x="519" y="870"/>
                </a:lnTo>
                <a:lnTo>
                  <a:pt x="503" y="995"/>
                </a:lnTo>
                <a:lnTo>
                  <a:pt x="495" y="1121"/>
                </a:lnTo>
                <a:lnTo>
                  <a:pt x="479" y="1254"/>
                </a:lnTo>
                <a:lnTo>
                  <a:pt x="464" y="1395"/>
                </a:lnTo>
                <a:lnTo>
                  <a:pt x="456" y="1458"/>
                </a:lnTo>
                <a:lnTo>
                  <a:pt x="448" y="1520"/>
                </a:lnTo>
                <a:lnTo>
                  <a:pt x="432" y="1591"/>
                </a:lnTo>
                <a:lnTo>
                  <a:pt x="416" y="1669"/>
                </a:lnTo>
                <a:lnTo>
                  <a:pt x="401" y="1740"/>
                </a:lnTo>
                <a:lnTo>
                  <a:pt x="385" y="1810"/>
                </a:lnTo>
                <a:lnTo>
                  <a:pt x="354" y="1873"/>
                </a:lnTo>
                <a:lnTo>
                  <a:pt x="322" y="1920"/>
                </a:lnTo>
                <a:lnTo>
                  <a:pt x="283" y="1959"/>
                </a:lnTo>
                <a:lnTo>
                  <a:pt x="244" y="1990"/>
                </a:lnTo>
                <a:lnTo>
                  <a:pt x="197" y="2006"/>
                </a:lnTo>
                <a:lnTo>
                  <a:pt x="150" y="2014"/>
                </a:lnTo>
                <a:lnTo>
                  <a:pt x="103" y="2022"/>
                </a:lnTo>
                <a:lnTo>
                  <a:pt x="63" y="2022"/>
                </a:lnTo>
                <a:lnTo>
                  <a:pt x="24" y="2022"/>
                </a:lnTo>
                <a:lnTo>
                  <a:pt x="0" y="2022"/>
                </a:lnTo>
              </a:path>
            </a:pathLst>
          </a:custGeom>
          <a:noFill/>
          <a:ln w="3810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1" name="Rectangle 13"/>
          <p:cNvSpPr>
            <a:spLocks noChangeArrowheads="1"/>
          </p:cNvSpPr>
          <p:nvPr/>
        </p:nvSpPr>
        <p:spPr bwMode="auto">
          <a:xfrm>
            <a:off x="4454525" y="52974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650</a:t>
            </a:r>
            <a:endParaRPr kumimoji="0" lang="en-US" altLang="zh-TW" sz="2400">
              <a:solidFill>
                <a:schemeClr val="tx1"/>
              </a:solidFill>
              <a:ea typeface="新細明體" panose="02020500000000000000" pitchFamily="18" charset="-120"/>
            </a:endParaRPr>
          </a:p>
        </p:txBody>
      </p:sp>
      <p:sp>
        <p:nvSpPr>
          <p:cNvPr id="68622" name="Rectangle 14"/>
          <p:cNvSpPr>
            <a:spLocks noChangeArrowheads="1"/>
          </p:cNvSpPr>
          <p:nvPr/>
        </p:nvSpPr>
        <p:spPr bwMode="auto">
          <a:xfrm>
            <a:off x="5526088" y="52974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700</a:t>
            </a:r>
            <a:endParaRPr kumimoji="0" lang="en-US" altLang="zh-TW" sz="2400">
              <a:solidFill>
                <a:schemeClr val="tx1"/>
              </a:solidFill>
              <a:ea typeface="新細明體" panose="02020500000000000000" pitchFamily="18" charset="-120"/>
            </a:endParaRPr>
          </a:p>
        </p:txBody>
      </p:sp>
      <p:grpSp>
        <p:nvGrpSpPr>
          <p:cNvPr id="68623" name="Group 15"/>
          <p:cNvGrpSpPr>
            <a:grpSpLocks/>
          </p:cNvGrpSpPr>
          <p:nvPr/>
        </p:nvGrpSpPr>
        <p:grpSpPr bwMode="auto">
          <a:xfrm>
            <a:off x="5338763" y="1482725"/>
            <a:ext cx="706437" cy="454025"/>
            <a:chOff x="3515" y="1227"/>
            <a:chExt cx="390" cy="253"/>
          </a:xfrm>
        </p:grpSpPr>
        <p:sp>
          <p:nvSpPr>
            <p:cNvPr id="68659" name="Rectangle 16"/>
            <p:cNvSpPr>
              <a:spLocks noChangeArrowheads="1"/>
            </p:cNvSpPr>
            <p:nvPr/>
          </p:nvSpPr>
          <p:spPr bwMode="auto">
            <a:xfrm>
              <a:off x="3905" y="1227"/>
              <a:ext cx="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endParaRPr kumimoji="0" lang="en-US" altLang="zh-TW" sz="2400">
                <a:solidFill>
                  <a:schemeClr val="tx1"/>
                </a:solidFill>
                <a:ea typeface="新細明體" panose="02020500000000000000" pitchFamily="18" charset="-120"/>
              </a:endParaRPr>
            </a:p>
          </p:txBody>
        </p:sp>
        <p:sp>
          <p:nvSpPr>
            <p:cNvPr id="68660" name="Rectangle 17"/>
            <p:cNvSpPr>
              <a:spLocks noChangeArrowheads="1"/>
            </p:cNvSpPr>
            <p:nvPr/>
          </p:nvSpPr>
          <p:spPr bwMode="auto">
            <a:xfrm>
              <a:off x="3515" y="1328"/>
              <a:ext cx="37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PerCP-Cy5.5</a:t>
              </a:r>
            </a:p>
            <a:p>
              <a:pPr algn="ctr">
                <a:spcBef>
                  <a:spcPct val="0"/>
                </a:spcBef>
                <a:buClrTx/>
                <a:buFontTx/>
                <a:buNone/>
              </a:pPr>
              <a:r>
                <a:rPr kumimoji="0" lang="en-US" altLang="zh-TW" sz="900">
                  <a:solidFill>
                    <a:srgbClr val="000000"/>
                  </a:solidFill>
                  <a:ea typeface="新細明體" panose="02020500000000000000" pitchFamily="18" charset="-120"/>
                </a:rPr>
                <a:t>695/40</a:t>
              </a:r>
              <a:endParaRPr kumimoji="0" lang="en-US" altLang="zh-TW" sz="2400">
                <a:solidFill>
                  <a:schemeClr val="tx1"/>
                </a:solidFill>
                <a:ea typeface="新細明體" panose="02020500000000000000" pitchFamily="18" charset="-120"/>
              </a:endParaRPr>
            </a:p>
          </p:txBody>
        </p:sp>
      </p:grpSp>
      <p:sp>
        <p:nvSpPr>
          <p:cNvPr id="68624" name="Rectangle 18" descr="20%"/>
          <p:cNvSpPr>
            <a:spLocks noChangeArrowheads="1"/>
          </p:cNvSpPr>
          <p:nvPr/>
        </p:nvSpPr>
        <p:spPr bwMode="auto">
          <a:xfrm>
            <a:off x="2557463" y="1958975"/>
            <a:ext cx="768350" cy="3233738"/>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8625" name="Rectangle 19" descr="20%"/>
          <p:cNvSpPr>
            <a:spLocks noChangeArrowheads="1"/>
          </p:cNvSpPr>
          <p:nvPr/>
        </p:nvSpPr>
        <p:spPr bwMode="auto">
          <a:xfrm>
            <a:off x="1495425" y="1958975"/>
            <a:ext cx="762000" cy="3233738"/>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8626" name="Line 20"/>
          <p:cNvSpPr>
            <a:spLocks noChangeShapeType="1"/>
          </p:cNvSpPr>
          <p:nvPr/>
        </p:nvSpPr>
        <p:spPr bwMode="auto">
          <a:xfrm>
            <a:off x="776288" y="5192713"/>
            <a:ext cx="7018337"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7" name="Rectangle 21"/>
          <p:cNvSpPr>
            <a:spLocks noChangeArrowheads="1"/>
          </p:cNvSpPr>
          <p:nvPr/>
        </p:nvSpPr>
        <p:spPr bwMode="auto">
          <a:xfrm>
            <a:off x="1214438" y="52974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500</a:t>
            </a:r>
            <a:endParaRPr kumimoji="0" lang="en-US" altLang="zh-TW" sz="2400">
              <a:solidFill>
                <a:schemeClr val="tx1"/>
              </a:solidFill>
              <a:ea typeface="新細明體" panose="02020500000000000000" pitchFamily="18" charset="-120"/>
            </a:endParaRPr>
          </a:p>
        </p:txBody>
      </p:sp>
      <p:sp>
        <p:nvSpPr>
          <p:cNvPr id="68628" name="Rectangle 22"/>
          <p:cNvSpPr>
            <a:spLocks noChangeArrowheads="1"/>
          </p:cNvSpPr>
          <p:nvPr/>
        </p:nvSpPr>
        <p:spPr bwMode="auto">
          <a:xfrm>
            <a:off x="3370263" y="52974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600</a:t>
            </a:r>
            <a:endParaRPr kumimoji="0" lang="en-US" altLang="zh-TW" sz="2400">
              <a:solidFill>
                <a:schemeClr val="tx1"/>
              </a:solidFill>
              <a:ea typeface="新細明體" panose="02020500000000000000" pitchFamily="18" charset="-120"/>
            </a:endParaRPr>
          </a:p>
        </p:txBody>
      </p:sp>
      <p:sp>
        <p:nvSpPr>
          <p:cNvPr id="68629" name="Line 23"/>
          <p:cNvSpPr>
            <a:spLocks noChangeShapeType="1"/>
          </p:cNvSpPr>
          <p:nvPr/>
        </p:nvSpPr>
        <p:spPr bwMode="auto">
          <a:xfrm>
            <a:off x="3467100" y="5192713"/>
            <a:ext cx="1588"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Line 24"/>
          <p:cNvSpPr>
            <a:spLocks noChangeShapeType="1"/>
          </p:cNvSpPr>
          <p:nvPr/>
        </p:nvSpPr>
        <p:spPr bwMode="auto">
          <a:xfrm>
            <a:off x="2382838" y="5192713"/>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1" name="Line 25"/>
          <p:cNvSpPr>
            <a:spLocks noChangeShapeType="1"/>
          </p:cNvSpPr>
          <p:nvPr/>
        </p:nvSpPr>
        <p:spPr bwMode="auto">
          <a:xfrm>
            <a:off x="1311275" y="5192713"/>
            <a:ext cx="1588"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2" name="Line 26"/>
          <p:cNvSpPr>
            <a:spLocks noChangeShapeType="1"/>
          </p:cNvSpPr>
          <p:nvPr/>
        </p:nvSpPr>
        <p:spPr bwMode="auto">
          <a:xfrm flipV="1">
            <a:off x="776288" y="1971675"/>
            <a:ext cx="1587" cy="32210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3" name="Freeform 27"/>
          <p:cNvSpPr>
            <a:spLocks/>
          </p:cNvSpPr>
          <p:nvPr/>
        </p:nvSpPr>
        <p:spPr bwMode="auto">
          <a:xfrm>
            <a:off x="1635125" y="1971675"/>
            <a:ext cx="3975100" cy="3209925"/>
          </a:xfrm>
          <a:custGeom>
            <a:avLst/>
            <a:gdLst>
              <a:gd name="T0" fmla="*/ 0 w 2504"/>
              <a:gd name="T1" fmla="*/ 2147483646 h 2022"/>
              <a:gd name="T2" fmla="*/ 2147483646 w 2504"/>
              <a:gd name="T3" fmla="*/ 2147483646 h 2022"/>
              <a:gd name="T4" fmla="*/ 2147483646 w 2504"/>
              <a:gd name="T5" fmla="*/ 2147483646 h 2022"/>
              <a:gd name="T6" fmla="*/ 2147483646 w 2504"/>
              <a:gd name="T7" fmla="*/ 2147483646 h 2022"/>
              <a:gd name="T8" fmla="*/ 2147483646 w 2504"/>
              <a:gd name="T9" fmla="*/ 2147483646 h 2022"/>
              <a:gd name="T10" fmla="*/ 2147483646 w 2504"/>
              <a:gd name="T11" fmla="*/ 2147483646 h 2022"/>
              <a:gd name="T12" fmla="*/ 2147483646 w 2504"/>
              <a:gd name="T13" fmla="*/ 2147483646 h 2022"/>
              <a:gd name="T14" fmla="*/ 2147483646 w 2504"/>
              <a:gd name="T15" fmla="*/ 2147483646 h 2022"/>
              <a:gd name="T16" fmla="*/ 2147483646 w 2504"/>
              <a:gd name="T17" fmla="*/ 2147483646 h 2022"/>
              <a:gd name="T18" fmla="*/ 2147483646 w 2504"/>
              <a:gd name="T19" fmla="*/ 2147483646 h 2022"/>
              <a:gd name="T20" fmla="*/ 2147483646 w 2504"/>
              <a:gd name="T21" fmla="*/ 2147483646 h 2022"/>
              <a:gd name="T22" fmla="*/ 2147483646 w 2504"/>
              <a:gd name="T23" fmla="*/ 2147483646 h 2022"/>
              <a:gd name="T24" fmla="*/ 2147483646 w 2504"/>
              <a:gd name="T25" fmla="*/ 2147483646 h 2022"/>
              <a:gd name="T26" fmla="*/ 2147483646 w 2504"/>
              <a:gd name="T27" fmla="*/ 2147483646 h 2022"/>
              <a:gd name="T28" fmla="*/ 2147483646 w 2504"/>
              <a:gd name="T29" fmla="*/ 2147483646 h 2022"/>
              <a:gd name="T30" fmla="*/ 2147483646 w 2504"/>
              <a:gd name="T31" fmla="*/ 2147483646 h 2022"/>
              <a:gd name="T32" fmla="*/ 2147483646 w 2504"/>
              <a:gd name="T33" fmla="*/ 2147483646 h 2022"/>
              <a:gd name="T34" fmla="*/ 2147483646 w 2504"/>
              <a:gd name="T35" fmla="*/ 2147483646 h 2022"/>
              <a:gd name="T36" fmla="*/ 2147483646 w 2504"/>
              <a:gd name="T37" fmla="*/ 0 h 2022"/>
              <a:gd name="T38" fmla="*/ 2147483646 w 2504"/>
              <a:gd name="T39" fmla="*/ 0 h 2022"/>
              <a:gd name="T40" fmla="*/ 2147483646 w 2504"/>
              <a:gd name="T41" fmla="*/ 2147483646 h 2022"/>
              <a:gd name="T42" fmla="*/ 2147483646 w 2504"/>
              <a:gd name="T43" fmla="*/ 2147483646 h 2022"/>
              <a:gd name="T44" fmla="*/ 2147483646 w 2504"/>
              <a:gd name="T45" fmla="*/ 2147483646 h 2022"/>
              <a:gd name="T46" fmla="*/ 2147483646 w 2504"/>
              <a:gd name="T47" fmla="*/ 2147483646 h 2022"/>
              <a:gd name="T48" fmla="*/ 2147483646 w 2504"/>
              <a:gd name="T49" fmla="*/ 2147483646 h 2022"/>
              <a:gd name="T50" fmla="*/ 2147483646 w 2504"/>
              <a:gd name="T51" fmla="*/ 2147483646 h 2022"/>
              <a:gd name="T52" fmla="*/ 2147483646 w 2504"/>
              <a:gd name="T53" fmla="*/ 2147483646 h 2022"/>
              <a:gd name="T54" fmla="*/ 2147483646 w 2504"/>
              <a:gd name="T55" fmla="*/ 2147483646 h 2022"/>
              <a:gd name="T56" fmla="*/ 2147483646 w 2504"/>
              <a:gd name="T57" fmla="*/ 2147483646 h 2022"/>
              <a:gd name="T58" fmla="*/ 2147483646 w 2504"/>
              <a:gd name="T59" fmla="*/ 2147483646 h 2022"/>
              <a:gd name="T60" fmla="*/ 2147483646 w 2504"/>
              <a:gd name="T61" fmla="*/ 2147483646 h 2022"/>
              <a:gd name="T62" fmla="*/ 2147483646 w 2504"/>
              <a:gd name="T63" fmla="*/ 2147483646 h 2022"/>
              <a:gd name="T64" fmla="*/ 2147483646 w 2504"/>
              <a:gd name="T65" fmla="*/ 2147483646 h 2022"/>
              <a:gd name="T66" fmla="*/ 2147483646 w 2504"/>
              <a:gd name="T67" fmla="*/ 2147483646 h 2022"/>
              <a:gd name="T68" fmla="*/ 2147483646 w 2504"/>
              <a:gd name="T69" fmla="*/ 2147483646 h 2022"/>
              <a:gd name="T70" fmla="*/ 2147483646 w 2504"/>
              <a:gd name="T71" fmla="*/ 2147483646 h 2022"/>
              <a:gd name="T72" fmla="*/ 2147483646 w 2504"/>
              <a:gd name="T73" fmla="*/ 2147483646 h 2022"/>
              <a:gd name="T74" fmla="*/ 2147483646 w 2504"/>
              <a:gd name="T75" fmla="*/ 2147483646 h 2022"/>
              <a:gd name="T76" fmla="*/ 2147483646 w 2504"/>
              <a:gd name="T77" fmla="*/ 2147483646 h 2022"/>
              <a:gd name="T78" fmla="*/ 2147483646 w 2504"/>
              <a:gd name="T79" fmla="*/ 2147483646 h 20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04" h="2022">
                <a:moveTo>
                  <a:pt x="8" y="2022"/>
                </a:moveTo>
                <a:lnTo>
                  <a:pt x="0" y="2022"/>
                </a:lnTo>
                <a:lnTo>
                  <a:pt x="8" y="2022"/>
                </a:lnTo>
                <a:lnTo>
                  <a:pt x="16" y="2022"/>
                </a:lnTo>
                <a:lnTo>
                  <a:pt x="32" y="2014"/>
                </a:lnTo>
                <a:lnTo>
                  <a:pt x="79" y="2014"/>
                </a:lnTo>
                <a:lnTo>
                  <a:pt x="142" y="2006"/>
                </a:lnTo>
                <a:lnTo>
                  <a:pt x="212" y="1998"/>
                </a:lnTo>
                <a:lnTo>
                  <a:pt x="291" y="1990"/>
                </a:lnTo>
                <a:lnTo>
                  <a:pt x="361" y="1982"/>
                </a:lnTo>
                <a:lnTo>
                  <a:pt x="424" y="1967"/>
                </a:lnTo>
                <a:lnTo>
                  <a:pt x="463" y="1951"/>
                </a:lnTo>
                <a:lnTo>
                  <a:pt x="503" y="1928"/>
                </a:lnTo>
                <a:lnTo>
                  <a:pt x="534" y="1896"/>
                </a:lnTo>
                <a:lnTo>
                  <a:pt x="558" y="1857"/>
                </a:lnTo>
                <a:lnTo>
                  <a:pt x="589" y="1763"/>
                </a:lnTo>
                <a:lnTo>
                  <a:pt x="613" y="1661"/>
                </a:lnTo>
                <a:lnTo>
                  <a:pt x="620" y="1552"/>
                </a:lnTo>
                <a:lnTo>
                  <a:pt x="628" y="1434"/>
                </a:lnTo>
                <a:lnTo>
                  <a:pt x="636" y="1317"/>
                </a:lnTo>
                <a:lnTo>
                  <a:pt x="644" y="1215"/>
                </a:lnTo>
                <a:lnTo>
                  <a:pt x="667" y="1011"/>
                </a:lnTo>
                <a:lnTo>
                  <a:pt x="683" y="815"/>
                </a:lnTo>
                <a:lnTo>
                  <a:pt x="707" y="635"/>
                </a:lnTo>
                <a:lnTo>
                  <a:pt x="722" y="455"/>
                </a:lnTo>
                <a:lnTo>
                  <a:pt x="730" y="400"/>
                </a:lnTo>
                <a:lnTo>
                  <a:pt x="738" y="345"/>
                </a:lnTo>
                <a:lnTo>
                  <a:pt x="738" y="306"/>
                </a:lnTo>
                <a:lnTo>
                  <a:pt x="746" y="267"/>
                </a:lnTo>
                <a:lnTo>
                  <a:pt x="754" y="212"/>
                </a:lnTo>
                <a:lnTo>
                  <a:pt x="754" y="165"/>
                </a:lnTo>
                <a:lnTo>
                  <a:pt x="762" y="134"/>
                </a:lnTo>
                <a:lnTo>
                  <a:pt x="770" y="110"/>
                </a:lnTo>
                <a:lnTo>
                  <a:pt x="770" y="87"/>
                </a:lnTo>
                <a:lnTo>
                  <a:pt x="777" y="55"/>
                </a:lnTo>
                <a:lnTo>
                  <a:pt x="785" y="32"/>
                </a:lnTo>
                <a:lnTo>
                  <a:pt x="801" y="16"/>
                </a:lnTo>
                <a:lnTo>
                  <a:pt x="817" y="0"/>
                </a:lnTo>
                <a:lnTo>
                  <a:pt x="832" y="0"/>
                </a:lnTo>
                <a:lnTo>
                  <a:pt x="864" y="0"/>
                </a:lnTo>
                <a:lnTo>
                  <a:pt x="887" y="24"/>
                </a:lnTo>
                <a:lnTo>
                  <a:pt x="895" y="32"/>
                </a:lnTo>
                <a:lnTo>
                  <a:pt x="903" y="47"/>
                </a:lnTo>
                <a:lnTo>
                  <a:pt x="911" y="79"/>
                </a:lnTo>
                <a:lnTo>
                  <a:pt x="911" y="110"/>
                </a:lnTo>
                <a:lnTo>
                  <a:pt x="927" y="157"/>
                </a:lnTo>
                <a:lnTo>
                  <a:pt x="934" y="220"/>
                </a:lnTo>
                <a:lnTo>
                  <a:pt x="942" y="298"/>
                </a:lnTo>
                <a:lnTo>
                  <a:pt x="942" y="392"/>
                </a:lnTo>
                <a:lnTo>
                  <a:pt x="950" y="447"/>
                </a:lnTo>
                <a:lnTo>
                  <a:pt x="950" y="494"/>
                </a:lnTo>
                <a:lnTo>
                  <a:pt x="958" y="533"/>
                </a:lnTo>
                <a:lnTo>
                  <a:pt x="958" y="564"/>
                </a:lnTo>
                <a:lnTo>
                  <a:pt x="966" y="627"/>
                </a:lnTo>
                <a:lnTo>
                  <a:pt x="966" y="674"/>
                </a:lnTo>
                <a:lnTo>
                  <a:pt x="974" y="721"/>
                </a:lnTo>
                <a:lnTo>
                  <a:pt x="981" y="768"/>
                </a:lnTo>
                <a:lnTo>
                  <a:pt x="989" y="823"/>
                </a:lnTo>
                <a:lnTo>
                  <a:pt x="989" y="886"/>
                </a:lnTo>
                <a:lnTo>
                  <a:pt x="1005" y="1066"/>
                </a:lnTo>
                <a:lnTo>
                  <a:pt x="1021" y="1246"/>
                </a:lnTo>
                <a:lnTo>
                  <a:pt x="1036" y="1332"/>
                </a:lnTo>
                <a:lnTo>
                  <a:pt x="1052" y="1411"/>
                </a:lnTo>
                <a:lnTo>
                  <a:pt x="1076" y="1489"/>
                </a:lnTo>
                <a:lnTo>
                  <a:pt x="1107" y="1567"/>
                </a:lnTo>
                <a:lnTo>
                  <a:pt x="1162" y="1638"/>
                </a:lnTo>
                <a:lnTo>
                  <a:pt x="1225" y="1693"/>
                </a:lnTo>
                <a:lnTo>
                  <a:pt x="1288" y="1740"/>
                </a:lnTo>
                <a:lnTo>
                  <a:pt x="1366" y="1771"/>
                </a:lnTo>
                <a:lnTo>
                  <a:pt x="1445" y="1802"/>
                </a:lnTo>
                <a:lnTo>
                  <a:pt x="1531" y="1818"/>
                </a:lnTo>
                <a:lnTo>
                  <a:pt x="1609" y="1834"/>
                </a:lnTo>
                <a:lnTo>
                  <a:pt x="1688" y="1857"/>
                </a:lnTo>
                <a:lnTo>
                  <a:pt x="1790" y="1888"/>
                </a:lnTo>
                <a:lnTo>
                  <a:pt x="1884" y="1928"/>
                </a:lnTo>
                <a:lnTo>
                  <a:pt x="1986" y="1959"/>
                </a:lnTo>
                <a:lnTo>
                  <a:pt x="2080" y="1982"/>
                </a:lnTo>
                <a:lnTo>
                  <a:pt x="2190" y="1990"/>
                </a:lnTo>
                <a:lnTo>
                  <a:pt x="2300" y="1998"/>
                </a:lnTo>
                <a:lnTo>
                  <a:pt x="2402" y="1998"/>
                </a:lnTo>
                <a:lnTo>
                  <a:pt x="2504" y="200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4" name="Freeform 28"/>
          <p:cNvSpPr>
            <a:spLocks/>
          </p:cNvSpPr>
          <p:nvPr/>
        </p:nvSpPr>
        <p:spPr bwMode="auto">
          <a:xfrm>
            <a:off x="1411288" y="1984375"/>
            <a:ext cx="4105275" cy="3168650"/>
          </a:xfrm>
          <a:custGeom>
            <a:avLst/>
            <a:gdLst>
              <a:gd name="T0" fmla="*/ 2147483646 w 2708"/>
              <a:gd name="T1" fmla="*/ 2147483646 h 2014"/>
              <a:gd name="T2" fmla="*/ 2147483646 w 2708"/>
              <a:gd name="T3" fmla="*/ 2147483646 h 2014"/>
              <a:gd name="T4" fmla="*/ 2147483646 w 2708"/>
              <a:gd name="T5" fmla="*/ 2147483646 h 2014"/>
              <a:gd name="T6" fmla="*/ 2147483646 w 2708"/>
              <a:gd name="T7" fmla="*/ 2147483646 h 2014"/>
              <a:gd name="T8" fmla="*/ 2147483646 w 2708"/>
              <a:gd name="T9" fmla="*/ 2147483646 h 2014"/>
              <a:gd name="T10" fmla="*/ 2147483646 w 2708"/>
              <a:gd name="T11" fmla="*/ 2147483646 h 2014"/>
              <a:gd name="T12" fmla="*/ 2147483646 w 2708"/>
              <a:gd name="T13" fmla="*/ 2147483646 h 2014"/>
              <a:gd name="T14" fmla="*/ 2147483646 w 2708"/>
              <a:gd name="T15" fmla="*/ 2147483646 h 2014"/>
              <a:gd name="T16" fmla="*/ 2147483646 w 2708"/>
              <a:gd name="T17" fmla="*/ 2147483646 h 2014"/>
              <a:gd name="T18" fmla="*/ 2147483646 w 2708"/>
              <a:gd name="T19" fmla="*/ 2147483646 h 2014"/>
              <a:gd name="T20" fmla="*/ 2147483646 w 2708"/>
              <a:gd name="T21" fmla="*/ 0 h 2014"/>
              <a:gd name="T22" fmla="*/ 2147483646 w 2708"/>
              <a:gd name="T23" fmla="*/ 2147483646 h 2014"/>
              <a:gd name="T24" fmla="*/ 2147483646 w 2708"/>
              <a:gd name="T25" fmla="*/ 2147483646 h 2014"/>
              <a:gd name="T26" fmla="*/ 2147483646 w 2708"/>
              <a:gd name="T27" fmla="*/ 2147483646 h 2014"/>
              <a:gd name="T28" fmla="*/ 2147483646 w 2708"/>
              <a:gd name="T29" fmla="*/ 2147483646 h 2014"/>
              <a:gd name="T30" fmla="*/ 2147483646 w 2708"/>
              <a:gd name="T31" fmla="*/ 2147483646 h 2014"/>
              <a:gd name="T32" fmla="*/ 2147483646 w 2708"/>
              <a:gd name="T33" fmla="*/ 2147483646 h 2014"/>
              <a:gd name="T34" fmla="*/ 2147483646 w 2708"/>
              <a:gd name="T35" fmla="*/ 2147483646 h 2014"/>
              <a:gd name="T36" fmla="*/ 2147483646 w 2708"/>
              <a:gd name="T37" fmla="*/ 2147483646 h 2014"/>
              <a:gd name="T38" fmla="*/ 2147483646 w 2708"/>
              <a:gd name="T39" fmla="*/ 2147483646 h 2014"/>
              <a:gd name="T40" fmla="*/ 2147483646 w 2708"/>
              <a:gd name="T41" fmla="*/ 2147483646 h 2014"/>
              <a:gd name="T42" fmla="*/ 2147483646 w 2708"/>
              <a:gd name="T43" fmla="*/ 2147483646 h 2014"/>
              <a:gd name="T44" fmla="*/ 2147483646 w 2708"/>
              <a:gd name="T45" fmla="*/ 2147483646 h 2014"/>
              <a:gd name="T46" fmla="*/ 2147483646 w 2708"/>
              <a:gd name="T47" fmla="*/ 2147483646 h 2014"/>
              <a:gd name="T48" fmla="*/ 2147483646 w 2708"/>
              <a:gd name="T49" fmla="*/ 2147483646 h 2014"/>
              <a:gd name="T50" fmla="*/ 2147483646 w 2708"/>
              <a:gd name="T51" fmla="*/ 2147483646 h 2014"/>
              <a:gd name="T52" fmla="*/ 2147483646 w 2708"/>
              <a:gd name="T53" fmla="*/ 2147483646 h 2014"/>
              <a:gd name="T54" fmla="*/ 2147483646 w 2708"/>
              <a:gd name="T55" fmla="*/ 2147483646 h 2014"/>
              <a:gd name="T56" fmla="*/ 2147483646 w 2708"/>
              <a:gd name="T57" fmla="*/ 2147483646 h 2014"/>
              <a:gd name="T58" fmla="*/ 2147483646 w 2708"/>
              <a:gd name="T59" fmla="*/ 2147483646 h 2014"/>
              <a:gd name="T60" fmla="*/ 2147483646 w 2708"/>
              <a:gd name="T61" fmla="*/ 2147483646 h 2014"/>
              <a:gd name="T62" fmla="*/ 2147483646 w 2708"/>
              <a:gd name="T63" fmla="*/ 2147483646 h 2014"/>
              <a:gd name="T64" fmla="*/ 2147483646 w 2708"/>
              <a:gd name="T65" fmla="*/ 2147483646 h 2014"/>
              <a:gd name="T66" fmla="*/ 2147483646 w 2708"/>
              <a:gd name="T67" fmla="*/ 2147483646 h 2014"/>
              <a:gd name="T68" fmla="*/ 2147483646 w 2708"/>
              <a:gd name="T69" fmla="*/ 2147483646 h 2014"/>
              <a:gd name="T70" fmla="*/ 2147483646 w 2708"/>
              <a:gd name="T71" fmla="*/ 2147483646 h 2014"/>
              <a:gd name="T72" fmla="*/ 2147483646 w 2708"/>
              <a:gd name="T73" fmla="*/ 2147483646 h 2014"/>
              <a:gd name="T74" fmla="*/ 2147483646 w 2708"/>
              <a:gd name="T75" fmla="*/ 2147483646 h 2014"/>
              <a:gd name="T76" fmla="*/ 2147483646 w 2708"/>
              <a:gd name="T77" fmla="*/ 2147483646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28575" cap="flat"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8635" name="Group 29"/>
          <p:cNvGrpSpPr>
            <a:grpSpLocks/>
          </p:cNvGrpSpPr>
          <p:nvPr/>
        </p:nvGrpSpPr>
        <p:grpSpPr bwMode="auto">
          <a:xfrm>
            <a:off x="1466850" y="1655763"/>
            <a:ext cx="539750" cy="285750"/>
            <a:chOff x="1694" y="1227"/>
            <a:chExt cx="340" cy="180"/>
          </a:xfrm>
        </p:grpSpPr>
        <p:sp>
          <p:nvSpPr>
            <p:cNvPr id="68657" name="Rectangle 30"/>
            <p:cNvSpPr>
              <a:spLocks noChangeArrowheads="1"/>
            </p:cNvSpPr>
            <p:nvPr/>
          </p:nvSpPr>
          <p:spPr bwMode="auto">
            <a:xfrm>
              <a:off x="1831" y="1227"/>
              <a:ext cx="1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r>
                <a:rPr kumimoji="0" lang="en-US" altLang="zh-TW" sz="900">
                  <a:solidFill>
                    <a:srgbClr val="000000"/>
                  </a:solidFill>
                  <a:ea typeface="新細明體" panose="02020500000000000000" pitchFamily="18" charset="-120"/>
                </a:rPr>
                <a:t>FITC</a:t>
              </a:r>
              <a:endParaRPr kumimoji="0" lang="en-US" altLang="zh-TW" sz="2400">
                <a:solidFill>
                  <a:schemeClr val="tx1"/>
                </a:solidFill>
                <a:ea typeface="新細明體" panose="02020500000000000000" pitchFamily="18" charset="-120"/>
              </a:endParaRPr>
            </a:p>
          </p:txBody>
        </p:sp>
        <p:sp>
          <p:nvSpPr>
            <p:cNvPr id="68658" name="Rectangle 31"/>
            <p:cNvSpPr>
              <a:spLocks noChangeArrowheads="1"/>
            </p:cNvSpPr>
            <p:nvPr/>
          </p:nvSpPr>
          <p:spPr bwMode="auto">
            <a:xfrm>
              <a:off x="1694" y="1321"/>
              <a:ext cx="3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      530/30</a:t>
              </a:r>
              <a:endParaRPr kumimoji="0" lang="en-US" altLang="zh-TW" sz="2400">
                <a:solidFill>
                  <a:schemeClr val="tx1"/>
                </a:solidFill>
                <a:ea typeface="新細明體" panose="02020500000000000000" pitchFamily="18" charset="-120"/>
              </a:endParaRPr>
            </a:p>
          </p:txBody>
        </p:sp>
      </p:grpSp>
      <p:sp>
        <p:nvSpPr>
          <p:cNvPr id="68636" name="Rectangle 32"/>
          <p:cNvSpPr>
            <a:spLocks noChangeArrowheads="1"/>
          </p:cNvSpPr>
          <p:nvPr/>
        </p:nvSpPr>
        <p:spPr bwMode="auto">
          <a:xfrm rot="-5400000">
            <a:off x="4763" y="3490912"/>
            <a:ext cx="1252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Relative Intensity</a:t>
            </a:r>
            <a:endParaRPr kumimoji="0" lang="en-US" altLang="zh-TW" sz="2400">
              <a:solidFill>
                <a:schemeClr val="tx1"/>
              </a:solidFill>
              <a:ea typeface="新細明體" panose="02020500000000000000" pitchFamily="18" charset="-120"/>
            </a:endParaRPr>
          </a:p>
        </p:txBody>
      </p:sp>
      <p:sp>
        <p:nvSpPr>
          <p:cNvPr id="68637" name="Rectangle 33"/>
          <p:cNvSpPr>
            <a:spLocks noChangeArrowheads="1"/>
          </p:cNvSpPr>
          <p:nvPr/>
        </p:nvSpPr>
        <p:spPr bwMode="auto">
          <a:xfrm>
            <a:off x="3482975" y="5643563"/>
            <a:ext cx="1228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Wavelength (nm)</a:t>
            </a:r>
            <a:endParaRPr kumimoji="0" lang="en-US" altLang="zh-TW" sz="2400">
              <a:solidFill>
                <a:schemeClr val="tx1"/>
              </a:solidFill>
              <a:ea typeface="新細明體" panose="02020500000000000000" pitchFamily="18" charset="-120"/>
            </a:endParaRPr>
          </a:p>
        </p:txBody>
      </p:sp>
      <p:sp>
        <p:nvSpPr>
          <p:cNvPr id="68638" name="Rectangle 34"/>
          <p:cNvSpPr>
            <a:spLocks noChangeArrowheads="1"/>
          </p:cNvSpPr>
          <p:nvPr/>
        </p:nvSpPr>
        <p:spPr bwMode="auto">
          <a:xfrm>
            <a:off x="2298700" y="53101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550</a:t>
            </a:r>
            <a:endParaRPr kumimoji="0" lang="en-US" altLang="zh-TW" sz="2400">
              <a:solidFill>
                <a:schemeClr val="tx1"/>
              </a:solidFill>
              <a:ea typeface="新細明體" panose="02020500000000000000" pitchFamily="18" charset="-120"/>
            </a:endParaRPr>
          </a:p>
        </p:txBody>
      </p:sp>
      <p:sp>
        <p:nvSpPr>
          <p:cNvPr id="68639" name="Rectangle 35" descr="80%"/>
          <p:cNvSpPr>
            <a:spLocks noChangeArrowheads="1"/>
          </p:cNvSpPr>
          <p:nvPr/>
        </p:nvSpPr>
        <p:spPr bwMode="auto">
          <a:xfrm>
            <a:off x="6677025" y="1943100"/>
            <a:ext cx="1141413" cy="3246438"/>
          </a:xfrm>
          <a:prstGeom prst="rect">
            <a:avLst/>
          </a:prstGeom>
          <a:pattFill prst="pct80">
            <a:fgClr>
              <a:srgbClr val="CC0000"/>
            </a:fgClr>
            <a:bgClr>
              <a:schemeClr val="tx2"/>
            </a:bgClr>
          </a:pattFill>
          <a:ln w="12700">
            <a:solidFill>
              <a:srgbClr val="11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grpSp>
        <p:nvGrpSpPr>
          <p:cNvPr id="68640" name="Group 36"/>
          <p:cNvGrpSpPr>
            <a:grpSpLocks/>
          </p:cNvGrpSpPr>
          <p:nvPr/>
        </p:nvGrpSpPr>
        <p:grpSpPr bwMode="auto">
          <a:xfrm>
            <a:off x="2735263" y="1516063"/>
            <a:ext cx="776287" cy="420687"/>
            <a:chOff x="2552" y="1219"/>
            <a:chExt cx="81" cy="292"/>
          </a:xfrm>
        </p:grpSpPr>
        <p:sp>
          <p:nvSpPr>
            <p:cNvPr id="68655" name="Rectangle 37"/>
            <p:cNvSpPr>
              <a:spLocks noChangeArrowheads="1"/>
            </p:cNvSpPr>
            <p:nvPr/>
          </p:nvSpPr>
          <p:spPr bwMode="auto">
            <a:xfrm>
              <a:off x="2633" y="1219"/>
              <a:ext cx="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endParaRPr kumimoji="0" lang="en-US" altLang="zh-TW" sz="2400">
                <a:solidFill>
                  <a:schemeClr val="tx1"/>
                </a:solidFill>
                <a:ea typeface="新細明體" panose="02020500000000000000" pitchFamily="18" charset="-120"/>
              </a:endParaRPr>
            </a:p>
          </p:txBody>
        </p:sp>
        <p:sp>
          <p:nvSpPr>
            <p:cNvPr id="68656" name="Rectangle 38"/>
            <p:cNvSpPr>
              <a:spLocks noChangeArrowheads="1"/>
            </p:cNvSpPr>
            <p:nvPr/>
          </p:nvSpPr>
          <p:spPr bwMode="auto">
            <a:xfrm>
              <a:off x="2552" y="1321"/>
              <a:ext cx="3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PE</a:t>
              </a:r>
            </a:p>
            <a:p>
              <a:pPr algn="ctr">
                <a:spcBef>
                  <a:spcPct val="0"/>
                </a:spcBef>
                <a:buClrTx/>
                <a:buFontTx/>
                <a:buNone/>
              </a:pPr>
              <a:r>
                <a:rPr kumimoji="0" lang="en-US" altLang="zh-TW" sz="900">
                  <a:solidFill>
                    <a:srgbClr val="000000"/>
                  </a:solidFill>
                  <a:ea typeface="新細明體" panose="02020500000000000000" pitchFamily="18" charset="-120"/>
                </a:rPr>
                <a:t>585/42</a:t>
              </a:r>
              <a:endParaRPr kumimoji="0" lang="en-US" altLang="zh-TW" sz="2400">
                <a:solidFill>
                  <a:schemeClr val="tx1"/>
                </a:solidFill>
                <a:ea typeface="新細明體" panose="02020500000000000000" pitchFamily="18" charset="-120"/>
              </a:endParaRPr>
            </a:p>
          </p:txBody>
        </p:sp>
      </p:grpSp>
      <p:sp>
        <p:nvSpPr>
          <p:cNvPr id="68641" name="Line 39"/>
          <p:cNvSpPr>
            <a:spLocks noChangeShapeType="1"/>
          </p:cNvSpPr>
          <p:nvPr/>
        </p:nvSpPr>
        <p:spPr bwMode="auto">
          <a:xfrm>
            <a:off x="5711825" y="620553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2" name="Text Box 40"/>
          <p:cNvSpPr txBox="1">
            <a:spLocks noChangeArrowheads="1"/>
          </p:cNvSpPr>
          <p:nvPr/>
        </p:nvSpPr>
        <p:spPr bwMode="auto">
          <a:xfrm>
            <a:off x="5986463" y="6080125"/>
            <a:ext cx="1106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chemeClr val="tx1"/>
                </a:solidFill>
                <a:latin typeface="Helvetica" panose="020B0604020202020204" pitchFamily="34" charset="0"/>
                <a:ea typeface="新細明體" panose="02020500000000000000" pitchFamily="18" charset="-120"/>
              </a:rPr>
              <a:t>PE-Cy7</a:t>
            </a:r>
            <a:endParaRPr kumimoji="0" lang="en-US" altLang="zh-TW" sz="2400">
              <a:solidFill>
                <a:schemeClr val="tx1"/>
              </a:solidFill>
              <a:latin typeface="Helvetica" panose="020B0604020202020204" pitchFamily="34" charset="0"/>
              <a:ea typeface="新細明體" panose="02020500000000000000" pitchFamily="18" charset="-120"/>
            </a:endParaRPr>
          </a:p>
        </p:txBody>
      </p:sp>
      <p:grpSp>
        <p:nvGrpSpPr>
          <p:cNvPr id="68643" name="Group 41"/>
          <p:cNvGrpSpPr>
            <a:grpSpLocks/>
          </p:cNvGrpSpPr>
          <p:nvPr/>
        </p:nvGrpSpPr>
        <p:grpSpPr bwMode="auto">
          <a:xfrm>
            <a:off x="7042150" y="1449388"/>
            <a:ext cx="566738" cy="454025"/>
            <a:chOff x="3592" y="1227"/>
            <a:chExt cx="313" cy="254"/>
          </a:xfrm>
        </p:grpSpPr>
        <p:sp>
          <p:nvSpPr>
            <p:cNvPr id="68653" name="Rectangle 42"/>
            <p:cNvSpPr>
              <a:spLocks noChangeArrowheads="1"/>
            </p:cNvSpPr>
            <p:nvPr/>
          </p:nvSpPr>
          <p:spPr bwMode="auto">
            <a:xfrm>
              <a:off x="3905" y="1227"/>
              <a:ext cx="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endParaRPr kumimoji="0" lang="en-US" altLang="zh-TW" sz="2400">
                <a:solidFill>
                  <a:schemeClr val="tx1"/>
                </a:solidFill>
                <a:ea typeface="新細明體" panose="02020500000000000000" pitchFamily="18" charset="-120"/>
              </a:endParaRPr>
            </a:p>
          </p:txBody>
        </p:sp>
        <p:sp>
          <p:nvSpPr>
            <p:cNvPr id="68654" name="Rectangle 43"/>
            <p:cNvSpPr>
              <a:spLocks noChangeArrowheads="1"/>
            </p:cNvSpPr>
            <p:nvPr/>
          </p:nvSpPr>
          <p:spPr bwMode="auto">
            <a:xfrm>
              <a:off x="3592" y="1328"/>
              <a:ext cx="21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PE-Cy7</a:t>
              </a:r>
            </a:p>
            <a:p>
              <a:pPr algn="ctr">
                <a:spcBef>
                  <a:spcPct val="0"/>
                </a:spcBef>
                <a:buClrTx/>
                <a:buFontTx/>
                <a:buNone/>
              </a:pPr>
              <a:r>
                <a:rPr kumimoji="0" lang="en-US" altLang="zh-TW" sz="900">
                  <a:solidFill>
                    <a:schemeClr val="tx1"/>
                  </a:solidFill>
                  <a:ea typeface="新細明體" panose="02020500000000000000" pitchFamily="18" charset="-120"/>
                </a:rPr>
                <a:t>780/60</a:t>
              </a:r>
            </a:p>
          </p:txBody>
        </p:sp>
      </p:grpSp>
      <p:sp>
        <p:nvSpPr>
          <p:cNvPr id="68644" name="Line 44"/>
          <p:cNvSpPr>
            <a:spLocks noChangeShapeType="1"/>
          </p:cNvSpPr>
          <p:nvPr/>
        </p:nvSpPr>
        <p:spPr bwMode="auto">
          <a:xfrm>
            <a:off x="6653213" y="5187950"/>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5" name="Line 45"/>
          <p:cNvSpPr>
            <a:spLocks noChangeShapeType="1"/>
          </p:cNvSpPr>
          <p:nvPr/>
        </p:nvSpPr>
        <p:spPr bwMode="auto">
          <a:xfrm>
            <a:off x="5762625" y="5345113"/>
            <a:ext cx="1588"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6" name="Rectangle 46"/>
          <p:cNvSpPr>
            <a:spLocks noChangeArrowheads="1"/>
          </p:cNvSpPr>
          <p:nvPr/>
        </p:nvSpPr>
        <p:spPr bwMode="auto">
          <a:xfrm>
            <a:off x="6575425" y="5314950"/>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750</a:t>
            </a:r>
            <a:endParaRPr kumimoji="0" lang="en-US" altLang="zh-TW" sz="2400">
              <a:solidFill>
                <a:schemeClr val="tx1"/>
              </a:solidFill>
              <a:ea typeface="新細明體" panose="02020500000000000000" pitchFamily="18" charset="-120"/>
            </a:endParaRPr>
          </a:p>
        </p:txBody>
      </p:sp>
      <p:sp>
        <p:nvSpPr>
          <p:cNvPr id="68647" name="Rectangle 47"/>
          <p:cNvSpPr>
            <a:spLocks noChangeArrowheads="1"/>
          </p:cNvSpPr>
          <p:nvPr/>
        </p:nvSpPr>
        <p:spPr bwMode="auto">
          <a:xfrm>
            <a:off x="7591425" y="5314950"/>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800</a:t>
            </a:r>
            <a:endParaRPr kumimoji="0" lang="en-US" altLang="zh-TW" sz="2400">
              <a:solidFill>
                <a:schemeClr val="tx1"/>
              </a:solidFill>
              <a:ea typeface="新細明體" panose="02020500000000000000" pitchFamily="18" charset="-120"/>
            </a:endParaRPr>
          </a:p>
        </p:txBody>
      </p:sp>
      <p:sp>
        <p:nvSpPr>
          <p:cNvPr id="68648" name="Line 48"/>
          <p:cNvSpPr>
            <a:spLocks noChangeShapeType="1"/>
          </p:cNvSpPr>
          <p:nvPr/>
        </p:nvSpPr>
        <p:spPr bwMode="auto">
          <a:xfrm>
            <a:off x="7696200" y="5183188"/>
            <a:ext cx="1588"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9" name="Freeform 49"/>
          <p:cNvSpPr>
            <a:spLocks/>
          </p:cNvSpPr>
          <p:nvPr/>
        </p:nvSpPr>
        <p:spPr bwMode="auto">
          <a:xfrm>
            <a:off x="1976438" y="2057400"/>
            <a:ext cx="6324600" cy="3124200"/>
          </a:xfrm>
          <a:custGeom>
            <a:avLst/>
            <a:gdLst>
              <a:gd name="T0" fmla="*/ 0 w 3275"/>
              <a:gd name="T1" fmla="*/ 2147483646 h 2287"/>
              <a:gd name="T2" fmla="*/ 2147483646 w 3275"/>
              <a:gd name="T3" fmla="*/ 2147483646 h 2287"/>
              <a:gd name="T4" fmla="*/ 2147483646 w 3275"/>
              <a:gd name="T5" fmla="*/ 2147483646 h 2287"/>
              <a:gd name="T6" fmla="*/ 2147483646 w 3275"/>
              <a:gd name="T7" fmla="*/ 2147483646 h 2287"/>
              <a:gd name="T8" fmla="*/ 2147483646 w 3275"/>
              <a:gd name="T9" fmla="*/ 2147483646 h 2287"/>
              <a:gd name="T10" fmla="*/ 2147483646 w 3275"/>
              <a:gd name="T11" fmla="*/ 2147483646 h 2287"/>
              <a:gd name="T12" fmla="*/ 2147483646 w 3275"/>
              <a:gd name="T13" fmla="*/ 2147483646 h 2287"/>
              <a:gd name="T14" fmla="*/ 2147483646 w 3275"/>
              <a:gd name="T15" fmla="*/ 2147483646 h 2287"/>
              <a:gd name="T16" fmla="*/ 2147483646 w 3275"/>
              <a:gd name="T17" fmla="*/ 2147483646 h 2287"/>
              <a:gd name="T18" fmla="*/ 2147483646 w 3275"/>
              <a:gd name="T19" fmla="*/ 2147483646 h 2287"/>
              <a:gd name="T20" fmla="*/ 2147483646 w 3275"/>
              <a:gd name="T21" fmla="*/ 2147483646 h 2287"/>
              <a:gd name="T22" fmla="*/ 2147483646 w 3275"/>
              <a:gd name="T23" fmla="*/ 2147483646 h 2287"/>
              <a:gd name="T24" fmla="*/ 2147483646 w 3275"/>
              <a:gd name="T25" fmla="*/ 2147483646 h 2287"/>
              <a:gd name="T26" fmla="*/ 2147483646 w 3275"/>
              <a:gd name="T27" fmla="*/ 2147483646 h 2287"/>
              <a:gd name="T28" fmla="*/ 2147483646 w 3275"/>
              <a:gd name="T29" fmla="*/ 2147483646 h 2287"/>
              <a:gd name="T30" fmla="*/ 2147483646 w 3275"/>
              <a:gd name="T31" fmla="*/ 2147483646 h 2287"/>
              <a:gd name="T32" fmla="*/ 2147483646 w 3275"/>
              <a:gd name="T33" fmla="*/ 2147483646 h 2287"/>
              <a:gd name="T34" fmla="*/ 2147483646 w 3275"/>
              <a:gd name="T35" fmla="*/ 2147483646 h 2287"/>
              <a:gd name="T36" fmla="*/ 2147483646 w 3275"/>
              <a:gd name="T37" fmla="*/ 2147483646 h 2287"/>
              <a:gd name="T38" fmla="*/ 2147483646 w 3275"/>
              <a:gd name="T39" fmla="*/ 2147483646 h 2287"/>
              <a:gd name="T40" fmla="*/ 2147483646 w 3275"/>
              <a:gd name="T41" fmla="*/ 2147483646 h 2287"/>
              <a:gd name="T42" fmla="*/ 2147483646 w 3275"/>
              <a:gd name="T43" fmla="*/ 2147483646 h 2287"/>
              <a:gd name="T44" fmla="*/ 2147483646 w 3275"/>
              <a:gd name="T45" fmla="*/ 2147483646 h 2287"/>
              <a:gd name="T46" fmla="*/ 2147483646 w 3275"/>
              <a:gd name="T47" fmla="*/ 2147483646 h 2287"/>
              <a:gd name="T48" fmla="*/ 2147483646 w 3275"/>
              <a:gd name="T49" fmla="*/ 2147483646 h 2287"/>
              <a:gd name="T50" fmla="*/ 2147483646 w 3275"/>
              <a:gd name="T51" fmla="*/ 2147483646 h 2287"/>
              <a:gd name="T52" fmla="*/ 2147483646 w 3275"/>
              <a:gd name="T53" fmla="*/ 2147483646 h 2287"/>
              <a:gd name="T54" fmla="*/ 2147483646 w 3275"/>
              <a:gd name="T55" fmla="*/ 2147483646 h 2287"/>
              <a:gd name="T56" fmla="*/ 2147483646 w 3275"/>
              <a:gd name="T57" fmla="*/ 2147483646 h 2287"/>
              <a:gd name="T58" fmla="*/ 2147483646 w 3275"/>
              <a:gd name="T59" fmla="*/ 2147483646 h 2287"/>
              <a:gd name="T60" fmla="*/ 2147483646 w 3275"/>
              <a:gd name="T61" fmla="*/ 2147483646 h 2287"/>
              <a:gd name="T62" fmla="*/ 2147483646 w 3275"/>
              <a:gd name="T63" fmla="*/ 2147483646 h 2287"/>
              <a:gd name="T64" fmla="*/ 2147483646 w 3275"/>
              <a:gd name="T65" fmla="*/ 2147483646 h 2287"/>
              <a:gd name="T66" fmla="*/ 2147483646 w 3275"/>
              <a:gd name="T67" fmla="*/ 2147483646 h 2287"/>
              <a:gd name="T68" fmla="*/ 2147483646 w 3275"/>
              <a:gd name="T69" fmla="*/ 2147483646 h 2287"/>
              <a:gd name="T70" fmla="*/ 2147483646 w 3275"/>
              <a:gd name="T71" fmla="*/ 2147483646 h 2287"/>
              <a:gd name="T72" fmla="*/ 2147483646 w 3275"/>
              <a:gd name="T73" fmla="*/ 2147483646 h 2287"/>
              <a:gd name="T74" fmla="*/ 2147483646 w 3275"/>
              <a:gd name="T75" fmla="*/ 2147483646 h 2287"/>
              <a:gd name="T76" fmla="*/ 2147483646 w 3275"/>
              <a:gd name="T77" fmla="*/ 2147483646 h 2287"/>
              <a:gd name="T78" fmla="*/ 2147483646 w 3275"/>
              <a:gd name="T79" fmla="*/ 2147483646 h 2287"/>
              <a:gd name="T80" fmla="*/ 2147483646 w 3275"/>
              <a:gd name="T81" fmla="*/ 2147483646 h 2287"/>
              <a:gd name="T82" fmla="*/ 2147483646 w 3275"/>
              <a:gd name="T83" fmla="*/ 2147483646 h 2287"/>
              <a:gd name="T84" fmla="*/ 2147483646 w 3275"/>
              <a:gd name="T85" fmla="*/ 2147483646 h 2287"/>
              <a:gd name="T86" fmla="*/ 2147483646 w 3275"/>
              <a:gd name="T87" fmla="*/ 2147483646 h 2287"/>
              <a:gd name="T88" fmla="*/ 2147483646 w 3275"/>
              <a:gd name="T89" fmla="*/ 2147483646 h 2287"/>
              <a:gd name="T90" fmla="*/ 2147483646 w 3275"/>
              <a:gd name="T91" fmla="*/ 2147483646 h 2287"/>
              <a:gd name="T92" fmla="*/ 2147483646 w 3275"/>
              <a:gd name="T93" fmla="*/ 2147483646 h 2287"/>
              <a:gd name="T94" fmla="*/ 2147483646 w 3275"/>
              <a:gd name="T95" fmla="*/ 2147483646 h 2287"/>
              <a:gd name="T96" fmla="*/ 2147483646 w 3275"/>
              <a:gd name="T97" fmla="*/ 2147483646 h 2287"/>
              <a:gd name="T98" fmla="*/ 2147483646 w 3275"/>
              <a:gd name="T99" fmla="*/ 2147483646 h 2287"/>
              <a:gd name="T100" fmla="*/ 2147483646 w 3275"/>
              <a:gd name="T101" fmla="*/ 2147483646 h 2287"/>
              <a:gd name="T102" fmla="*/ 2147483646 w 3275"/>
              <a:gd name="T103" fmla="*/ 2147483646 h 2287"/>
              <a:gd name="T104" fmla="*/ 2147483646 w 3275"/>
              <a:gd name="T105" fmla="*/ 2147483646 h 2287"/>
              <a:gd name="T106" fmla="*/ 2147483646 w 3275"/>
              <a:gd name="T107" fmla="*/ 2147483646 h 2287"/>
              <a:gd name="T108" fmla="*/ 2147483646 w 3275"/>
              <a:gd name="T109" fmla="*/ 2147483646 h 2287"/>
              <a:gd name="T110" fmla="*/ 2147483646 w 3275"/>
              <a:gd name="T111" fmla="*/ 2147483646 h 2287"/>
              <a:gd name="T112" fmla="*/ 2147483646 w 3275"/>
              <a:gd name="T113" fmla="*/ 2147483646 h 2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75" h="2287">
                <a:moveTo>
                  <a:pt x="0" y="2205"/>
                </a:moveTo>
                <a:cubicBezTo>
                  <a:pt x="23" y="2214"/>
                  <a:pt x="46" y="2224"/>
                  <a:pt x="75" y="2226"/>
                </a:cubicBezTo>
                <a:cubicBezTo>
                  <a:pt x="103" y="2227"/>
                  <a:pt x="142" y="2226"/>
                  <a:pt x="171" y="2216"/>
                </a:cubicBezTo>
                <a:cubicBezTo>
                  <a:pt x="199" y="2205"/>
                  <a:pt x="220" y="2186"/>
                  <a:pt x="245" y="2162"/>
                </a:cubicBezTo>
                <a:cubicBezTo>
                  <a:pt x="269" y="2137"/>
                  <a:pt x="300" y="2094"/>
                  <a:pt x="320" y="2066"/>
                </a:cubicBezTo>
                <a:cubicBezTo>
                  <a:pt x="339" y="2037"/>
                  <a:pt x="348" y="2027"/>
                  <a:pt x="363" y="1992"/>
                </a:cubicBezTo>
                <a:cubicBezTo>
                  <a:pt x="377" y="1956"/>
                  <a:pt x="392" y="1895"/>
                  <a:pt x="405" y="1853"/>
                </a:cubicBezTo>
                <a:cubicBezTo>
                  <a:pt x="417" y="1810"/>
                  <a:pt x="422" y="1778"/>
                  <a:pt x="437" y="1736"/>
                </a:cubicBezTo>
                <a:cubicBezTo>
                  <a:pt x="451" y="1693"/>
                  <a:pt x="480" y="1638"/>
                  <a:pt x="491" y="1597"/>
                </a:cubicBezTo>
                <a:cubicBezTo>
                  <a:pt x="501" y="1556"/>
                  <a:pt x="494" y="1518"/>
                  <a:pt x="501" y="1490"/>
                </a:cubicBezTo>
                <a:cubicBezTo>
                  <a:pt x="507" y="1461"/>
                  <a:pt x="513" y="1436"/>
                  <a:pt x="533" y="1426"/>
                </a:cubicBezTo>
                <a:cubicBezTo>
                  <a:pt x="552" y="1415"/>
                  <a:pt x="601" y="1410"/>
                  <a:pt x="619" y="1426"/>
                </a:cubicBezTo>
                <a:cubicBezTo>
                  <a:pt x="636" y="1441"/>
                  <a:pt x="631" y="1488"/>
                  <a:pt x="640" y="1522"/>
                </a:cubicBezTo>
                <a:cubicBezTo>
                  <a:pt x="648" y="1555"/>
                  <a:pt x="657" y="1589"/>
                  <a:pt x="672" y="1629"/>
                </a:cubicBezTo>
                <a:cubicBezTo>
                  <a:pt x="686" y="1668"/>
                  <a:pt x="709" y="1712"/>
                  <a:pt x="725" y="1757"/>
                </a:cubicBezTo>
                <a:cubicBezTo>
                  <a:pt x="740" y="1801"/>
                  <a:pt x="752" y="1856"/>
                  <a:pt x="768" y="1896"/>
                </a:cubicBezTo>
                <a:cubicBezTo>
                  <a:pt x="783" y="1935"/>
                  <a:pt x="799" y="1963"/>
                  <a:pt x="821" y="1992"/>
                </a:cubicBezTo>
                <a:cubicBezTo>
                  <a:pt x="842" y="2020"/>
                  <a:pt x="872" y="2044"/>
                  <a:pt x="896" y="2066"/>
                </a:cubicBezTo>
                <a:cubicBezTo>
                  <a:pt x="919" y="2087"/>
                  <a:pt x="936" y="2102"/>
                  <a:pt x="960" y="2120"/>
                </a:cubicBezTo>
                <a:cubicBezTo>
                  <a:pt x="983" y="2137"/>
                  <a:pt x="1011" y="2158"/>
                  <a:pt x="1035" y="2173"/>
                </a:cubicBezTo>
                <a:cubicBezTo>
                  <a:pt x="1058" y="2187"/>
                  <a:pt x="1077" y="2197"/>
                  <a:pt x="1099" y="2205"/>
                </a:cubicBezTo>
                <a:cubicBezTo>
                  <a:pt x="1120" y="2212"/>
                  <a:pt x="1141" y="2214"/>
                  <a:pt x="1163" y="2216"/>
                </a:cubicBezTo>
                <a:cubicBezTo>
                  <a:pt x="1184" y="2217"/>
                  <a:pt x="1195" y="2217"/>
                  <a:pt x="1227" y="2216"/>
                </a:cubicBezTo>
                <a:cubicBezTo>
                  <a:pt x="1259" y="2214"/>
                  <a:pt x="1316" y="2205"/>
                  <a:pt x="1355" y="2205"/>
                </a:cubicBezTo>
                <a:cubicBezTo>
                  <a:pt x="1394" y="2205"/>
                  <a:pt x="1429" y="2212"/>
                  <a:pt x="1461" y="2216"/>
                </a:cubicBezTo>
                <a:cubicBezTo>
                  <a:pt x="1492" y="2219"/>
                  <a:pt x="1515" y="2219"/>
                  <a:pt x="1547" y="2226"/>
                </a:cubicBezTo>
                <a:cubicBezTo>
                  <a:pt x="1579" y="2233"/>
                  <a:pt x="1615" y="2248"/>
                  <a:pt x="1653" y="2258"/>
                </a:cubicBezTo>
                <a:cubicBezTo>
                  <a:pt x="1690" y="2267"/>
                  <a:pt x="1731" y="2276"/>
                  <a:pt x="1771" y="2280"/>
                </a:cubicBezTo>
                <a:cubicBezTo>
                  <a:pt x="1810" y="2283"/>
                  <a:pt x="1850" y="2287"/>
                  <a:pt x="1888" y="2280"/>
                </a:cubicBezTo>
                <a:cubicBezTo>
                  <a:pt x="1925" y="2272"/>
                  <a:pt x="1957" y="2254"/>
                  <a:pt x="1995" y="2237"/>
                </a:cubicBezTo>
                <a:cubicBezTo>
                  <a:pt x="2032" y="2219"/>
                  <a:pt x="2085" y="2197"/>
                  <a:pt x="2112" y="2173"/>
                </a:cubicBezTo>
                <a:cubicBezTo>
                  <a:pt x="2138" y="2148"/>
                  <a:pt x="2140" y="2119"/>
                  <a:pt x="2155" y="2088"/>
                </a:cubicBezTo>
                <a:cubicBezTo>
                  <a:pt x="2169" y="2056"/>
                  <a:pt x="2179" y="2025"/>
                  <a:pt x="2197" y="1981"/>
                </a:cubicBezTo>
                <a:cubicBezTo>
                  <a:pt x="2214" y="1936"/>
                  <a:pt x="2245" y="1867"/>
                  <a:pt x="2261" y="1821"/>
                </a:cubicBezTo>
                <a:cubicBezTo>
                  <a:pt x="2276" y="1774"/>
                  <a:pt x="2285" y="1741"/>
                  <a:pt x="2293" y="1704"/>
                </a:cubicBezTo>
                <a:cubicBezTo>
                  <a:pt x="2300" y="1666"/>
                  <a:pt x="2296" y="1638"/>
                  <a:pt x="2304" y="1597"/>
                </a:cubicBezTo>
                <a:cubicBezTo>
                  <a:pt x="2311" y="1556"/>
                  <a:pt x="2325" y="1513"/>
                  <a:pt x="2336" y="1458"/>
                </a:cubicBezTo>
                <a:cubicBezTo>
                  <a:pt x="2346" y="1402"/>
                  <a:pt x="2359" y="1329"/>
                  <a:pt x="2368" y="1266"/>
                </a:cubicBezTo>
                <a:cubicBezTo>
                  <a:pt x="2376" y="1202"/>
                  <a:pt x="2380" y="1143"/>
                  <a:pt x="2389" y="1074"/>
                </a:cubicBezTo>
                <a:cubicBezTo>
                  <a:pt x="2397" y="1004"/>
                  <a:pt x="2412" y="915"/>
                  <a:pt x="2421" y="850"/>
                </a:cubicBezTo>
                <a:cubicBezTo>
                  <a:pt x="2429" y="784"/>
                  <a:pt x="2434" y="736"/>
                  <a:pt x="2443" y="680"/>
                </a:cubicBezTo>
                <a:cubicBezTo>
                  <a:pt x="2451" y="623"/>
                  <a:pt x="2462" y="578"/>
                  <a:pt x="2475" y="509"/>
                </a:cubicBezTo>
                <a:cubicBezTo>
                  <a:pt x="2487" y="439"/>
                  <a:pt x="2502" y="335"/>
                  <a:pt x="2517" y="264"/>
                </a:cubicBezTo>
                <a:cubicBezTo>
                  <a:pt x="2531" y="192"/>
                  <a:pt x="2542" y="122"/>
                  <a:pt x="2560" y="82"/>
                </a:cubicBezTo>
                <a:cubicBezTo>
                  <a:pt x="2577" y="41"/>
                  <a:pt x="2600" y="0"/>
                  <a:pt x="2624" y="18"/>
                </a:cubicBezTo>
                <a:cubicBezTo>
                  <a:pt x="2647" y="35"/>
                  <a:pt x="2683" y="132"/>
                  <a:pt x="2699" y="189"/>
                </a:cubicBezTo>
                <a:cubicBezTo>
                  <a:pt x="2714" y="245"/>
                  <a:pt x="2709" y="297"/>
                  <a:pt x="2720" y="360"/>
                </a:cubicBezTo>
                <a:cubicBezTo>
                  <a:pt x="2730" y="422"/>
                  <a:pt x="2745" y="467"/>
                  <a:pt x="2763" y="562"/>
                </a:cubicBezTo>
                <a:cubicBezTo>
                  <a:pt x="2780" y="656"/>
                  <a:pt x="2807" y="804"/>
                  <a:pt x="2827" y="925"/>
                </a:cubicBezTo>
                <a:cubicBezTo>
                  <a:pt x="2846" y="1045"/>
                  <a:pt x="2863" y="1197"/>
                  <a:pt x="2880" y="1288"/>
                </a:cubicBezTo>
                <a:cubicBezTo>
                  <a:pt x="2896" y="1378"/>
                  <a:pt x="2907" y="1405"/>
                  <a:pt x="2923" y="1469"/>
                </a:cubicBezTo>
                <a:cubicBezTo>
                  <a:pt x="2938" y="1532"/>
                  <a:pt x="2956" y="1597"/>
                  <a:pt x="2976" y="1672"/>
                </a:cubicBezTo>
                <a:cubicBezTo>
                  <a:pt x="2995" y="1746"/>
                  <a:pt x="3022" y="1862"/>
                  <a:pt x="3040" y="1917"/>
                </a:cubicBezTo>
                <a:cubicBezTo>
                  <a:pt x="3057" y="1971"/>
                  <a:pt x="3061" y="1959"/>
                  <a:pt x="3083" y="2002"/>
                </a:cubicBezTo>
                <a:cubicBezTo>
                  <a:pt x="3104" y="2044"/>
                  <a:pt x="3144" y="2137"/>
                  <a:pt x="3168" y="2173"/>
                </a:cubicBezTo>
                <a:cubicBezTo>
                  <a:pt x="3191" y="2208"/>
                  <a:pt x="3203" y="2201"/>
                  <a:pt x="3221" y="2216"/>
                </a:cubicBezTo>
                <a:cubicBezTo>
                  <a:pt x="3238" y="2230"/>
                  <a:pt x="3258" y="2249"/>
                  <a:pt x="3275" y="2258"/>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0" name="Rectangle 50"/>
          <p:cNvSpPr>
            <a:spLocks noChangeArrowheads="1"/>
          </p:cNvSpPr>
          <p:nvPr/>
        </p:nvSpPr>
        <p:spPr bwMode="auto">
          <a:xfrm>
            <a:off x="7831138" y="4191000"/>
            <a:ext cx="3683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68651" name="Freeform 51"/>
          <p:cNvSpPr>
            <a:spLocks/>
          </p:cNvSpPr>
          <p:nvPr/>
        </p:nvSpPr>
        <p:spPr bwMode="auto">
          <a:xfrm>
            <a:off x="6015038" y="4800600"/>
            <a:ext cx="1231900" cy="366713"/>
          </a:xfrm>
          <a:custGeom>
            <a:avLst/>
            <a:gdLst>
              <a:gd name="T0" fmla="*/ 0 w 672"/>
              <a:gd name="T1" fmla="*/ 0 h 247"/>
              <a:gd name="T2" fmla="*/ 2147483646 w 672"/>
              <a:gd name="T3" fmla="*/ 2147483646 h 247"/>
              <a:gd name="T4" fmla="*/ 2147483646 w 672"/>
              <a:gd name="T5" fmla="*/ 2147483646 h 247"/>
              <a:gd name="T6" fmla="*/ 2147483646 w 672"/>
              <a:gd name="T7" fmla="*/ 2147483646 h 247"/>
              <a:gd name="T8" fmla="*/ 2147483646 w 672"/>
              <a:gd name="T9" fmla="*/ 2147483646 h 247"/>
              <a:gd name="T10" fmla="*/ 2147483646 w 672"/>
              <a:gd name="T11" fmla="*/ 2147483646 h 2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2" h="247">
                <a:moveTo>
                  <a:pt x="0" y="0"/>
                </a:moveTo>
                <a:cubicBezTo>
                  <a:pt x="40" y="32"/>
                  <a:pt x="80" y="64"/>
                  <a:pt x="144" y="96"/>
                </a:cubicBezTo>
                <a:cubicBezTo>
                  <a:pt x="207" y="127"/>
                  <a:pt x="320" y="168"/>
                  <a:pt x="384" y="192"/>
                </a:cubicBezTo>
                <a:cubicBezTo>
                  <a:pt x="447" y="215"/>
                  <a:pt x="488" y="232"/>
                  <a:pt x="528" y="240"/>
                </a:cubicBezTo>
                <a:cubicBezTo>
                  <a:pt x="567" y="247"/>
                  <a:pt x="600" y="240"/>
                  <a:pt x="624" y="240"/>
                </a:cubicBezTo>
                <a:cubicBezTo>
                  <a:pt x="648" y="240"/>
                  <a:pt x="660" y="240"/>
                  <a:pt x="672" y="240"/>
                </a:cubicBezTo>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2" name="投影片編號版面配置區 1"/>
          <p:cNvSpPr>
            <a:spLocks noGrp="1"/>
          </p:cNvSpPr>
          <p:nvPr>
            <p:ph type="sldNum" sz="quarter" idx="10"/>
          </p:nvPr>
        </p:nvSpPr>
        <p:spPr>
          <a:noFill/>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50000"/>
              </a:spcBef>
              <a:buClrTx/>
              <a:buFontTx/>
              <a:buNone/>
            </a:pPr>
            <a:fld id="{D88A1664-0FA1-4AF6-B465-301867D25C2E}" type="slidenum">
              <a:rPr kumimoji="0" lang="en-US" altLang="en-US" sz="1400"/>
              <a:pPr>
                <a:spcBef>
                  <a:spcPct val="50000"/>
                </a:spcBef>
                <a:buClrTx/>
                <a:buFontTx/>
                <a:buNone/>
              </a:pPr>
              <a:t>38</a:t>
            </a:fld>
            <a:endParaRPr kumimoji="0" lang="en-US" altLang="en-US" sz="1400">
              <a:solidFill>
                <a:srgbClr val="2B2771"/>
              </a:solidFill>
            </a:endParaRPr>
          </a:p>
        </p:txBody>
      </p:sp>
    </p:spTree>
    <p:extLst>
      <p:ext uri="{BB962C8B-B14F-4D97-AF65-F5344CB8AC3E}">
        <p14:creationId xmlns:p14="http://schemas.microsoft.com/office/powerpoint/2010/main" val="336142845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chor="b"/>
          <a:lstStyle/>
          <a:p>
            <a:pPr algn="l"/>
            <a:r>
              <a:rPr lang="en-US" altLang="zh-TW" sz="3200" b="1" dirty="0" smtClean="0">
                <a:solidFill>
                  <a:schemeClr val="accent1"/>
                </a:solidFill>
                <a:ea typeface="新細明體" panose="02020500000000000000" pitchFamily="18" charset="-120"/>
              </a:rPr>
              <a:t>FITC Spillover</a:t>
            </a:r>
          </a:p>
        </p:txBody>
      </p:sp>
      <p:pic>
        <p:nvPicPr>
          <p:cNvPr id="70659" name="Picture 3" descr="FITC into PE slid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1808163"/>
            <a:ext cx="16827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descr="FITC into PerCP_Cy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3675063"/>
            <a:ext cx="16827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1" name="Group 5"/>
          <p:cNvGrpSpPr>
            <a:grpSpLocks/>
          </p:cNvGrpSpPr>
          <p:nvPr/>
        </p:nvGrpSpPr>
        <p:grpSpPr bwMode="auto">
          <a:xfrm>
            <a:off x="792163" y="1665288"/>
            <a:ext cx="5407025" cy="4457700"/>
            <a:chOff x="794" y="1106"/>
            <a:chExt cx="3406" cy="2808"/>
          </a:xfrm>
        </p:grpSpPr>
        <p:sp>
          <p:nvSpPr>
            <p:cNvPr id="70663" name="Rectangle 6" descr="80%"/>
            <p:cNvSpPr>
              <a:spLocks noChangeArrowheads="1"/>
            </p:cNvSpPr>
            <p:nvPr/>
          </p:nvSpPr>
          <p:spPr bwMode="auto">
            <a:xfrm>
              <a:off x="2859" y="1434"/>
              <a:ext cx="328" cy="2077"/>
            </a:xfrm>
            <a:prstGeom prst="rect">
              <a:avLst/>
            </a:prstGeom>
            <a:pattFill prst="pct80">
              <a:fgClr>
                <a:srgbClr val="FF2727"/>
              </a:fgClr>
              <a:bgClr>
                <a:srgbClr val="FFFFFF"/>
              </a:bgClr>
            </a:pattFill>
            <a:ln w="12700">
              <a:solidFill>
                <a:schemeClr val="tx1"/>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0664" name="Line 7"/>
            <p:cNvSpPr>
              <a:spLocks noChangeShapeType="1"/>
            </p:cNvSpPr>
            <p:nvPr/>
          </p:nvSpPr>
          <p:spPr bwMode="auto">
            <a:xfrm>
              <a:off x="1133" y="3518"/>
              <a:ext cx="306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5" name="Line 8"/>
            <p:cNvSpPr>
              <a:spLocks noChangeShapeType="1"/>
            </p:cNvSpPr>
            <p:nvPr/>
          </p:nvSpPr>
          <p:spPr bwMode="auto">
            <a:xfrm>
              <a:off x="3010" y="3507"/>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6" name="Line 9"/>
            <p:cNvSpPr>
              <a:spLocks noChangeShapeType="1"/>
            </p:cNvSpPr>
            <p:nvPr/>
          </p:nvSpPr>
          <p:spPr bwMode="auto">
            <a:xfrm>
              <a:off x="2542" y="3507"/>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7" name="Rectangle 10"/>
            <p:cNvSpPr>
              <a:spLocks noChangeArrowheads="1"/>
            </p:cNvSpPr>
            <p:nvPr/>
          </p:nvSpPr>
          <p:spPr bwMode="auto">
            <a:xfrm>
              <a:off x="2485" y="357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650</a:t>
              </a:r>
              <a:endParaRPr kumimoji="0" lang="en-US" altLang="zh-TW" sz="2400">
                <a:solidFill>
                  <a:schemeClr val="tx1"/>
                </a:solidFill>
                <a:ea typeface="新細明體" panose="02020500000000000000" pitchFamily="18" charset="-120"/>
              </a:endParaRPr>
            </a:p>
          </p:txBody>
        </p:sp>
        <p:sp>
          <p:nvSpPr>
            <p:cNvPr id="70668" name="Rectangle 11"/>
            <p:cNvSpPr>
              <a:spLocks noChangeArrowheads="1"/>
            </p:cNvSpPr>
            <p:nvPr/>
          </p:nvSpPr>
          <p:spPr bwMode="auto">
            <a:xfrm>
              <a:off x="2953" y="357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700</a:t>
              </a:r>
              <a:endParaRPr kumimoji="0" lang="en-US" altLang="zh-TW" sz="2400">
                <a:solidFill>
                  <a:schemeClr val="tx1"/>
                </a:solidFill>
                <a:ea typeface="新細明體" panose="02020500000000000000" pitchFamily="18" charset="-120"/>
              </a:endParaRPr>
            </a:p>
          </p:txBody>
        </p:sp>
        <p:grpSp>
          <p:nvGrpSpPr>
            <p:cNvPr id="70669" name="Group 12"/>
            <p:cNvGrpSpPr>
              <a:grpSpLocks/>
            </p:cNvGrpSpPr>
            <p:nvPr/>
          </p:nvGrpSpPr>
          <p:grpSpPr bwMode="auto">
            <a:xfrm>
              <a:off x="2820" y="1106"/>
              <a:ext cx="424" cy="289"/>
              <a:chOff x="3434" y="1227"/>
              <a:chExt cx="534" cy="250"/>
            </a:xfrm>
          </p:grpSpPr>
          <p:sp>
            <p:nvSpPr>
              <p:cNvPr id="70693" name="Rectangle 13"/>
              <p:cNvSpPr>
                <a:spLocks noChangeArrowheads="1"/>
              </p:cNvSpPr>
              <p:nvPr/>
            </p:nvSpPr>
            <p:spPr bwMode="auto">
              <a:xfrm>
                <a:off x="3906" y="1227"/>
                <a:ext cx="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endParaRPr kumimoji="0" lang="en-US" altLang="zh-TW" sz="2400">
                  <a:solidFill>
                    <a:schemeClr val="tx1"/>
                  </a:solidFill>
                  <a:ea typeface="新細明體" panose="02020500000000000000" pitchFamily="18" charset="-120"/>
                </a:endParaRPr>
              </a:p>
            </p:txBody>
          </p:sp>
          <p:sp>
            <p:nvSpPr>
              <p:cNvPr id="70694" name="Rectangle 14"/>
              <p:cNvSpPr>
                <a:spLocks noChangeArrowheads="1"/>
              </p:cNvSpPr>
              <p:nvPr/>
            </p:nvSpPr>
            <p:spPr bwMode="auto">
              <a:xfrm>
                <a:off x="3434" y="1328"/>
                <a:ext cx="53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PerCP-Cy5.5</a:t>
                </a:r>
              </a:p>
              <a:p>
                <a:pPr algn="ctr">
                  <a:spcBef>
                    <a:spcPct val="0"/>
                  </a:spcBef>
                  <a:buClrTx/>
                  <a:buFontTx/>
                  <a:buNone/>
                </a:pPr>
                <a:r>
                  <a:rPr kumimoji="0" lang="en-US" altLang="zh-TW" sz="900">
                    <a:solidFill>
                      <a:srgbClr val="000000"/>
                    </a:solidFill>
                    <a:ea typeface="新細明體" panose="02020500000000000000" pitchFamily="18" charset="-120"/>
                  </a:rPr>
                  <a:t>695/40</a:t>
                </a:r>
                <a:endParaRPr kumimoji="0" lang="en-US" altLang="zh-TW" sz="2400">
                  <a:solidFill>
                    <a:schemeClr val="tx1"/>
                  </a:solidFill>
                  <a:ea typeface="新細明體" panose="02020500000000000000" pitchFamily="18" charset="-120"/>
                </a:endParaRPr>
              </a:p>
            </p:txBody>
          </p:sp>
        </p:grpSp>
        <p:sp>
          <p:nvSpPr>
            <p:cNvPr id="70670" name="Rectangle 15" descr="20%"/>
            <p:cNvSpPr>
              <a:spLocks noChangeArrowheads="1"/>
            </p:cNvSpPr>
            <p:nvPr/>
          </p:nvSpPr>
          <p:spPr bwMode="auto">
            <a:xfrm>
              <a:off x="1676" y="1414"/>
              <a:ext cx="336" cy="2093"/>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0671" name="Rectangle 16" descr="20%"/>
            <p:cNvSpPr>
              <a:spLocks noChangeArrowheads="1"/>
            </p:cNvSpPr>
            <p:nvPr/>
          </p:nvSpPr>
          <p:spPr bwMode="auto">
            <a:xfrm>
              <a:off x="1212" y="1414"/>
              <a:ext cx="333" cy="2093"/>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0672" name="Rectangle 17"/>
            <p:cNvSpPr>
              <a:spLocks noChangeArrowheads="1"/>
            </p:cNvSpPr>
            <p:nvPr/>
          </p:nvSpPr>
          <p:spPr bwMode="auto">
            <a:xfrm>
              <a:off x="1069" y="357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500</a:t>
              </a:r>
              <a:endParaRPr kumimoji="0" lang="en-US" altLang="zh-TW" sz="2400">
                <a:solidFill>
                  <a:schemeClr val="tx1"/>
                </a:solidFill>
                <a:ea typeface="新細明體" panose="02020500000000000000" pitchFamily="18" charset="-120"/>
              </a:endParaRPr>
            </a:p>
          </p:txBody>
        </p:sp>
        <p:sp>
          <p:nvSpPr>
            <p:cNvPr id="70673" name="Rectangle 18"/>
            <p:cNvSpPr>
              <a:spLocks noChangeArrowheads="1"/>
            </p:cNvSpPr>
            <p:nvPr/>
          </p:nvSpPr>
          <p:spPr bwMode="auto">
            <a:xfrm>
              <a:off x="2011" y="357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600</a:t>
              </a:r>
              <a:endParaRPr kumimoji="0" lang="en-US" altLang="zh-TW" sz="2400">
                <a:solidFill>
                  <a:schemeClr val="tx1"/>
                </a:solidFill>
                <a:ea typeface="新細明體" panose="02020500000000000000" pitchFamily="18" charset="-120"/>
              </a:endParaRPr>
            </a:p>
          </p:txBody>
        </p:sp>
        <p:sp>
          <p:nvSpPr>
            <p:cNvPr id="70674" name="Line 19"/>
            <p:cNvSpPr>
              <a:spLocks noChangeShapeType="1"/>
            </p:cNvSpPr>
            <p:nvPr/>
          </p:nvSpPr>
          <p:spPr bwMode="auto">
            <a:xfrm>
              <a:off x="2074" y="3507"/>
              <a:ext cx="0"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5" name="Line 20"/>
            <p:cNvSpPr>
              <a:spLocks noChangeShapeType="1"/>
            </p:cNvSpPr>
            <p:nvPr/>
          </p:nvSpPr>
          <p:spPr bwMode="auto">
            <a:xfrm>
              <a:off x="1600" y="3507"/>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6" name="Line 21"/>
            <p:cNvSpPr>
              <a:spLocks noChangeShapeType="1"/>
            </p:cNvSpPr>
            <p:nvPr/>
          </p:nvSpPr>
          <p:spPr bwMode="auto">
            <a:xfrm>
              <a:off x="1132" y="3507"/>
              <a:ext cx="0"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7" name="Line 22"/>
            <p:cNvSpPr>
              <a:spLocks noChangeShapeType="1"/>
            </p:cNvSpPr>
            <p:nvPr/>
          </p:nvSpPr>
          <p:spPr bwMode="auto">
            <a:xfrm flipV="1">
              <a:off x="898" y="1431"/>
              <a:ext cx="0" cy="20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8" name="Freeform 23"/>
            <p:cNvSpPr>
              <a:spLocks/>
            </p:cNvSpPr>
            <p:nvPr/>
          </p:nvSpPr>
          <p:spPr bwMode="auto">
            <a:xfrm>
              <a:off x="1132" y="1430"/>
              <a:ext cx="1998" cy="2078"/>
            </a:xfrm>
            <a:custGeom>
              <a:avLst/>
              <a:gdLst>
                <a:gd name="T0" fmla="*/ 4 w 2708"/>
                <a:gd name="T1" fmla="*/ 946 h 2014"/>
                <a:gd name="T2" fmla="*/ 10 w 2708"/>
                <a:gd name="T3" fmla="*/ 643 h 2014"/>
                <a:gd name="T4" fmla="*/ 14 w 2708"/>
                <a:gd name="T5" fmla="*/ 420 h 2014"/>
                <a:gd name="T6" fmla="*/ 16 w 2708"/>
                <a:gd name="T7" fmla="*/ 332 h 2014"/>
                <a:gd name="T8" fmla="*/ 17 w 2708"/>
                <a:gd name="T9" fmla="*/ 243 h 2014"/>
                <a:gd name="T10" fmla="*/ 18 w 2708"/>
                <a:gd name="T11" fmla="*/ 195 h 2014"/>
                <a:gd name="T12" fmla="*/ 18 w 2708"/>
                <a:gd name="T13" fmla="*/ 157 h 2014"/>
                <a:gd name="T14" fmla="*/ 20 w 2708"/>
                <a:gd name="T15" fmla="*/ 137 h 2014"/>
                <a:gd name="T16" fmla="*/ 22 w 2708"/>
                <a:gd name="T17" fmla="*/ 77 h 2014"/>
                <a:gd name="T18" fmla="*/ 25 w 2708"/>
                <a:gd name="T19" fmla="*/ 23 h 2014"/>
                <a:gd name="T20" fmla="*/ 28 w 2708"/>
                <a:gd name="T21" fmla="*/ 0 h 2014"/>
                <a:gd name="T22" fmla="*/ 31 w 2708"/>
                <a:gd name="T23" fmla="*/ 23 h 2014"/>
                <a:gd name="T24" fmla="*/ 34 w 2708"/>
                <a:gd name="T25" fmla="*/ 88 h 2014"/>
                <a:gd name="T26" fmla="*/ 45 w 2708"/>
                <a:gd name="T27" fmla="*/ 498 h 2014"/>
                <a:gd name="T28" fmla="*/ 56 w 2708"/>
                <a:gd name="T29" fmla="*/ 1034 h 2014"/>
                <a:gd name="T30" fmla="*/ 65 w 2708"/>
                <a:gd name="T31" fmla="*/ 1385 h 2014"/>
                <a:gd name="T32" fmla="*/ 73 w 2708"/>
                <a:gd name="T33" fmla="*/ 1610 h 2014"/>
                <a:gd name="T34" fmla="*/ 79 w 2708"/>
                <a:gd name="T35" fmla="*/ 1755 h 2014"/>
                <a:gd name="T36" fmla="*/ 87 w 2708"/>
                <a:gd name="T37" fmla="*/ 1912 h 2014"/>
                <a:gd name="T38" fmla="*/ 97 w 2708"/>
                <a:gd name="T39" fmla="*/ 2039 h 2014"/>
                <a:gd name="T40" fmla="*/ 109 w 2708"/>
                <a:gd name="T41" fmla="*/ 2137 h 2014"/>
                <a:gd name="T42" fmla="*/ 122 w 2708"/>
                <a:gd name="T43" fmla="*/ 2235 h 2014"/>
                <a:gd name="T44" fmla="*/ 136 w 2708"/>
                <a:gd name="T45" fmla="*/ 2281 h 2014"/>
                <a:gd name="T46" fmla="*/ 145 w 2708"/>
                <a:gd name="T47" fmla="*/ 2312 h 2014"/>
                <a:gd name="T48" fmla="*/ 153 w 2708"/>
                <a:gd name="T49" fmla="*/ 2331 h 2014"/>
                <a:gd name="T50" fmla="*/ 161 w 2708"/>
                <a:gd name="T51" fmla="*/ 2350 h 2014"/>
                <a:gd name="T52" fmla="*/ 184 w 2708"/>
                <a:gd name="T53" fmla="*/ 2398 h 2014"/>
                <a:gd name="T54" fmla="*/ 225 w 2708"/>
                <a:gd name="T55" fmla="*/ 2450 h 2014"/>
                <a:gd name="T56" fmla="*/ 252 w 2708"/>
                <a:gd name="T57" fmla="*/ 2467 h 2014"/>
                <a:gd name="T58" fmla="*/ 261 w 2708"/>
                <a:gd name="T59" fmla="*/ 2476 h 2014"/>
                <a:gd name="T60" fmla="*/ 270 w 2708"/>
                <a:gd name="T61" fmla="*/ 2487 h 2014"/>
                <a:gd name="T62" fmla="*/ 280 w 2708"/>
                <a:gd name="T63" fmla="*/ 2487 h 2014"/>
                <a:gd name="T64" fmla="*/ 290 w 2708"/>
                <a:gd name="T65" fmla="*/ 2498 h 2014"/>
                <a:gd name="T66" fmla="*/ 291 w 2708"/>
                <a:gd name="T67" fmla="*/ 2498 h 2014"/>
                <a:gd name="T68" fmla="*/ 296 w 2708"/>
                <a:gd name="T69" fmla="*/ 2498 h 2014"/>
                <a:gd name="T70" fmla="*/ 298 w 2708"/>
                <a:gd name="T71" fmla="*/ 2507 h 2014"/>
                <a:gd name="T72" fmla="*/ 301 w 2708"/>
                <a:gd name="T73" fmla="*/ 2507 h 2014"/>
                <a:gd name="T74" fmla="*/ 308 w 2708"/>
                <a:gd name="T75" fmla="*/ 2507 h 2014"/>
                <a:gd name="T76" fmla="*/ 322 w 2708"/>
                <a:gd name="T77" fmla="*/ 2507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0679" name="Group 24"/>
            <p:cNvGrpSpPr>
              <a:grpSpLocks/>
            </p:cNvGrpSpPr>
            <p:nvPr/>
          </p:nvGrpSpPr>
          <p:grpSpPr bwMode="auto">
            <a:xfrm>
              <a:off x="1147" y="1218"/>
              <a:ext cx="340" cy="184"/>
              <a:chOff x="1618" y="1227"/>
              <a:chExt cx="490" cy="179"/>
            </a:xfrm>
          </p:grpSpPr>
          <p:sp>
            <p:nvSpPr>
              <p:cNvPr id="70691" name="Rectangle 25"/>
              <p:cNvSpPr>
                <a:spLocks noChangeArrowheads="1"/>
              </p:cNvSpPr>
              <p:nvPr/>
            </p:nvSpPr>
            <p:spPr bwMode="auto">
              <a:xfrm>
                <a:off x="1830" y="1227"/>
                <a:ext cx="231"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r>
                  <a:rPr kumimoji="0" lang="en-US" altLang="zh-TW" sz="900">
                    <a:solidFill>
                      <a:srgbClr val="000000"/>
                    </a:solidFill>
                    <a:ea typeface="新細明體" panose="02020500000000000000" pitchFamily="18" charset="-120"/>
                  </a:rPr>
                  <a:t>FITC</a:t>
                </a:r>
                <a:endParaRPr kumimoji="0" lang="en-US" altLang="zh-TW" sz="2400">
                  <a:solidFill>
                    <a:schemeClr val="tx1"/>
                  </a:solidFill>
                  <a:ea typeface="新細明體" panose="02020500000000000000" pitchFamily="18" charset="-120"/>
                </a:endParaRPr>
              </a:p>
            </p:txBody>
          </p:sp>
          <p:sp>
            <p:nvSpPr>
              <p:cNvPr id="70692" name="Rectangle 26"/>
              <p:cNvSpPr>
                <a:spLocks noChangeArrowheads="1"/>
              </p:cNvSpPr>
              <p:nvPr/>
            </p:nvSpPr>
            <p:spPr bwMode="auto">
              <a:xfrm>
                <a:off x="1618" y="1322"/>
                <a:ext cx="49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      530/30</a:t>
                </a:r>
                <a:endParaRPr kumimoji="0" lang="en-US" altLang="zh-TW" sz="2400">
                  <a:solidFill>
                    <a:schemeClr val="tx1"/>
                  </a:solidFill>
                  <a:ea typeface="新細明體" panose="02020500000000000000" pitchFamily="18" charset="-120"/>
                </a:endParaRPr>
              </a:p>
            </p:txBody>
          </p:sp>
        </p:grpSp>
        <p:sp>
          <p:nvSpPr>
            <p:cNvPr id="70680" name="Rectangle 27"/>
            <p:cNvSpPr>
              <a:spLocks noChangeArrowheads="1"/>
            </p:cNvSpPr>
            <p:nvPr/>
          </p:nvSpPr>
          <p:spPr bwMode="auto">
            <a:xfrm rot="-5400000">
              <a:off x="457" y="2406"/>
              <a:ext cx="78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Relative Intensity</a:t>
              </a:r>
              <a:endParaRPr kumimoji="0" lang="en-US" altLang="zh-TW" sz="2400">
                <a:solidFill>
                  <a:schemeClr val="tx1"/>
                </a:solidFill>
                <a:ea typeface="新細明體" panose="02020500000000000000" pitchFamily="18" charset="-120"/>
              </a:endParaRPr>
            </a:p>
          </p:txBody>
        </p:sp>
        <p:sp>
          <p:nvSpPr>
            <p:cNvPr id="70681" name="Rectangle 28"/>
            <p:cNvSpPr>
              <a:spLocks noChangeArrowheads="1"/>
            </p:cNvSpPr>
            <p:nvPr/>
          </p:nvSpPr>
          <p:spPr bwMode="auto">
            <a:xfrm>
              <a:off x="1963" y="3799"/>
              <a:ext cx="7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Wavelength (nm)</a:t>
              </a:r>
              <a:endParaRPr kumimoji="0" lang="en-US" altLang="zh-TW" sz="2400">
                <a:solidFill>
                  <a:schemeClr val="tx1"/>
                </a:solidFill>
                <a:ea typeface="新細明體" panose="02020500000000000000" pitchFamily="18" charset="-120"/>
              </a:endParaRPr>
            </a:p>
          </p:txBody>
        </p:sp>
        <p:sp>
          <p:nvSpPr>
            <p:cNvPr id="70682" name="Rectangle 29"/>
            <p:cNvSpPr>
              <a:spLocks noChangeArrowheads="1"/>
            </p:cNvSpPr>
            <p:nvPr/>
          </p:nvSpPr>
          <p:spPr bwMode="auto">
            <a:xfrm>
              <a:off x="1543" y="3583"/>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550</a:t>
              </a:r>
              <a:endParaRPr kumimoji="0" lang="en-US" altLang="zh-TW" sz="2400">
                <a:solidFill>
                  <a:schemeClr val="tx1"/>
                </a:solidFill>
                <a:ea typeface="新細明體" panose="02020500000000000000" pitchFamily="18" charset="-120"/>
              </a:endParaRPr>
            </a:p>
          </p:txBody>
        </p:sp>
        <p:grpSp>
          <p:nvGrpSpPr>
            <p:cNvPr id="70683" name="Group 30"/>
            <p:cNvGrpSpPr>
              <a:grpSpLocks/>
            </p:cNvGrpSpPr>
            <p:nvPr/>
          </p:nvGrpSpPr>
          <p:grpSpPr bwMode="auto">
            <a:xfrm>
              <a:off x="1719" y="1127"/>
              <a:ext cx="374" cy="266"/>
              <a:chOff x="2544" y="1219"/>
              <a:chExt cx="89" cy="285"/>
            </a:xfrm>
          </p:grpSpPr>
          <p:sp>
            <p:nvSpPr>
              <p:cNvPr id="70689" name="Rectangle 31"/>
              <p:cNvSpPr>
                <a:spLocks noChangeArrowheads="1"/>
              </p:cNvSpPr>
              <p:nvPr/>
            </p:nvSpPr>
            <p:spPr bwMode="auto">
              <a:xfrm>
                <a:off x="2633" y="1219"/>
                <a:ext cx="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endParaRPr kumimoji="0" lang="en-US" altLang="zh-TW" sz="2400">
                  <a:solidFill>
                    <a:schemeClr val="tx1"/>
                  </a:solidFill>
                  <a:ea typeface="新細明體" panose="02020500000000000000" pitchFamily="18" charset="-120"/>
                </a:endParaRPr>
              </a:p>
            </p:txBody>
          </p:sp>
          <p:sp>
            <p:nvSpPr>
              <p:cNvPr id="70690" name="Rectangle 32"/>
              <p:cNvSpPr>
                <a:spLocks noChangeArrowheads="1"/>
              </p:cNvSpPr>
              <p:nvPr/>
            </p:nvSpPr>
            <p:spPr bwMode="auto">
              <a:xfrm>
                <a:off x="2544" y="1320"/>
                <a:ext cx="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PE</a:t>
                </a:r>
              </a:p>
              <a:p>
                <a:pPr algn="ctr">
                  <a:spcBef>
                    <a:spcPct val="0"/>
                  </a:spcBef>
                  <a:buClrTx/>
                  <a:buFontTx/>
                  <a:buNone/>
                </a:pPr>
                <a:r>
                  <a:rPr kumimoji="0" lang="en-US" altLang="zh-TW" sz="900">
                    <a:solidFill>
                      <a:srgbClr val="000000"/>
                    </a:solidFill>
                    <a:ea typeface="新細明體" panose="02020500000000000000" pitchFamily="18" charset="-120"/>
                  </a:rPr>
                  <a:t>585/42</a:t>
                </a:r>
                <a:endParaRPr kumimoji="0" lang="en-US" altLang="zh-TW" sz="2400">
                  <a:solidFill>
                    <a:schemeClr val="tx1"/>
                  </a:solidFill>
                  <a:ea typeface="新細明體" panose="02020500000000000000" pitchFamily="18" charset="-120"/>
                </a:endParaRPr>
              </a:p>
            </p:txBody>
          </p:sp>
        </p:grpSp>
        <p:sp>
          <p:nvSpPr>
            <p:cNvPr id="70684" name="Line 33"/>
            <p:cNvSpPr>
              <a:spLocks noChangeShapeType="1"/>
            </p:cNvSpPr>
            <p:nvPr/>
          </p:nvSpPr>
          <p:spPr bwMode="auto">
            <a:xfrm>
              <a:off x="3466" y="3504"/>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5" name="Line 34"/>
            <p:cNvSpPr>
              <a:spLocks noChangeShapeType="1"/>
            </p:cNvSpPr>
            <p:nvPr/>
          </p:nvSpPr>
          <p:spPr bwMode="auto">
            <a:xfrm>
              <a:off x="3077" y="3606"/>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6" name="Rectangle 35"/>
            <p:cNvSpPr>
              <a:spLocks noChangeArrowheads="1"/>
            </p:cNvSpPr>
            <p:nvPr/>
          </p:nvSpPr>
          <p:spPr bwMode="auto">
            <a:xfrm>
              <a:off x="3412" y="358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750</a:t>
              </a:r>
              <a:endParaRPr kumimoji="0" lang="en-US" altLang="zh-TW" sz="2400">
                <a:solidFill>
                  <a:schemeClr val="tx1"/>
                </a:solidFill>
                <a:ea typeface="新細明體" panose="02020500000000000000" pitchFamily="18" charset="-120"/>
              </a:endParaRPr>
            </a:p>
          </p:txBody>
        </p:sp>
        <p:sp>
          <p:nvSpPr>
            <p:cNvPr id="70687" name="Rectangle 36"/>
            <p:cNvSpPr>
              <a:spLocks noChangeArrowheads="1"/>
            </p:cNvSpPr>
            <p:nvPr/>
          </p:nvSpPr>
          <p:spPr bwMode="auto">
            <a:xfrm>
              <a:off x="3856" y="358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800</a:t>
              </a:r>
              <a:endParaRPr kumimoji="0" lang="en-US" altLang="zh-TW" sz="2400">
                <a:solidFill>
                  <a:schemeClr val="tx1"/>
                </a:solidFill>
                <a:ea typeface="新細明體" panose="02020500000000000000" pitchFamily="18" charset="-120"/>
              </a:endParaRPr>
            </a:p>
          </p:txBody>
        </p:sp>
        <p:sp>
          <p:nvSpPr>
            <p:cNvPr id="70688" name="Line 37"/>
            <p:cNvSpPr>
              <a:spLocks noChangeShapeType="1"/>
            </p:cNvSpPr>
            <p:nvPr/>
          </p:nvSpPr>
          <p:spPr bwMode="auto">
            <a:xfrm flipH="1">
              <a:off x="906" y="3511"/>
              <a:ext cx="2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62" name="投影片編號版面配置區 1"/>
          <p:cNvSpPr>
            <a:spLocks noGrp="1"/>
          </p:cNvSpPr>
          <p:nvPr>
            <p:ph type="sldNum" sz="quarter" idx="10"/>
          </p:nvPr>
        </p:nvSpPr>
        <p:spPr>
          <a:noFill/>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50000"/>
              </a:spcBef>
              <a:buClrTx/>
              <a:buFontTx/>
              <a:buNone/>
            </a:pPr>
            <a:fld id="{57DE8F7E-35C1-409F-AA33-3047BA124426}" type="slidenum">
              <a:rPr kumimoji="0" lang="en-US" altLang="en-US" sz="1400"/>
              <a:pPr>
                <a:spcBef>
                  <a:spcPct val="50000"/>
                </a:spcBef>
                <a:buClrTx/>
                <a:buFontTx/>
                <a:buNone/>
              </a:pPr>
              <a:t>39</a:t>
            </a:fld>
            <a:endParaRPr kumimoji="0" lang="en-US" altLang="en-US" sz="1400">
              <a:solidFill>
                <a:srgbClr val="2B2771"/>
              </a:solidFill>
            </a:endParaRPr>
          </a:p>
        </p:txBody>
      </p:sp>
    </p:spTree>
    <p:extLst>
      <p:ext uri="{BB962C8B-B14F-4D97-AF65-F5344CB8AC3E}">
        <p14:creationId xmlns:p14="http://schemas.microsoft.com/office/powerpoint/2010/main" val="25578273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39615" y="246185"/>
            <a:ext cx="8484577" cy="685800"/>
          </a:xfrm>
        </p:spPr>
        <p:txBody>
          <a:bodyPr/>
          <a:lstStyle/>
          <a:p>
            <a:pPr algn="l"/>
            <a:r>
              <a:rPr lang="en-US" altLang="zh-TW" sz="3200" b="1" dirty="0" smtClean="0">
                <a:solidFill>
                  <a:schemeClr val="accent1"/>
                </a:solidFill>
                <a:latin typeface="+mn-lt"/>
                <a:ea typeface="新細明體" panose="02020500000000000000" pitchFamily="18" charset="-120"/>
              </a:rPr>
              <a:t>What Can a Flow Cytometer Tell Us About a Cell?</a:t>
            </a:r>
          </a:p>
        </p:txBody>
      </p:sp>
      <p:sp>
        <p:nvSpPr>
          <p:cNvPr id="12291" name="Rectangle 3"/>
          <p:cNvSpPr>
            <a:spLocks noGrp="1" noChangeArrowheads="1"/>
          </p:cNvSpPr>
          <p:nvPr>
            <p:ph type="body" idx="1"/>
          </p:nvPr>
        </p:nvSpPr>
        <p:spPr>
          <a:xfrm>
            <a:off x="630116" y="1182321"/>
            <a:ext cx="7772400" cy="4067175"/>
          </a:xfrm>
        </p:spPr>
        <p:txBody>
          <a:bodyPr/>
          <a:lstStyle/>
          <a:p>
            <a:pPr>
              <a:buFont typeface="Symbol" panose="05050102010706020507" pitchFamily="18" charset="2"/>
              <a:buChar char="·"/>
            </a:pPr>
            <a:r>
              <a:rPr lang="en-US" altLang="zh-TW" sz="2800" dirty="0" smtClean="0">
                <a:ea typeface="華康細圓體"/>
                <a:cs typeface="華康細圓體"/>
              </a:rPr>
              <a:t>Its relative size (Forward Scatter—FSC)</a:t>
            </a:r>
          </a:p>
          <a:p>
            <a:pPr>
              <a:buFont typeface="Symbol" panose="05050102010706020507" pitchFamily="18" charset="2"/>
              <a:buChar char="·"/>
            </a:pPr>
            <a:endParaRPr lang="en-US" altLang="zh-TW" sz="2800" dirty="0" smtClean="0">
              <a:ea typeface="華康細圓體"/>
              <a:cs typeface="華康細圓體"/>
            </a:endParaRPr>
          </a:p>
          <a:p>
            <a:pPr>
              <a:buFont typeface="Symbol" panose="05050102010706020507" pitchFamily="18" charset="2"/>
              <a:buChar char="·"/>
            </a:pPr>
            <a:r>
              <a:rPr lang="en-US" altLang="zh-TW" sz="2800" dirty="0" smtClean="0">
                <a:ea typeface="華康細圓體"/>
                <a:cs typeface="華康細圓體"/>
              </a:rPr>
              <a:t>Its relative granularity or internal complexity </a:t>
            </a:r>
          </a:p>
          <a:p>
            <a:pPr marL="0" indent="0">
              <a:buNone/>
            </a:pPr>
            <a:r>
              <a:rPr lang="en-US" altLang="zh-TW" sz="2800" dirty="0">
                <a:ea typeface="華康細圓體"/>
                <a:cs typeface="華康細圓體"/>
              </a:rPr>
              <a:t> </a:t>
            </a:r>
            <a:r>
              <a:rPr lang="en-US" altLang="zh-TW" sz="2800" dirty="0" smtClean="0">
                <a:ea typeface="華康細圓體"/>
                <a:cs typeface="華康細圓體"/>
              </a:rPr>
              <a:t>   (Side Scatter—SSC)</a:t>
            </a:r>
          </a:p>
          <a:p>
            <a:pPr>
              <a:buFont typeface="Symbol" panose="05050102010706020507" pitchFamily="18" charset="2"/>
              <a:buChar char="·"/>
            </a:pPr>
            <a:endParaRPr lang="en-US" altLang="zh-TW" sz="2800" dirty="0" smtClean="0">
              <a:ea typeface="華康細圓體"/>
              <a:cs typeface="華康細圓體"/>
            </a:endParaRPr>
          </a:p>
          <a:p>
            <a:pPr>
              <a:buFont typeface="Symbol" panose="05050102010706020507" pitchFamily="18" charset="2"/>
              <a:buChar char="·"/>
            </a:pPr>
            <a:r>
              <a:rPr lang="en-US" altLang="zh-TW" sz="2800" dirty="0" smtClean="0">
                <a:ea typeface="華康細圓體"/>
                <a:cs typeface="華康細圓體"/>
              </a:rPr>
              <a:t>Its relative fluorescence intensity</a:t>
            </a:r>
            <a:endParaRPr lang="en-US" altLang="zh-TW" sz="2800" dirty="0" smtClean="0">
              <a:ea typeface="新細明體" panose="02020500000000000000" pitchFamily="18" charset="-120"/>
            </a:endParaRPr>
          </a:p>
          <a:p>
            <a:pPr>
              <a:lnSpc>
                <a:spcPct val="110000"/>
              </a:lnSpc>
            </a:pPr>
            <a:endParaRPr lang="zh-TW" altLang="en-US" sz="2800" dirty="0" smtClean="0">
              <a:ea typeface="新細明體" panose="02020500000000000000" pitchFamily="18" charset="-120"/>
            </a:endParaRPr>
          </a:p>
        </p:txBody>
      </p:sp>
    </p:spTree>
    <p:extLst>
      <p:ext uri="{BB962C8B-B14F-4D97-AF65-F5344CB8AC3E}">
        <p14:creationId xmlns:p14="http://schemas.microsoft.com/office/powerpoint/2010/main" val="4264801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omp tab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5102225"/>
            <a:ext cx="45704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p:cNvSpPr>
            <a:spLocks noGrp="1" noChangeArrowheads="1"/>
          </p:cNvSpPr>
          <p:nvPr>
            <p:ph type="title"/>
          </p:nvPr>
        </p:nvSpPr>
        <p:spPr/>
        <p:txBody>
          <a:bodyPr anchor="ctr"/>
          <a:lstStyle/>
          <a:p>
            <a:pPr algn="l"/>
            <a:r>
              <a:rPr lang="en-US" altLang="zh-TW" dirty="0" smtClean="0">
                <a:ea typeface="新細明體" panose="02020500000000000000" pitchFamily="18" charset="-120"/>
              </a:rPr>
              <a:t> </a:t>
            </a:r>
            <a:r>
              <a:rPr lang="en-US" altLang="zh-TW" sz="3200" b="1" dirty="0" smtClean="0">
                <a:solidFill>
                  <a:schemeClr val="accent1"/>
                </a:solidFill>
                <a:ea typeface="新細明體" panose="02020500000000000000" pitchFamily="18" charset="-120"/>
              </a:rPr>
              <a:t>FITC Compensation</a:t>
            </a:r>
          </a:p>
        </p:txBody>
      </p:sp>
      <p:sp>
        <p:nvSpPr>
          <p:cNvPr id="72708" name="Oval 4"/>
          <p:cNvSpPr>
            <a:spLocks noChangeArrowheads="1"/>
          </p:cNvSpPr>
          <p:nvPr/>
        </p:nvSpPr>
        <p:spPr bwMode="auto">
          <a:xfrm>
            <a:off x="4556125" y="5365750"/>
            <a:ext cx="1079500" cy="5588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2709" name="Text Box 5"/>
          <p:cNvSpPr txBox="1">
            <a:spLocks noChangeArrowheads="1"/>
          </p:cNvSpPr>
          <p:nvPr/>
        </p:nvSpPr>
        <p:spPr bwMode="auto">
          <a:xfrm>
            <a:off x="5934075" y="5451475"/>
            <a:ext cx="15208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r">
              <a:spcBef>
                <a:spcPct val="0"/>
              </a:spcBef>
              <a:buClrTx/>
              <a:buFontTx/>
              <a:buNone/>
            </a:pPr>
            <a:r>
              <a:rPr kumimoji="0" lang="en-US" altLang="zh-TW" sz="1500">
                <a:solidFill>
                  <a:schemeClr val="tx1"/>
                </a:solidFill>
                <a:ea typeface="新細明體" panose="02020500000000000000" pitchFamily="18" charset="-120"/>
              </a:rPr>
              <a:t>Increase values</a:t>
            </a:r>
          </a:p>
        </p:txBody>
      </p:sp>
      <p:sp>
        <p:nvSpPr>
          <p:cNvPr id="72710" name="Line 6"/>
          <p:cNvSpPr>
            <a:spLocks noChangeShapeType="1"/>
          </p:cNvSpPr>
          <p:nvPr/>
        </p:nvSpPr>
        <p:spPr bwMode="auto">
          <a:xfrm flipH="1">
            <a:off x="5648325" y="5632450"/>
            <a:ext cx="330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2711" name="Picture 7" descr="FITC into PE slid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 y="1722438"/>
            <a:ext cx="192881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descr="FITC into PerCP_Cy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075" y="1722438"/>
            <a:ext cx="192881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Line 9"/>
          <p:cNvSpPr>
            <a:spLocks noChangeShapeType="1"/>
          </p:cNvSpPr>
          <p:nvPr/>
        </p:nvSpPr>
        <p:spPr bwMode="auto">
          <a:xfrm>
            <a:off x="1901825" y="2851150"/>
            <a:ext cx="0" cy="444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4" name="Line 10"/>
          <p:cNvSpPr>
            <a:spLocks noChangeShapeType="1"/>
          </p:cNvSpPr>
          <p:nvPr/>
        </p:nvSpPr>
        <p:spPr bwMode="auto">
          <a:xfrm>
            <a:off x="4048125" y="309245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72715" name="Group 11"/>
          <p:cNvGrpSpPr>
            <a:grpSpLocks/>
          </p:cNvGrpSpPr>
          <p:nvPr/>
        </p:nvGrpSpPr>
        <p:grpSpPr bwMode="auto">
          <a:xfrm>
            <a:off x="5116513" y="1484313"/>
            <a:ext cx="3182937" cy="3157537"/>
            <a:chOff x="3609" y="1003"/>
            <a:chExt cx="2005" cy="1989"/>
          </a:xfrm>
        </p:grpSpPr>
        <p:sp>
          <p:nvSpPr>
            <p:cNvPr id="72717" name="Line 12"/>
            <p:cNvSpPr>
              <a:spLocks noChangeShapeType="1"/>
            </p:cNvSpPr>
            <p:nvPr/>
          </p:nvSpPr>
          <p:spPr bwMode="auto">
            <a:xfrm>
              <a:off x="3921" y="2686"/>
              <a:ext cx="16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8" name="Rectangle 13" descr="80%"/>
            <p:cNvSpPr>
              <a:spLocks noChangeArrowheads="1"/>
            </p:cNvSpPr>
            <p:nvPr/>
          </p:nvSpPr>
          <p:spPr bwMode="auto">
            <a:xfrm>
              <a:off x="5258" y="1254"/>
              <a:ext cx="259" cy="1419"/>
            </a:xfrm>
            <a:prstGeom prst="rect">
              <a:avLst/>
            </a:prstGeom>
            <a:pattFill prst="pct80">
              <a:fgClr>
                <a:srgbClr val="FF2727"/>
              </a:fgClr>
              <a:bgClr>
                <a:srgbClr val="CC0000"/>
              </a:bgClr>
            </a:pattFill>
            <a:ln w="12700">
              <a:solidFill>
                <a:srgbClr val="00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2719" name="Line 14"/>
            <p:cNvSpPr>
              <a:spLocks noChangeShapeType="1"/>
            </p:cNvSpPr>
            <p:nvPr/>
          </p:nvSpPr>
          <p:spPr bwMode="auto">
            <a:xfrm>
              <a:off x="5380" y="2678"/>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0" name="Line 15"/>
            <p:cNvSpPr>
              <a:spLocks noChangeShapeType="1"/>
            </p:cNvSpPr>
            <p:nvPr/>
          </p:nvSpPr>
          <p:spPr bwMode="auto">
            <a:xfrm>
              <a:off x="5016" y="2678"/>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1" name="Rectangle 16"/>
            <p:cNvSpPr>
              <a:spLocks noChangeArrowheads="1"/>
            </p:cNvSpPr>
            <p:nvPr/>
          </p:nvSpPr>
          <p:spPr bwMode="auto">
            <a:xfrm>
              <a:off x="4958" y="272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650</a:t>
              </a:r>
              <a:endParaRPr kumimoji="0" lang="en-US" altLang="zh-TW" sz="2400">
                <a:solidFill>
                  <a:schemeClr val="tx1"/>
                </a:solidFill>
                <a:ea typeface="新細明體" panose="02020500000000000000" pitchFamily="18" charset="-120"/>
              </a:endParaRPr>
            </a:p>
          </p:txBody>
        </p:sp>
        <p:sp>
          <p:nvSpPr>
            <p:cNvPr id="72722" name="Rectangle 17"/>
            <p:cNvSpPr>
              <a:spLocks noChangeArrowheads="1"/>
            </p:cNvSpPr>
            <p:nvPr/>
          </p:nvSpPr>
          <p:spPr bwMode="auto">
            <a:xfrm>
              <a:off x="5322" y="272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700</a:t>
              </a:r>
              <a:endParaRPr kumimoji="0" lang="en-US" altLang="zh-TW" sz="2400">
                <a:solidFill>
                  <a:schemeClr val="tx1"/>
                </a:solidFill>
                <a:ea typeface="新細明體" panose="02020500000000000000" pitchFamily="18" charset="-120"/>
              </a:endParaRPr>
            </a:p>
          </p:txBody>
        </p:sp>
        <p:grpSp>
          <p:nvGrpSpPr>
            <p:cNvPr id="72723" name="Group 18"/>
            <p:cNvGrpSpPr>
              <a:grpSpLocks/>
            </p:cNvGrpSpPr>
            <p:nvPr/>
          </p:nvGrpSpPr>
          <p:grpSpPr bwMode="auto">
            <a:xfrm>
              <a:off x="5190" y="1003"/>
              <a:ext cx="424" cy="251"/>
              <a:chOff x="3357" y="1227"/>
              <a:chExt cx="690" cy="320"/>
            </a:xfrm>
          </p:grpSpPr>
          <p:sp>
            <p:nvSpPr>
              <p:cNvPr id="72740" name="Rectangle 19"/>
              <p:cNvSpPr>
                <a:spLocks noChangeArrowheads="1"/>
              </p:cNvSpPr>
              <p:nvPr/>
            </p:nvSpPr>
            <p:spPr bwMode="auto">
              <a:xfrm>
                <a:off x="3905" y="1227"/>
                <a:ext cx="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endParaRPr kumimoji="0" lang="en-US" altLang="zh-TW" sz="2400">
                  <a:solidFill>
                    <a:schemeClr val="tx1"/>
                  </a:solidFill>
                  <a:ea typeface="新細明體" panose="02020500000000000000" pitchFamily="18" charset="-120"/>
                </a:endParaRPr>
              </a:p>
            </p:txBody>
          </p:sp>
          <p:sp>
            <p:nvSpPr>
              <p:cNvPr id="72741" name="Rectangle 20"/>
              <p:cNvSpPr>
                <a:spLocks noChangeArrowheads="1"/>
              </p:cNvSpPr>
              <p:nvPr/>
            </p:nvSpPr>
            <p:spPr bwMode="auto">
              <a:xfrm>
                <a:off x="3357" y="1328"/>
                <a:ext cx="69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PerCP-Cy5.5</a:t>
                </a:r>
              </a:p>
              <a:p>
                <a:pPr algn="ctr">
                  <a:spcBef>
                    <a:spcPct val="0"/>
                  </a:spcBef>
                  <a:buClrTx/>
                  <a:buFontTx/>
                  <a:buNone/>
                </a:pPr>
                <a:r>
                  <a:rPr kumimoji="0" lang="en-US" altLang="zh-TW" sz="900">
                    <a:solidFill>
                      <a:srgbClr val="000000"/>
                    </a:solidFill>
                    <a:ea typeface="新細明體" panose="02020500000000000000" pitchFamily="18" charset="-120"/>
                  </a:rPr>
                  <a:t>695/40</a:t>
                </a:r>
                <a:endParaRPr kumimoji="0" lang="en-US" altLang="zh-TW" sz="2400">
                  <a:solidFill>
                    <a:schemeClr val="tx1"/>
                  </a:solidFill>
                  <a:ea typeface="新細明體" panose="02020500000000000000" pitchFamily="18" charset="-120"/>
                </a:endParaRPr>
              </a:p>
            </p:txBody>
          </p:sp>
        </p:grpSp>
        <p:sp>
          <p:nvSpPr>
            <p:cNvPr id="72724" name="Rectangle 21" descr="20%"/>
            <p:cNvSpPr>
              <a:spLocks noChangeArrowheads="1"/>
            </p:cNvSpPr>
            <p:nvPr/>
          </p:nvSpPr>
          <p:spPr bwMode="auto">
            <a:xfrm>
              <a:off x="4343" y="1260"/>
              <a:ext cx="261" cy="1418"/>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2725" name="Rectangle 22" descr="20%"/>
            <p:cNvSpPr>
              <a:spLocks noChangeArrowheads="1"/>
            </p:cNvSpPr>
            <p:nvPr/>
          </p:nvSpPr>
          <p:spPr bwMode="auto">
            <a:xfrm>
              <a:off x="3982" y="1260"/>
              <a:ext cx="259" cy="1418"/>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2726" name="Rectangle 23"/>
            <p:cNvSpPr>
              <a:spLocks noChangeArrowheads="1"/>
            </p:cNvSpPr>
            <p:nvPr/>
          </p:nvSpPr>
          <p:spPr bwMode="auto">
            <a:xfrm>
              <a:off x="3856" y="272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500</a:t>
              </a:r>
              <a:endParaRPr kumimoji="0" lang="en-US" altLang="zh-TW" sz="2400">
                <a:solidFill>
                  <a:schemeClr val="tx1"/>
                </a:solidFill>
                <a:ea typeface="新細明體" panose="02020500000000000000" pitchFamily="18" charset="-120"/>
              </a:endParaRPr>
            </a:p>
          </p:txBody>
        </p:sp>
        <p:sp>
          <p:nvSpPr>
            <p:cNvPr id="72727" name="Rectangle 24"/>
            <p:cNvSpPr>
              <a:spLocks noChangeArrowheads="1"/>
            </p:cNvSpPr>
            <p:nvPr/>
          </p:nvSpPr>
          <p:spPr bwMode="auto">
            <a:xfrm>
              <a:off x="4589" y="272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600</a:t>
              </a:r>
              <a:endParaRPr kumimoji="0" lang="en-US" altLang="zh-TW" sz="2400">
                <a:solidFill>
                  <a:schemeClr val="tx1"/>
                </a:solidFill>
                <a:ea typeface="新細明體" panose="02020500000000000000" pitchFamily="18" charset="-120"/>
              </a:endParaRPr>
            </a:p>
          </p:txBody>
        </p:sp>
        <p:sp>
          <p:nvSpPr>
            <p:cNvPr id="72728" name="Line 25"/>
            <p:cNvSpPr>
              <a:spLocks noChangeShapeType="1"/>
            </p:cNvSpPr>
            <p:nvPr/>
          </p:nvSpPr>
          <p:spPr bwMode="auto">
            <a:xfrm>
              <a:off x="4653" y="2678"/>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9" name="Line 26"/>
            <p:cNvSpPr>
              <a:spLocks noChangeShapeType="1"/>
            </p:cNvSpPr>
            <p:nvPr/>
          </p:nvSpPr>
          <p:spPr bwMode="auto">
            <a:xfrm>
              <a:off x="4284" y="2678"/>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0" name="Line 27"/>
            <p:cNvSpPr>
              <a:spLocks noChangeShapeType="1"/>
            </p:cNvSpPr>
            <p:nvPr/>
          </p:nvSpPr>
          <p:spPr bwMode="auto">
            <a:xfrm>
              <a:off x="3920" y="2678"/>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1" name="Line 28"/>
            <p:cNvSpPr>
              <a:spLocks noChangeShapeType="1"/>
            </p:cNvSpPr>
            <p:nvPr/>
          </p:nvSpPr>
          <p:spPr bwMode="auto">
            <a:xfrm flipV="1">
              <a:off x="3738" y="1274"/>
              <a:ext cx="0" cy="14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2" name="Freeform 29"/>
            <p:cNvSpPr>
              <a:spLocks/>
            </p:cNvSpPr>
            <p:nvPr/>
          </p:nvSpPr>
          <p:spPr bwMode="auto">
            <a:xfrm>
              <a:off x="3920" y="1271"/>
              <a:ext cx="1516" cy="1395"/>
            </a:xfrm>
            <a:custGeom>
              <a:avLst/>
              <a:gdLst>
                <a:gd name="T0" fmla="*/ 1 w 2708"/>
                <a:gd name="T1" fmla="*/ 58 h 2014"/>
                <a:gd name="T2" fmla="*/ 1 w 2708"/>
                <a:gd name="T3" fmla="*/ 39 h 2014"/>
                <a:gd name="T4" fmla="*/ 2 w 2708"/>
                <a:gd name="T5" fmla="*/ 26 h 2014"/>
                <a:gd name="T6" fmla="*/ 2 w 2708"/>
                <a:gd name="T7" fmla="*/ 21 h 2014"/>
                <a:gd name="T8" fmla="*/ 2 w 2708"/>
                <a:gd name="T9" fmla="*/ 15 h 2014"/>
                <a:gd name="T10" fmla="*/ 2 w 2708"/>
                <a:gd name="T11" fmla="*/ 12 h 2014"/>
                <a:gd name="T12" fmla="*/ 2 w 2708"/>
                <a:gd name="T13" fmla="*/ 10 h 2014"/>
                <a:gd name="T14" fmla="*/ 3 w 2708"/>
                <a:gd name="T15" fmla="*/ 8 h 2014"/>
                <a:gd name="T16" fmla="*/ 3 w 2708"/>
                <a:gd name="T17" fmla="*/ 5 h 2014"/>
                <a:gd name="T18" fmla="*/ 4 w 2708"/>
                <a:gd name="T19" fmla="*/ 1 h 2014"/>
                <a:gd name="T20" fmla="*/ 4 w 2708"/>
                <a:gd name="T21" fmla="*/ 0 h 2014"/>
                <a:gd name="T22" fmla="*/ 4 w 2708"/>
                <a:gd name="T23" fmla="*/ 1 h 2014"/>
                <a:gd name="T24" fmla="*/ 5 w 2708"/>
                <a:gd name="T25" fmla="*/ 6 h 2014"/>
                <a:gd name="T26" fmla="*/ 7 w 2708"/>
                <a:gd name="T27" fmla="*/ 30 h 2014"/>
                <a:gd name="T28" fmla="*/ 8 w 2708"/>
                <a:gd name="T29" fmla="*/ 63 h 2014"/>
                <a:gd name="T30" fmla="*/ 10 w 2708"/>
                <a:gd name="T31" fmla="*/ 85 h 2014"/>
                <a:gd name="T32" fmla="*/ 11 w 2708"/>
                <a:gd name="T33" fmla="*/ 99 h 2014"/>
                <a:gd name="T34" fmla="*/ 11 w 2708"/>
                <a:gd name="T35" fmla="*/ 108 h 2014"/>
                <a:gd name="T36" fmla="*/ 12 w 2708"/>
                <a:gd name="T37" fmla="*/ 118 h 2014"/>
                <a:gd name="T38" fmla="*/ 14 w 2708"/>
                <a:gd name="T39" fmla="*/ 125 h 2014"/>
                <a:gd name="T40" fmla="*/ 16 w 2708"/>
                <a:gd name="T41" fmla="*/ 132 h 2014"/>
                <a:gd name="T42" fmla="*/ 18 w 2708"/>
                <a:gd name="T43" fmla="*/ 137 h 2014"/>
                <a:gd name="T44" fmla="*/ 20 w 2708"/>
                <a:gd name="T45" fmla="*/ 141 h 2014"/>
                <a:gd name="T46" fmla="*/ 21 w 2708"/>
                <a:gd name="T47" fmla="*/ 142 h 2014"/>
                <a:gd name="T48" fmla="*/ 22 w 2708"/>
                <a:gd name="T49" fmla="*/ 143 h 2014"/>
                <a:gd name="T50" fmla="*/ 23 w 2708"/>
                <a:gd name="T51" fmla="*/ 144 h 2014"/>
                <a:gd name="T52" fmla="*/ 27 w 2708"/>
                <a:gd name="T53" fmla="*/ 148 h 2014"/>
                <a:gd name="T54" fmla="*/ 32 w 2708"/>
                <a:gd name="T55" fmla="*/ 150 h 2014"/>
                <a:gd name="T56" fmla="*/ 36 w 2708"/>
                <a:gd name="T57" fmla="*/ 152 h 2014"/>
                <a:gd name="T58" fmla="*/ 38 w 2708"/>
                <a:gd name="T59" fmla="*/ 152 h 2014"/>
                <a:gd name="T60" fmla="*/ 39 w 2708"/>
                <a:gd name="T61" fmla="*/ 153 h 2014"/>
                <a:gd name="T62" fmla="*/ 40 w 2708"/>
                <a:gd name="T63" fmla="*/ 153 h 2014"/>
                <a:gd name="T64" fmla="*/ 42 w 2708"/>
                <a:gd name="T65" fmla="*/ 153 h 2014"/>
                <a:gd name="T66" fmla="*/ 42 w 2708"/>
                <a:gd name="T67" fmla="*/ 153 h 2014"/>
                <a:gd name="T68" fmla="*/ 43 w 2708"/>
                <a:gd name="T69" fmla="*/ 153 h 2014"/>
                <a:gd name="T70" fmla="*/ 43 w 2708"/>
                <a:gd name="T71" fmla="*/ 154 h 2014"/>
                <a:gd name="T72" fmla="*/ 44 w 2708"/>
                <a:gd name="T73" fmla="*/ 154 h 2014"/>
                <a:gd name="T74" fmla="*/ 45 w 2708"/>
                <a:gd name="T75" fmla="*/ 154 h 2014"/>
                <a:gd name="T76" fmla="*/ 46 w 2708"/>
                <a:gd name="T77" fmla="*/ 154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33" name="Rectangle 30"/>
            <p:cNvSpPr>
              <a:spLocks noChangeArrowheads="1"/>
            </p:cNvSpPr>
            <p:nvPr/>
          </p:nvSpPr>
          <p:spPr bwMode="auto">
            <a:xfrm>
              <a:off x="3994" y="1087"/>
              <a:ext cx="22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FITC</a:t>
              </a:r>
            </a:p>
            <a:p>
              <a:pPr algn="ctr">
                <a:spcBef>
                  <a:spcPct val="0"/>
                </a:spcBef>
                <a:buClrTx/>
                <a:buFontTx/>
                <a:buNone/>
              </a:pPr>
              <a:r>
                <a:rPr kumimoji="0" lang="en-US" altLang="zh-TW" sz="900">
                  <a:solidFill>
                    <a:srgbClr val="000000"/>
                  </a:solidFill>
                  <a:ea typeface="新細明體" panose="02020500000000000000" pitchFamily="18" charset="-120"/>
                </a:rPr>
                <a:t>530/30</a:t>
              </a:r>
              <a:endParaRPr kumimoji="0" lang="en-US" altLang="zh-TW" sz="2400">
                <a:solidFill>
                  <a:schemeClr val="tx1"/>
                </a:solidFill>
                <a:ea typeface="新細明體" panose="02020500000000000000" pitchFamily="18" charset="-120"/>
              </a:endParaRPr>
            </a:p>
          </p:txBody>
        </p:sp>
        <p:sp>
          <p:nvSpPr>
            <p:cNvPr id="72734" name="Rectangle 31"/>
            <p:cNvSpPr>
              <a:spLocks noChangeArrowheads="1"/>
            </p:cNvSpPr>
            <p:nvPr/>
          </p:nvSpPr>
          <p:spPr bwMode="auto">
            <a:xfrm rot="-5400000">
              <a:off x="3272" y="1912"/>
              <a:ext cx="78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Relative Intensity</a:t>
              </a:r>
              <a:endParaRPr kumimoji="0" lang="en-US" altLang="zh-TW" sz="2400">
                <a:solidFill>
                  <a:schemeClr val="tx1"/>
                </a:solidFill>
                <a:ea typeface="新細明體" panose="02020500000000000000" pitchFamily="18" charset="-120"/>
              </a:endParaRPr>
            </a:p>
          </p:txBody>
        </p:sp>
        <p:sp>
          <p:nvSpPr>
            <p:cNvPr id="72735" name="Rectangle 32"/>
            <p:cNvSpPr>
              <a:spLocks noChangeArrowheads="1"/>
            </p:cNvSpPr>
            <p:nvPr/>
          </p:nvSpPr>
          <p:spPr bwMode="auto">
            <a:xfrm>
              <a:off x="4481" y="2877"/>
              <a:ext cx="7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Wavelength (nm)</a:t>
              </a:r>
              <a:endParaRPr kumimoji="0" lang="en-US" altLang="zh-TW" sz="2400">
                <a:solidFill>
                  <a:schemeClr val="tx1"/>
                </a:solidFill>
                <a:ea typeface="新細明體" panose="02020500000000000000" pitchFamily="18" charset="-120"/>
              </a:endParaRPr>
            </a:p>
          </p:txBody>
        </p:sp>
        <p:sp>
          <p:nvSpPr>
            <p:cNvPr id="72736" name="Rectangle 33"/>
            <p:cNvSpPr>
              <a:spLocks noChangeArrowheads="1"/>
            </p:cNvSpPr>
            <p:nvPr/>
          </p:nvSpPr>
          <p:spPr bwMode="auto">
            <a:xfrm>
              <a:off x="4225" y="272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550</a:t>
              </a:r>
              <a:endParaRPr kumimoji="0" lang="en-US" altLang="zh-TW" sz="2400">
                <a:solidFill>
                  <a:schemeClr val="tx1"/>
                </a:solidFill>
                <a:ea typeface="新細明體" panose="02020500000000000000" pitchFamily="18" charset="-120"/>
              </a:endParaRPr>
            </a:p>
          </p:txBody>
        </p:sp>
        <p:sp>
          <p:nvSpPr>
            <p:cNvPr id="72737" name="Rectangle 34"/>
            <p:cNvSpPr>
              <a:spLocks noChangeArrowheads="1"/>
            </p:cNvSpPr>
            <p:nvPr/>
          </p:nvSpPr>
          <p:spPr bwMode="auto">
            <a:xfrm>
              <a:off x="4378" y="1087"/>
              <a:ext cx="22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PE</a:t>
              </a:r>
            </a:p>
            <a:p>
              <a:pPr algn="ctr">
                <a:spcBef>
                  <a:spcPct val="0"/>
                </a:spcBef>
                <a:buClrTx/>
                <a:buFontTx/>
                <a:buNone/>
              </a:pPr>
              <a:r>
                <a:rPr kumimoji="0" lang="en-US" altLang="zh-TW" sz="900">
                  <a:solidFill>
                    <a:srgbClr val="000000"/>
                  </a:solidFill>
                  <a:ea typeface="新細明體" panose="02020500000000000000" pitchFamily="18" charset="-120"/>
                </a:rPr>
                <a:t>585/42</a:t>
              </a:r>
              <a:endParaRPr kumimoji="0" lang="en-US" altLang="zh-TW" sz="2400">
                <a:solidFill>
                  <a:schemeClr val="tx1"/>
                </a:solidFill>
                <a:ea typeface="新細明體" panose="02020500000000000000" pitchFamily="18" charset="-120"/>
              </a:endParaRPr>
            </a:p>
          </p:txBody>
        </p:sp>
        <p:sp>
          <p:nvSpPr>
            <p:cNvPr id="72738" name="Line 35"/>
            <p:cNvSpPr>
              <a:spLocks noChangeShapeType="1"/>
            </p:cNvSpPr>
            <p:nvPr/>
          </p:nvSpPr>
          <p:spPr bwMode="auto">
            <a:xfrm>
              <a:off x="5432" y="2746"/>
              <a:ext cx="1"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9" name="Line 36"/>
            <p:cNvSpPr>
              <a:spLocks noChangeShapeType="1"/>
            </p:cNvSpPr>
            <p:nvPr/>
          </p:nvSpPr>
          <p:spPr bwMode="auto">
            <a:xfrm flipH="1">
              <a:off x="3744" y="2687"/>
              <a:ext cx="18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716" name="投影片編號版面配置區 1"/>
          <p:cNvSpPr>
            <a:spLocks noGrp="1"/>
          </p:cNvSpPr>
          <p:nvPr>
            <p:ph type="sldNum" sz="quarter" idx="10"/>
          </p:nvPr>
        </p:nvSpPr>
        <p:spPr>
          <a:noFill/>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50000"/>
              </a:spcBef>
              <a:buClrTx/>
              <a:buFontTx/>
              <a:buNone/>
            </a:pPr>
            <a:fld id="{030BF4D0-131D-418D-9407-A3B1CE7481C5}" type="slidenum">
              <a:rPr kumimoji="0" lang="en-US" altLang="en-US" sz="1400"/>
              <a:pPr>
                <a:spcBef>
                  <a:spcPct val="50000"/>
                </a:spcBef>
                <a:buClrTx/>
                <a:buFontTx/>
                <a:buNone/>
              </a:pPr>
              <a:t>40</a:t>
            </a:fld>
            <a:endParaRPr kumimoji="0" lang="en-US" altLang="en-US" sz="1400">
              <a:solidFill>
                <a:srgbClr val="2B2771"/>
              </a:solidFill>
            </a:endParaRPr>
          </a:p>
        </p:txBody>
      </p:sp>
    </p:spTree>
    <p:extLst>
      <p:ext uri="{BB962C8B-B14F-4D97-AF65-F5344CB8AC3E}">
        <p14:creationId xmlns:p14="http://schemas.microsoft.com/office/powerpoint/2010/main" val="300702837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4595813" y="2827338"/>
            <a:ext cx="3182937" cy="3157537"/>
            <a:chOff x="3279" y="2040"/>
            <a:chExt cx="2005" cy="1989"/>
          </a:xfrm>
        </p:grpSpPr>
        <p:sp>
          <p:nvSpPr>
            <p:cNvPr id="74771" name="Line 3"/>
            <p:cNvSpPr>
              <a:spLocks noChangeShapeType="1"/>
            </p:cNvSpPr>
            <p:nvPr/>
          </p:nvSpPr>
          <p:spPr bwMode="auto">
            <a:xfrm>
              <a:off x="3591" y="3723"/>
              <a:ext cx="16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2" name="Rectangle 4" descr="80%"/>
            <p:cNvSpPr>
              <a:spLocks noChangeArrowheads="1"/>
            </p:cNvSpPr>
            <p:nvPr/>
          </p:nvSpPr>
          <p:spPr bwMode="auto">
            <a:xfrm>
              <a:off x="4928" y="2291"/>
              <a:ext cx="259" cy="1419"/>
            </a:xfrm>
            <a:prstGeom prst="rect">
              <a:avLst/>
            </a:prstGeom>
            <a:pattFill prst="pct80">
              <a:fgClr>
                <a:srgbClr val="FF2727"/>
              </a:fgClr>
              <a:bgClr>
                <a:srgbClr val="CC0000"/>
              </a:bgClr>
            </a:pattFill>
            <a:ln w="12700">
              <a:solidFill>
                <a:srgbClr val="00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4773" name="Line 5"/>
            <p:cNvSpPr>
              <a:spLocks noChangeShapeType="1"/>
            </p:cNvSpPr>
            <p:nvPr/>
          </p:nvSpPr>
          <p:spPr bwMode="auto">
            <a:xfrm>
              <a:off x="5050" y="3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4" name="Line 6"/>
            <p:cNvSpPr>
              <a:spLocks noChangeShapeType="1"/>
            </p:cNvSpPr>
            <p:nvPr/>
          </p:nvSpPr>
          <p:spPr bwMode="auto">
            <a:xfrm>
              <a:off x="4686" y="3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5" name="Rectangle 7"/>
            <p:cNvSpPr>
              <a:spLocks noChangeArrowheads="1"/>
            </p:cNvSpPr>
            <p:nvPr/>
          </p:nvSpPr>
          <p:spPr bwMode="auto">
            <a:xfrm>
              <a:off x="4628" y="3762"/>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650</a:t>
              </a:r>
              <a:endParaRPr kumimoji="0" lang="en-US" altLang="zh-TW" sz="2400">
                <a:solidFill>
                  <a:schemeClr val="tx1"/>
                </a:solidFill>
                <a:ea typeface="新細明體" panose="02020500000000000000" pitchFamily="18" charset="-120"/>
              </a:endParaRPr>
            </a:p>
          </p:txBody>
        </p:sp>
        <p:sp>
          <p:nvSpPr>
            <p:cNvPr id="74776" name="Rectangle 8"/>
            <p:cNvSpPr>
              <a:spLocks noChangeArrowheads="1"/>
            </p:cNvSpPr>
            <p:nvPr/>
          </p:nvSpPr>
          <p:spPr bwMode="auto">
            <a:xfrm>
              <a:off x="4992" y="3762"/>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700</a:t>
              </a:r>
              <a:endParaRPr kumimoji="0" lang="en-US" altLang="zh-TW" sz="2400">
                <a:solidFill>
                  <a:schemeClr val="tx1"/>
                </a:solidFill>
                <a:ea typeface="新細明體" panose="02020500000000000000" pitchFamily="18" charset="-120"/>
              </a:endParaRPr>
            </a:p>
          </p:txBody>
        </p:sp>
        <p:grpSp>
          <p:nvGrpSpPr>
            <p:cNvPr id="74777" name="Group 9"/>
            <p:cNvGrpSpPr>
              <a:grpSpLocks/>
            </p:cNvGrpSpPr>
            <p:nvPr/>
          </p:nvGrpSpPr>
          <p:grpSpPr bwMode="auto">
            <a:xfrm>
              <a:off x="4860" y="2040"/>
              <a:ext cx="424" cy="251"/>
              <a:chOff x="3357" y="1227"/>
              <a:chExt cx="690" cy="320"/>
            </a:xfrm>
          </p:grpSpPr>
          <p:sp>
            <p:nvSpPr>
              <p:cNvPr id="74794" name="Rectangle 10"/>
              <p:cNvSpPr>
                <a:spLocks noChangeArrowheads="1"/>
              </p:cNvSpPr>
              <p:nvPr/>
            </p:nvSpPr>
            <p:spPr bwMode="auto">
              <a:xfrm>
                <a:off x="3905" y="1227"/>
                <a:ext cx="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endParaRPr kumimoji="0" lang="en-US" altLang="zh-TW" sz="2400">
                  <a:solidFill>
                    <a:schemeClr val="tx1"/>
                  </a:solidFill>
                  <a:ea typeface="新細明體" panose="02020500000000000000" pitchFamily="18" charset="-120"/>
                </a:endParaRPr>
              </a:p>
            </p:txBody>
          </p:sp>
          <p:sp>
            <p:nvSpPr>
              <p:cNvPr id="74795" name="Rectangle 11"/>
              <p:cNvSpPr>
                <a:spLocks noChangeArrowheads="1"/>
              </p:cNvSpPr>
              <p:nvPr/>
            </p:nvSpPr>
            <p:spPr bwMode="auto">
              <a:xfrm>
                <a:off x="3357" y="1328"/>
                <a:ext cx="69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PerCP-Cy5.5</a:t>
                </a:r>
              </a:p>
              <a:p>
                <a:pPr algn="ctr">
                  <a:spcBef>
                    <a:spcPct val="0"/>
                  </a:spcBef>
                  <a:buClrTx/>
                  <a:buFontTx/>
                  <a:buNone/>
                </a:pPr>
                <a:r>
                  <a:rPr kumimoji="0" lang="en-US" altLang="zh-TW" sz="900">
                    <a:solidFill>
                      <a:srgbClr val="000000"/>
                    </a:solidFill>
                    <a:ea typeface="新細明體" panose="02020500000000000000" pitchFamily="18" charset="-120"/>
                  </a:rPr>
                  <a:t>695/40</a:t>
                </a:r>
                <a:endParaRPr kumimoji="0" lang="en-US" altLang="zh-TW" sz="2400">
                  <a:solidFill>
                    <a:schemeClr val="tx1"/>
                  </a:solidFill>
                  <a:ea typeface="新細明體" panose="02020500000000000000" pitchFamily="18" charset="-120"/>
                </a:endParaRPr>
              </a:p>
            </p:txBody>
          </p:sp>
        </p:grpSp>
        <p:sp>
          <p:nvSpPr>
            <p:cNvPr id="74778" name="Rectangle 12" descr="20%"/>
            <p:cNvSpPr>
              <a:spLocks noChangeArrowheads="1"/>
            </p:cNvSpPr>
            <p:nvPr/>
          </p:nvSpPr>
          <p:spPr bwMode="auto">
            <a:xfrm>
              <a:off x="4013" y="2297"/>
              <a:ext cx="261" cy="1418"/>
            </a:xfrm>
            <a:prstGeom prst="rect">
              <a:avLst/>
            </a:prstGeom>
            <a:pattFill prst="pct20">
              <a:fgClr>
                <a:schemeClr val="tx1"/>
              </a:fgClr>
              <a:bgClr>
                <a:srgbClr val="FF9900"/>
              </a:bgClr>
            </a:pattFill>
            <a:ln w="12700">
              <a:solidFill>
                <a:srgbClr val="11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4779" name="Rectangle 13" descr="20%"/>
            <p:cNvSpPr>
              <a:spLocks noChangeArrowheads="1"/>
            </p:cNvSpPr>
            <p:nvPr/>
          </p:nvSpPr>
          <p:spPr bwMode="auto">
            <a:xfrm>
              <a:off x="3652" y="2297"/>
              <a:ext cx="259" cy="1418"/>
            </a:xfrm>
            <a:prstGeom prst="rect">
              <a:avLst/>
            </a:prstGeom>
            <a:pattFill prst="pct20">
              <a:fgClr>
                <a:schemeClr val="tx1"/>
              </a:fgClr>
              <a:bgClr>
                <a:srgbClr val="00FF00"/>
              </a:bgClr>
            </a:pattFill>
            <a:ln w="12700">
              <a:solidFill>
                <a:srgbClr val="110000"/>
              </a:solidFill>
              <a:miter lim="800000"/>
              <a:headEnd/>
              <a:tailEnd/>
            </a:ln>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4780" name="Rectangle 14"/>
            <p:cNvSpPr>
              <a:spLocks noChangeArrowheads="1"/>
            </p:cNvSpPr>
            <p:nvPr/>
          </p:nvSpPr>
          <p:spPr bwMode="auto">
            <a:xfrm>
              <a:off x="3526" y="3762"/>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500</a:t>
              </a:r>
              <a:endParaRPr kumimoji="0" lang="en-US" altLang="zh-TW" sz="2400">
                <a:solidFill>
                  <a:schemeClr val="tx1"/>
                </a:solidFill>
                <a:ea typeface="新細明體" panose="02020500000000000000" pitchFamily="18" charset="-120"/>
              </a:endParaRPr>
            </a:p>
          </p:txBody>
        </p:sp>
        <p:sp>
          <p:nvSpPr>
            <p:cNvPr id="74781" name="Rectangle 15"/>
            <p:cNvSpPr>
              <a:spLocks noChangeArrowheads="1"/>
            </p:cNvSpPr>
            <p:nvPr/>
          </p:nvSpPr>
          <p:spPr bwMode="auto">
            <a:xfrm>
              <a:off x="4259" y="3762"/>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600</a:t>
              </a:r>
              <a:endParaRPr kumimoji="0" lang="en-US" altLang="zh-TW" sz="2400">
                <a:solidFill>
                  <a:schemeClr val="tx1"/>
                </a:solidFill>
                <a:ea typeface="新細明體" panose="02020500000000000000" pitchFamily="18" charset="-120"/>
              </a:endParaRPr>
            </a:p>
          </p:txBody>
        </p:sp>
        <p:sp>
          <p:nvSpPr>
            <p:cNvPr id="74782" name="Line 16"/>
            <p:cNvSpPr>
              <a:spLocks noChangeShapeType="1"/>
            </p:cNvSpPr>
            <p:nvPr/>
          </p:nvSpPr>
          <p:spPr bwMode="auto">
            <a:xfrm>
              <a:off x="4323" y="3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83" name="Line 17"/>
            <p:cNvSpPr>
              <a:spLocks noChangeShapeType="1"/>
            </p:cNvSpPr>
            <p:nvPr/>
          </p:nvSpPr>
          <p:spPr bwMode="auto">
            <a:xfrm>
              <a:off x="3954" y="3715"/>
              <a:ext cx="1"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84" name="Line 18"/>
            <p:cNvSpPr>
              <a:spLocks noChangeShapeType="1"/>
            </p:cNvSpPr>
            <p:nvPr/>
          </p:nvSpPr>
          <p:spPr bwMode="auto">
            <a:xfrm>
              <a:off x="3590" y="3715"/>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85" name="Line 19"/>
            <p:cNvSpPr>
              <a:spLocks noChangeShapeType="1"/>
            </p:cNvSpPr>
            <p:nvPr/>
          </p:nvSpPr>
          <p:spPr bwMode="auto">
            <a:xfrm flipV="1">
              <a:off x="3408" y="2311"/>
              <a:ext cx="0" cy="14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86" name="Freeform 20"/>
            <p:cNvSpPr>
              <a:spLocks/>
            </p:cNvSpPr>
            <p:nvPr/>
          </p:nvSpPr>
          <p:spPr bwMode="auto">
            <a:xfrm>
              <a:off x="3590" y="2308"/>
              <a:ext cx="1516" cy="1395"/>
            </a:xfrm>
            <a:custGeom>
              <a:avLst/>
              <a:gdLst>
                <a:gd name="T0" fmla="*/ 1 w 2708"/>
                <a:gd name="T1" fmla="*/ 58 h 2014"/>
                <a:gd name="T2" fmla="*/ 1 w 2708"/>
                <a:gd name="T3" fmla="*/ 39 h 2014"/>
                <a:gd name="T4" fmla="*/ 2 w 2708"/>
                <a:gd name="T5" fmla="*/ 26 h 2014"/>
                <a:gd name="T6" fmla="*/ 2 w 2708"/>
                <a:gd name="T7" fmla="*/ 21 h 2014"/>
                <a:gd name="T8" fmla="*/ 2 w 2708"/>
                <a:gd name="T9" fmla="*/ 15 h 2014"/>
                <a:gd name="T10" fmla="*/ 2 w 2708"/>
                <a:gd name="T11" fmla="*/ 12 h 2014"/>
                <a:gd name="T12" fmla="*/ 2 w 2708"/>
                <a:gd name="T13" fmla="*/ 10 h 2014"/>
                <a:gd name="T14" fmla="*/ 3 w 2708"/>
                <a:gd name="T15" fmla="*/ 8 h 2014"/>
                <a:gd name="T16" fmla="*/ 3 w 2708"/>
                <a:gd name="T17" fmla="*/ 5 h 2014"/>
                <a:gd name="T18" fmla="*/ 4 w 2708"/>
                <a:gd name="T19" fmla="*/ 1 h 2014"/>
                <a:gd name="T20" fmla="*/ 4 w 2708"/>
                <a:gd name="T21" fmla="*/ 0 h 2014"/>
                <a:gd name="T22" fmla="*/ 4 w 2708"/>
                <a:gd name="T23" fmla="*/ 1 h 2014"/>
                <a:gd name="T24" fmla="*/ 5 w 2708"/>
                <a:gd name="T25" fmla="*/ 6 h 2014"/>
                <a:gd name="T26" fmla="*/ 7 w 2708"/>
                <a:gd name="T27" fmla="*/ 30 h 2014"/>
                <a:gd name="T28" fmla="*/ 8 w 2708"/>
                <a:gd name="T29" fmla="*/ 63 h 2014"/>
                <a:gd name="T30" fmla="*/ 10 w 2708"/>
                <a:gd name="T31" fmla="*/ 85 h 2014"/>
                <a:gd name="T32" fmla="*/ 11 w 2708"/>
                <a:gd name="T33" fmla="*/ 99 h 2014"/>
                <a:gd name="T34" fmla="*/ 11 w 2708"/>
                <a:gd name="T35" fmla="*/ 108 h 2014"/>
                <a:gd name="T36" fmla="*/ 12 w 2708"/>
                <a:gd name="T37" fmla="*/ 118 h 2014"/>
                <a:gd name="T38" fmla="*/ 14 w 2708"/>
                <a:gd name="T39" fmla="*/ 125 h 2014"/>
                <a:gd name="T40" fmla="*/ 16 w 2708"/>
                <a:gd name="T41" fmla="*/ 132 h 2014"/>
                <a:gd name="T42" fmla="*/ 18 w 2708"/>
                <a:gd name="T43" fmla="*/ 137 h 2014"/>
                <a:gd name="T44" fmla="*/ 20 w 2708"/>
                <a:gd name="T45" fmla="*/ 141 h 2014"/>
                <a:gd name="T46" fmla="*/ 21 w 2708"/>
                <a:gd name="T47" fmla="*/ 142 h 2014"/>
                <a:gd name="T48" fmla="*/ 22 w 2708"/>
                <a:gd name="T49" fmla="*/ 143 h 2014"/>
                <a:gd name="T50" fmla="*/ 23 w 2708"/>
                <a:gd name="T51" fmla="*/ 144 h 2014"/>
                <a:gd name="T52" fmla="*/ 27 w 2708"/>
                <a:gd name="T53" fmla="*/ 148 h 2014"/>
                <a:gd name="T54" fmla="*/ 32 w 2708"/>
                <a:gd name="T55" fmla="*/ 150 h 2014"/>
                <a:gd name="T56" fmla="*/ 36 w 2708"/>
                <a:gd name="T57" fmla="*/ 152 h 2014"/>
                <a:gd name="T58" fmla="*/ 38 w 2708"/>
                <a:gd name="T59" fmla="*/ 152 h 2014"/>
                <a:gd name="T60" fmla="*/ 39 w 2708"/>
                <a:gd name="T61" fmla="*/ 153 h 2014"/>
                <a:gd name="T62" fmla="*/ 40 w 2708"/>
                <a:gd name="T63" fmla="*/ 153 h 2014"/>
                <a:gd name="T64" fmla="*/ 42 w 2708"/>
                <a:gd name="T65" fmla="*/ 153 h 2014"/>
                <a:gd name="T66" fmla="*/ 42 w 2708"/>
                <a:gd name="T67" fmla="*/ 153 h 2014"/>
                <a:gd name="T68" fmla="*/ 43 w 2708"/>
                <a:gd name="T69" fmla="*/ 153 h 2014"/>
                <a:gd name="T70" fmla="*/ 43 w 2708"/>
                <a:gd name="T71" fmla="*/ 154 h 2014"/>
                <a:gd name="T72" fmla="*/ 44 w 2708"/>
                <a:gd name="T73" fmla="*/ 154 h 2014"/>
                <a:gd name="T74" fmla="*/ 45 w 2708"/>
                <a:gd name="T75" fmla="*/ 154 h 2014"/>
                <a:gd name="T76" fmla="*/ 46 w 2708"/>
                <a:gd name="T77" fmla="*/ 154 h 20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08" h="2014">
                  <a:moveTo>
                    <a:pt x="0" y="878"/>
                  </a:moveTo>
                  <a:lnTo>
                    <a:pt x="39" y="760"/>
                  </a:lnTo>
                  <a:lnTo>
                    <a:pt x="71" y="643"/>
                  </a:lnTo>
                  <a:lnTo>
                    <a:pt x="87" y="517"/>
                  </a:lnTo>
                  <a:lnTo>
                    <a:pt x="110" y="384"/>
                  </a:lnTo>
                  <a:lnTo>
                    <a:pt x="118" y="337"/>
                  </a:lnTo>
                  <a:lnTo>
                    <a:pt x="126" y="298"/>
                  </a:lnTo>
                  <a:lnTo>
                    <a:pt x="134" y="267"/>
                  </a:lnTo>
                  <a:lnTo>
                    <a:pt x="134" y="235"/>
                  </a:lnTo>
                  <a:lnTo>
                    <a:pt x="142" y="196"/>
                  </a:lnTo>
                  <a:lnTo>
                    <a:pt x="149" y="173"/>
                  </a:lnTo>
                  <a:lnTo>
                    <a:pt x="149" y="157"/>
                  </a:lnTo>
                  <a:lnTo>
                    <a:pt x="157" y="141"/>
                  </a:lnTo>
                  <a:lnTo>
                    <a:pt x="157" y="126"/>
                  </a:lnTo>
                  <a:lnTo>
                    <a:pt x="165" y="102"/>
                  </a:lnTo>
                  <a:lnTo>
                    <a:pt x="165" y="110"/>
                  </a:lnTo>
                  <a:lnTo>
                    <a:pt x="165" y="94"/>
                  </a:lnTo>
                  <a:lnTo>
                    <a:pt x="181" y="63"/>
                  </a:lnTo>
                  <a:lnTo>
                    <a:pt x="196" y="32"/>
                  </a:lnTo>
                  <a:lnTo>
                    <a:pt x="212" y="16"/>
                  </a:lnTo>
                  <a:lnTo>
                    <a:pt x="220" y="8"/>
                  </a:lnTo>
                  <a:lnTo>
                    <a:pt x="236" y="0"/>
                  </a:lnTo>
                  <a:lnTo>
                    <a:pt x="251" y="0"/>
                  </a:lnTo>
                  <a:lnTo>
                    <a:pt x="259" y="16"/>
                  </a:lnTo>
                  <a:lnTo>
                    <a:pt x="275" y="39"/>
                  </a:lnTo>
                  <a:lnTo>
                    <a:pt x="291" y="71"/>
                  </a:lnTo>
                  <a:lnTo>
                    <a:pt x="306" y="126"/>
                  </a:lnTo>
                  <a:lnTo>
                    <a:pt x="377" y="400"/>
                  </a:lnTo>
                  <a:lnTo>
                    <a:pt x="432" y="690"/>
                  </a:lnTo>
                  <a:lnTo>
                    <a:pt x="471" y="831"/>
                  </a:lnTo>
                  <a:lnTo>
                    <a:pt x="503" y="972"/>
                  </a:lnTo>
                  <a:lnTo>
                    <a:pt x="542" y="1113"/>
                  </a:lnTo>
                  <a:lnTo>
                    <a:pt x="589" y="1246"/>
                  </a:lnTo>
                  <a:lnTo>
                    <a:pt x="612" y="1293"/>
                  </a:lnTo>
                  <a:lnTo>
                    <a:pt x="636" y="1356"/>
                  </a:lnTo>
                  <a:lnTo>
                    <a:pt x="660" y="1410"/>
                  </a:lnTo>
                  <a:lnTo>
                    <a:pt x="691" y="1473"/>
                  </a:lnTo>
                  <a:lnTo>
                    <a:pt x="730" y="1536"/>
                  </a:lnTo>
                  <a:lnTo>
                    <a:pt x="769" y="1591"/>
                  </a:lnTo>
                  <a:lnTo>
                    <a:pt x="809" y="1638"/>
                  </a:lnTo>
                  <a:lnTo>
                    <a:pt x="864" y="1677"/>
                  </a:lnTo>
                  <a:lnTo>
                    <a:pt x="919" y="1716"/>
                  </a:lnTo>
                  <a:lnTo>
                    <a:pt x="974" y="1755"/>
                  </a:lnTo>
                  <a:lnTo>
                    <a:pt x="1028" y="1794"/>
                  </a:lnTo>
                  <a:lnTo>
                    <a:pt x="1099" y="1818"/>
                  </a:lnTo>
                  <a:lnTo>
                    <a:pt x="1146" y="1833"/>
                  </a:lnTo>
                  <a:lnTo>
                    <a:pt x="1185" y="1849"/>
                  </a:lnTo>
                  <a:lnTo>
                    <a:pt x="1217" y="1857"/>
                  </a:lnTo>
                  <a:lnTo>
                    <a:pt x="1248" y="1865"/>
                  </a:lnTo>
                  <a:lnTo>
                    <a:pt x="1280" y="1873"/>
                  </a:lnTo>
                  <a:lnTo>
                    <a:pt x="1311" y="1880"/>
                  </a:lnTo>
                  <a:lnTo>
                    <a:pt x="1350" y="1888"/>
                  </a:lnTo>
                  <a:lnTo>
                    <a:pt x="1397" y="1904"/>
                  </a:lnTo>
                  <a:lnTo>
                    <a:pt x="1554" y="1927"/>
                  </a:lnTo>
                  <a:lnTo>
                    <a:pt x="1719" y="1951"/>
                  </a:lnTo>
                  <a:lnTo>
                    <a:pt x="1892" y="1967"/>
                  </a:lnTo>
                  <a:lnTo>
                    <a:pt x="2049" y="1982"/>
                  </a:lnTo>
                  <a:lnTo>
                    <a:pt x="2112" y="1982"/>
                  </a:lnTo>
                  <a:lnTo>
                    <a:pt x="2159" y="1990"/>
                  </a:lnTo>
                  <a:lnTo>
                    <a:pt x="2198" y="1990"/>
                  </a:lnTo>
                  <a:lnTo>
                    <a:pt x="2229" y="1990"/>
                  </a:lnTo>
                  <a:lnTo>
                    <a:pt x="2269" y="1998"/>
                  </a:lnTo>
                  <a:lnTo>
                    <a:pt x="2308" y="1998"/>
                  </a:lnTo>
                  <a:lnTo>
                    <a:pt x="2355" y="1998"/>
                  </a:lnTo>
                  <a:lnTo>
                    <a:pt x="2410" y="2006"/>
                  </a:lnTo>
                  <a:lnTo>
                    <a:pt x="2434" y="2006"/>
                  </a:lnTo>
                  <a:lnTo>
                    <a:pt x="2449" y="2006"/>
                  </a:lnTo>
                  <a:lnTo>
                    <a:pt x="2441" y="2006"/>
                  </a:lnTo>
                  <a:lnTo>
                    <a:pt x="2457" y="2006"/>
                  </a:lnTo>
                  <a:lnTo>
                    <a:pt x="2481" y="2006"/>
                  </a:lnTo>
                  <a:lnTo>
                    <a:pt x="2488" y="2014"/>
                  </a:lnTo>
                  <a:lnTo>
                    <a:pt x="2504" y="2014"/>
                  </a:lnTo>
                  <a:lnTo>
                    <a:pt x="2512" y="2014"/>
                  </a:lnTo>
                  <a:lnTo>
                    <a:pt x="2528" y="2014"/>
                  </a:lnTo>
                  <a:lnTo>
                    <a:pt x="2559" y="2014"/>
                  </a:lnTo>
                  <a:lnTo>
                    <a:pt x="2591" y="2014"/>
                  </a:lnTo>
                  <a:lnTo>
                    <a:pt x="2645" y="2014"/>
                  </a:lnTo>
                  <a:lnTo>
                    <a:pt x="2708" y="20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7" name="Rectangle 21"/>
            <p:cNvSpPr>
              <a:spLocks noChangeArrowheads="1"/>
            </p:cNvSpPr>
            <p:nvPr/>
          </p:nvSpPr>
          <p:spPr bwMode="auto">
            <a:xfrm>
              <a:off x="3664" y="2124"/>
              <a:ext cx="22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FITC</a:t>
              </a:r>
            </a:p>
            <a:p>
              <a:pPr algn="ctr">
                <a:spcBef>
                  <a:spcPct val="0"/>
                </a:spcBef>
                <a:buClrTx/>
                <a:buFontTx/>
                <a:buNone/>
              </a:pPr>
              <a:r>
                <a:rPr kumimoji="0" lang="en-US" altLang="zh-TW" sz="900">
                  <a:solidFill>
                    <a:srgbClr val="000000"/>
                  </a:solidFill>
                  <a:ea typeface="新細明體" panose="02020500000000000000" pitchFamily="18" charset="-120"/>
                </a:rPr>
                <a:t>530/30</a:t>
              </a:r>
              <a:endParaRPr kumimoji="0" lang="en-US" altLang="zh-TW" sz="2400">
                <a:solidFill>
                  <a:schemeClr val="tx1"/>
                </a:solidFill>
                <a:ea typeface="新細明體" panose="02020500000000000000" pitchFamily="18" charset="-120"/>
              </a:endParaRPr>
            </a:p>
          </p:txBody>
        </p:sp>
        <p:sp>
          <p:nvSpPr>
            <p:cNvPr id="74788" name="Rectangle 22"/>
            <p:cNvSpPr>
              <a:spLocks noChangeArrowheads="1"/>
            </p:cNvSpPr>
            <p:nvPr/>
          </p:nvSpPr>
          <p:spPr bwMode="auto">
            <a:xfrm rot="-5400000">
              <a:off x="2942" y="2949"/>
              <a:ext cx="78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Relative Intensity</a:t>
              </a:r>
              <a:endParaRPr kumimoji="0" lang="en-US" altLang="zh-TW" sz="2400">
                <a:solidFill>
                  <a:schemeClr val="tx1"/>
                </a:solidFill>
                <a:ea typeface="新細明體" panose="02020500000000000000" pitchFamily="18" charset="-120"/>
              </a:endParaRPr>
            </a:p>
          </p:txBody>
        </p:sp>
        <p:sp>
          <p:nvSpPr>
            <p:cNvPr id="74789" name="Rectangle 23"/>
            <p:cNvSpPr>
              <a:spLocks noChangeArrowheads="1"/>
            </p:cNvSpPr>
            <p:nvPr/>
          </p:nvSpPr>
          <p:spPr bwMode="auto">
            <a:xfrm>
              <a:off x="4151" y="3914"/>
              <a:ext cx="7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200">
                  <a:solidFill>
                    <a:srgbClr val="000000"/>
                  </a:solidFill>
                  <a:ea typeface="新細明體" panose="02020500000000000000" pitchFamily="18" charset="-120"/>
                </a:rPr>
                <a:t>Wavelength (nm)</a:t>
              </a:r>
              <a:endParaRPr kumimoji="0" lang="en-US" altLang="zh-TW" sz="2400">
                <a:solidFill>
                  <a:schemeClr val="tx1"/>
                </a:solidFill>
                <a:ea typeface="新細明體" panose="02020500000000000000" pitchFamily="18" charset="-120"/>
              </a:endParaRPr>
            </a:p>
          </p:txBody>
        </p:sp>
        <p:sp>
          <p:nvSpPr>
            <p:cNvPr id="74790" name="Rectangle 24"/>
            <p:cNvSpPr>
              <a:spLocks noChangeArrowheads="1"/>
            </p:cNvSpPr>
            <p:nvPr/>
          </p:nvSpPr>
          <p:spPr bwMode="auto">
            <a:xfrm>
              <a:off x="3895" y="3762"/>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1000">
                  <a:solidFill>
                    <a:srgbClr val="000000"/>
                  </a:solidFill>
                  <a:ea typeface="新細明體" panose="02020500000000000000" pitchFamily="18" charset="-120"/>
                </a:rPr>
                <a:t>550</a:t>
              </a:r>
              <a:endParaRPr kumimoji="0" lang="en-US" altLang="zh-TW" sz="2400">
                <a:solidFill>
                  <a:schemeClr val="tx1"/>
                </a:solidFill>
                <a:ea typeface="新細明體" panose="02020500000000000000" pitchFamily="18" charset="-120"/>
              </a:endParaRPr>
            </a:p>
          </p:txBody>
        </p:sp>
        <p:sp>
          <p:nvSpPr>
            <p:cNvPr id="74791" name="Rectangle 25"/>
            <p:cNvSpPr>
              <a:spLocks noChangeArrowheads="1"/>
            </p:cNvSpPr>
            <p:nvPr/>
          </p:nvSpPr>
          <p:spPr bwMode="auto">
            <a:xfrm>
              <a:off x="4048" y="2124"/>
              <a:ext cx="22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lgn="ctr">
                <a:spcBef>
                  <a:spcPct val="0"/>
                </a:spcBef>
                <a:buClrTx/>
                <a:buFontTx/>
                <a:buNone/>
              </a:pPr>
              <a:r>
                <a:rPr kumimoji="0" lang="en-US" altLang="zh-TW" sz="900">
                  <a:solidFill>
                    <a:srgbClr val="000000"/>
                  </a:solidFill>
                  <a:ea typeface="新細明體" panose="02020500000000000000" pitchFamily="18" charset="-120"/>
                </a:rPr>
                <a:t>PE</a:t>
              </a:r>
            </a:p>
            <a:p>
              <a:pPr algn="ctr">
                <a:spcBef>
                  <a:spcPct val="0"/>
                </a:spcBef>
                <a:buClrTx/>
                <a:buFontTx/>
                <a:buNone/>
              </a:pPr>
              <a:r>
                <a:rPr kumimoji="0" lang="en-US" altLang="zh-TW" sz="900">
                  <a:solidFill>
                    <a:srgbClr val="000000"/>
                  </a:solidFill>
                  <a:ea typeface="新細明體" panose="02020500000000000000" pitchFamily="18" charset="-120"/>
                </a:rPr>
                <a:t>585/42</a:t>
              </a:r>
              <a:endParaRPr kumimoji="0" lang="en-US" altLang="zh-TW" sz="2400">
                <a:solidFill>
                  <a:schemeClr val="tx1"/>
                </a:solidFill>
                <a:ea typeface="新細明體" panose="02020500000000000000" pitchFamily="18" charset="-120"/>
              </a:endParaRPr>
            </a:p>
          </p:txBody>
        </p:sp>
        <p:sp>
          <p:nvSpPr>
            <p:cNvPr id="74792" name="Line 26"/>
            <p:cNvSpPr>
              <a:spLocks noChangeShapeType="1"/>
            </p:cNvSpPr>
            <p:nvPr/>
          </p:nvSpPr>
          <p:spPr bwMode="auto">
            <a:xfrm>
              <a:off x="5102" y="3783"/>
              <a:ext cx="1"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3" name="Line 27"/>
            <p:cNvSpPr>
              <a:spLocks noChangeShapeType="1"/>
            </p:cNvSpPr>
            <p:nvPr/>
          </p:nvSpPr>
          <p:spPr bwMode="auto">
            <a:xfrm flipH="1">
              <a:off x="3414" y="3724"/>
              <a:ext cx="18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4755" name="Picture 28" descr="FITC into PE slide 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441450"/>
            <a:ext cx="1919288"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9" descr="FITC out of 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975" y="1743075"/>
            <a:ext cx="42513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30"/>
          <p:cNvSpPr>
            <a:spLocks noGrp="1" noChangeArrowheads="1"/>
          </p:cNvSpPr>
          <p:nvPr>
            <p:ph type="title"/>
          </p:nvPr>
        </p:nvSpPr>
        <p:spPr>
          <a:xfrm>
            <a:off x="661160" y="215721"/>
            <a:ext cx="7772400" cy="685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chor="b"/>
          <a:lstStyle/>
          <a:p>
            <a:pPr algn="l"/>
            <a:r>
              <a:rPr lang="en-US" altLang="zh-TW" sz="3200" b="1" dirty="0" smtClean="0">
                <a:solidFill>
                  <a:schemeClr val="accent1"/>
                </a:solidFill>
                <a:ea typeface="新細明體" panose="02020500000000000000" pitchFamily="18" charset="-120"/>
              </a:rPr>
              <a:t>FITC Compensation</a:t>
            </a:r>
          </a:p>
        </p:txBody>
      </p:sp>
      <p:sp>
        <p:nvSpPr>
          <p:cNvPr id="74758" name="Rectangle 31"/>
          <p:cNvSpPr>
            <a:spLocks noChangeArrowheads="1"/>
          </p:cNvSpPr>
          <p:nvPr/>
        </p:nvSpPr>
        <p:spPr bwMode="auto">
          <a:xfrm>
            <a:off x="3814763" y="4743450"/>
            <a:ext cx="4503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buClrTx/>
              <a:buFontTx/>
              <a:buNone/>
            </a:pPr>
            <a:r>
              <a:rPr kumimoji="0" lang="en-US" altLang="zh-TW" sz="1400">
                <a:solidFill>
                  <a:schemeClr val="tx1"/>
                </a:solidFill>
                <a:latin typeface="Helvetica" panose="020B0604020202020204" pitchFamily="34" charset="0"/>
                <a:ea typeface="新細明體" panose="02020500000000000000" pitchFamily="18" charset="-120"/>
              </a:rPr>
              <a:t>       </a:t>
            </a:r>
          </a:p>
        </p:txBody>
      </p:sp>
      <p:sp>
        <p:nvSpPr>
          <p:cNvPr id="74759" name="Oval 32"/>
          <p:cNvSpPr>
            <a:spLocks noChangeArrowheads="1"/>
          </p:cNvSpPr>
          <p:nvPr/>
        </p:nvSpPr>
        <p:spPr bwMode="auto">
          <a:xfrm>
            <a:off x="7731125" y="2014538"/>
            <a:ext cx="571500" cy="25717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4760" name="Rectangle 33"/>
          <p:cNvSpPr>
            <a:spLocks noChangeArrowheads="1"/>
          </p:cNvSpPr>
          <p:nvPr/>
        </p:nvSpPr>
        <p:spPr bwMode="auto">
          <a:xfrm>
            <a:off x="4152900" y="1341438"/>
            <a:ext cx="358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buClrTx/>
              <a:buFontTx/>
              <a:buNone/>
            </a:pPr>
            <a:r>
              <a:rPr kumimoji="0" lang="en-US" altLang="zh-TW" sz="1400">
                <a:solidFill>
                  <a:schemeClr val="tx1"/>
                </a:solidFill>
                <a:ea typeface="新細明體" panose="02020500000000000000" pitchFamily="18" charset="-120"/>
              </a:rPr>
              <a:t>To lower cluster, increase value.</a:t>
            </a:r>
          </a:p>
        </p:txBody>
      </p:sp>
      <p:sp>
        <p:nvSpPr>
          <p:cNvPr id="74761" name="Line 34"/>
          <p:cNvSpPr>
            <a:spLocks noChangeShapeType="1"/>
          </p:cNvSpPr>
          <p:nvPr/>
        </p:nvSpPr>
        <p:spPr bwMode="auto">
          <a:xfrm>
            <a:off x="1841500" y="2547938"/>
            <a:ext cx="0" cy="444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4762" name="Line 35"/>
          <p:cNvSpPr>
            <a:spLocks noChangeShapeType="1"/>
          </p:cNvSpPr>
          <p:nvPr/>
        </p:nvSpPr>
        <p:spPr bwMode="auto">
          <a:xfrm flipH="1">
            <a:off x="6027738" y="2220913"/>
            <a:ext cx="1333500" cy="30035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 name="Line 36"/>
          <p:cNvSpPr>
            <a:spLocks noChangeShapeType="1"/>
          </p:cNvSpPr>
          <p:nvPr/>
        </p:nvSpPr>
        <p:spPr bwMode="auto">
          <a:xfrm flipV="1">
            <a:off x="7378700" y="2116138"/>
            <a:ext cx="368300" cy="10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4764" name="Picture 37" descr="FITC comped slide 6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3856038"/>
            <a:ext cx="1919288"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Picture 38" descr="FITC comped slide 6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350" y="5059363"/>
            <a:ext cx="1492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39" descr="FITC into PE slide 6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350" y="2636838"/>
            <a:ext cx="1492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7" name="Line 40"/>
          <p:cNvSpPr>
            <a:spLocks noChangeShapeType="1"/>
          </p:cNvSpPr>
          <p:nvPr/>
        </p:nvSpPr>
        <p:spPr bwMode="auto">
          <a:xfrm flipH="1">
            <a:off x="1231900" y="5291138"/>
            <a:ext cx="635000" cy="0"/>
          </a:xfrm>
          <a:prstGeom prst="line">
            <a:avLst/>
          </a:prstGeom>
          <a:noFill/>
          <a:ln w="127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4768" name="Rectangle 41"/>
          <p:cNvSpPr>
            <a:spLocks noChangeArrowheads="1"/>
          </p:cNvSpPr>
          <p:nvPr/>
        </p:nvSpPr>
        <p:spPr bwMode="auto">
          <a:xfrm>
            <a:off x="1854200" y="5265738"/>
            <a:ext cx="42863" cy="508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4769" name="Rectangle 42"/>
          <p:cNvSpPr>
            <a:spLocks noChangeArrowheads="1"/>
          </p:cNvSpPr>
          <p:nvPr/>
        </p:nvSpPr>
        <p:spPr bwMode="auto">
          <a:xfrm>
            <a:off x="1155700" y="5265738"/>
            <a:ext cx="42863" cy="508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0"/>
              </a:spcBef>
              <a:buClrTx/>
              <a:buFontTx/>
              <a:buNone/>
            </a:pPr>
            <a:endParaRPr kumimoji="0" lang="zh-TW" altLang="en-US" sz="2400">
              <a:solidFill>
                <a:schemeClr val="tx1"/>
              </a:solidFill>
              <a:latin typeface="Times New Roman" panose="02020603050405020304" pitchFamily="18" charset="0"/>
              <a:ea typeface="新細明體" panose="02020500000000000000" pitchFamily="18" charset="-120"/>
            </a:endParaRPr>
          </a:p>
        </p:txBody>
      </p:sp>
      <p:sp>
        <p:nvSpPr>
          <p:cNvPr id="74770" name="投影片編號版面配置區 1"/>
          <p:cNvSpPr>
            <a:spLocks noGrp="1"/>
          </p:cNvSpPr>
          <p:nvPr>
            <p:ph type="sldNum" sz="quarter" idx="10"/>
          </p:nvPr>
        </p:nvSpPr>
        <p:spPr>
          <a:noFill/>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50000"/>
              </a:spcBef>
              <a:buClrTx/>
              <a:buFontTx/>
              <a:buNone/>
            </a:pPr>
            <a:fld id="{95F0FEB8-BF0E-44A7-99BD-8116BA267DA4}" type="slidenum">
              <a:rPr kumimoji="0" lang="en-US" altLang="en-US" sz="1400"/>
              <a:pPr>
                <a:spcBef>
                  <a:spcPct val="50000"/>
                </a:spcBef>
                <a:buClrTx/>
                <a:buFontTx/>
                <a:buNone/>
              </a:pPr>
              <a:t>41</a:t>
            </a:fld>
            <a:endParaRPr kumimoji="0" lang="en-US" altLang="en-US" sz="1400">
              <a:solidFill>
                <a:srgbClr val="2B2771"/>
              </a:solidFill>
            </a:endParaRPr>
          </a:p>
        </p:txBody>
      </p:sp>
    </p:spTree>
    <p:extLst>
      <p:ext uri="{BB962C8B-B14F-4D97-AF65-F5344CB8AC3E}">
        <p14:creationId xmlns:p14="http://schemas.microsoft.com/office/powerpoint/2010/main" val="32939750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85775" y="149539"/>
            <a:ext cx="7772400" cy="685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chor="b"/>
          <a:lstStyle/>
          <a:p>
            <a:pPr algn="l"/>
            <a:r>
              <a:rPr lang="en-US" altLang="zh-TW" sz="3200" b="1" dirty="0" smtClean="0">
                <a:solidFill>
                  <a:schemeClr val="accent1"/>
                </a:solidFill>
                <a:ea typeface="新細明體" panose="02020500000000000000" pitchFamily="18" charset="-120"/>
              </a:rPr>
              <a:t>Compensation Examples</a:t>
            </a:r>
          </a:p>
        </p:txBody>
      </p:sp>
      <p:sp>
        <p:nvSpPr>
          <p:cNvPr id="76803" name="Rectangle 3"/>
          <p:cNvSpPr>
            <a:spLocks noChangeArrowheads="1"/>
          </p:cNvSpPr>
          <p:nvPr/>
        </p:nvSpPr>
        <p:spPr bwMode="auto">
          <a:xfrm>
            <a:off x="485775" y="1922463"/>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buClrTx/>
              <a:buFontTx/>
              <a:buNone/>
            </a:pPr>
            <a:r>
              <a:rPr kumimoji="0" lang="en-US" altLang="zh-TW" sz="1400">
                <a:solidFill>
                  <a:schemeClr val="tx1"/>
                </a:solidFill>
                <a:ea typeface="新細明體" panose="02020500000000000000" pitchFamily="18" charset="-120"/>
              </a:rPr>
              <a:t>Correct Compensation</a:t>
            </a:r>
          </a:p>
        </p:txBody>
      </p:sp>
      <p:sp>
        <p:nvSpPr>
          <p:cNvPr id="76804" name="Rectangle 4"/>
          <p:cNvSpPr>
            <a:spLocks noChangeArrowheads="1"/>
          </p:cNvSpPr>
          <p:nvPr/>
        </p:nvSpPr>
        <p:spPr bwMode="auto">
          <a:xfrm>
            <a:off x="3387725" y="1922463"/>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buClrTx/>
              <a:buFontTx/>
              <a:buNone/>
            </a:pPr>
            <a:r>
              <a:rPr kumimoji="0" lang="en-US" altLang="zh-TW" sz="1400">
                <a:solidFill>
                  <a:schemeClr val="tx1"/>
                </a:solidFill>
                <a:ea typeface="新細明體" panose="02020500000000000000" pitchFamily="18" charset="-120"/>
              </a:rPr>
              <a:t>Undercompensation</a:t>
            </a:r>
          </a:p>
        </p:txBody>
      </p:sp>
      <p:sp>
        <p:nvSpPr>
          <p:cNvPr id="76805" name="Rectangle 5"/>
          <p:cNvSpPr>
            <a:spLocks noChangeArrowheads="1"/>
          </p:cNvSpPr>
          <p:nvPr/>
        </p:nvSpPr>
        <p:spPr bwMode="auto">
          <a:xfrm>
            <a:off x="6249988" y="1922463"/>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buClrTx/>
              <a:buFontTx/>
              <a:buNone/>
            </a:pPr>
            <a:r>
              <a:rPr kumimoji="0" lang="en-US" altLang="zh-TW" sz="1400">
                <a:solidFill>
                  <a:schemeClr val="tx1"/>
                </a:solidFill>
                <a:ea typeface="新細明體" panose="02020500000000000000" pitchFamily="18" charset="-120"/>
              </a:rPr>
              <a:t>Overcompensation</a:t>
            </a:r>
          </a:p>
        </p:txBody>
      </p:sp>
      <p:sp>
        <p:nvSpPr>
          <p:cNvPr id="76806" name="Line 6"/>
          <p:cNvSpPr>
            <a:spLocks noChangeShapeType="1"/>
          </p:cNvSpPr>
          <p:nvPr/>
        </p:nvSpPr>
        <p:spPr bwMode="auto">
          <a:xfrm flipH="1" flipV="1">
            <a:off x="3262313" y="1874838"/>
            <a:ext cx="0" cy="203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7" name="Line 7"/>
          <p:cNvSpPr>
            <a:spLocks noChangeShapeType="1"/>
          </p:cNvSpPr>
          <p:nvPr/>
        </p:nvSpPr>
        <p:spPr bwMode="auto">
          <a:xfrm>
            <a:off x="3263900" y="1874838"/>
            <a:ext cx="50498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8" name="Line 8"/>
          <p:cNvSpPr>
            <a:spLocks noChangeShapeType="1"/>
          </p:cNvSpPr>
          <p:nvPr/>
        </p:nvSpPr>
        <p:spPr bwMode="auto">
          <a:xfrm flipH="1" flipV="1">
            <a:off x="8316913" y="1882775"/>
            <a:ext cx="0" cy="203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9" name="Line 9"/>
          <p:cNvSpPr>
            <a:spLocks noChangeShapeType="1"/>
          </p:cNvSpPr>
          <p:nvPr/>
        </p:nvSpPr>
        <p:spPr bwMode="auto">
          <a:xfrm flipH="1" flipV="1">
            <a:off x="5713413" y="1711325"/>
            <a:ext cx="3175" cy="1698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0" name="Rectangle 10"/>
          <p:cNvSpPr>
            <a:spLocks noChangeArrowheads="1"/>
          </p:cNvSpPr>
          <p:nvPr/>
        </p:nvSpPr>
        <p:spPr bwMode="auto">
          <a:xfrm>
            <a:off x="4700588" y="1376363"/>
            <a:ext cx="26447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buClrTx/>
              <a:buFontTx/>
              <a:buNone/>
            </a:pPr>
            <a:r>
              <a:rPr kumimoji="0" lang="en-US" altLang="zh-TW" sz="1400">
                <a:solidFill>
                  <a:schemeClr val="tx1"/>
                </a:solidFill>
                <a:ea typeface="新細明體" panose="02020500000000000000" pitchFamily="18" charset="-120"/>
              </a:rPr>
              <a:t>Incorrect Compensation</a:t>
            </a:r>
          </a:p>
        </p:txBody>
      </p:sp>
      <p:pic>
        <p:nvPicPr>
          <p:cNvPr id="76811" name="Picture 11" descr="under comp slid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188" y="2316163"/>
            <a:ext cx="24098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Picture 12" descr="correct comp slid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2316163"/>
            <a:ext cx="24003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Picture 13" descr="over comp slid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0" y="2316163"/>
            <a:ext cx="24003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投影片編號版面配置區 1"/>
          <p:cNvSpPr>
            <a:spLocks noGrp="1"/>
          </p:cNvSpPr>
          <p:nvPr>
            <p:ph type="sldNum" sz="quarter" idx="10"/>
          </p:nvPr>
        </p:nvSpPr>
        <p:spPr>
          <a:noFill/>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50000"/>
              </a:spcBef>
              <a:buClrTx/>
              <a:buFontTx/>
              <a:buNone/>
            </a:pPr>
            <a:fld id="{43D03600-AF37-4740-ACCE-21C1FB07D6EF}" type="slidenum">
              <a:rPr kumimoji="0" lang="en-US" altLang="en-US" sz="1400"/>
              <a:pPr>
                <a:spcBef>
                  <a:spcPct val="50000"/>
                </a:spcBef>
                <a:buClrTx/>
                <a:buFontTx/>
                <a:buNone/>
              </a:pPr>
              <a:t>42</a:t>
            </a:fld>
            <a:endParaRPr kumimoji="0" lang="en-US" altLang="en-US" sz="1400">
              <a:solidFill>
                <a:srgbClr val="2B2771"/>
              </a:solidFill>
            </a:endParaRPr>
          </a:p>
        </p:txBody>
      </p:sp>
    </p:spTree>
    <p:extLst>
      <p:ext uri="{BB962C8B-B14F-4D97-AF65-F5344CB8AC3E}">
        <p14:creationId xmlns:p14="http://schemas.microsoft.com/office/powerpoint/2010/main" val="100207895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52488" y="100709"/>
            <a:ext cx="7391400" cy="582211"/>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spAutoFit/>
          </a:bodyPr>
          <a:lstStyle/>
          <a:p>
            <a:pPr algn="l" eaLnBrk="1" hangingPunct="1"/>
            <a:r>
              <a:rPr lang="en-US" altLang="zh-TW" sz="3200" b="1" dirty="0" smtClean="0">
                <a:solidFill>
                  <a:schemeClr val="accent1"/>
                </a:solidFill>
                <a:ea typeface="新細明體" panose="02020500000000000000" pitchFamily="18" charset="-120"/>
              </a:rPr>
              <a:t>Review</a:t>
            </a:r>
          </a:p>
        </p:txBody>
      </p:sp>
      <p:sp>
        <p:nvSpPr>
          <p:cNvPr id="45059" name="Rectangle 3"/>
          <p:cNvSpPr>
            <a:spLocks noChangeArrowheads="1"/>
          </p:cNvSpPr>
          <p:nvPr/>
        </p:nvSpPr>
        <p:spPr bwMode="auto">
          <a:xfrm>
            <a:off x="2592388" y="2492505"/>
            <a:ext cx="201612" cy="1911350"/>
          </a:xfrm>
          <a:prstGeom prst="rect">
            <a:avLst/>
          </a:prstGeom>
          <a:gradFill rotWithShape="0">
            <a:gsLst>
              <a:gs pos="0">
                <a:srgbClr val="E5E5E5"/>
              </a:gs>
              <a:gs pos="50000">
                <a:srgbClr val="FFFFFF"/>
              </a:gs>
              <a:gs pos="100000">
                <a:srgbClr val="E5E5E5"/>
              </a:gs>
            </a:gsLst>
            <a:lin ang="0" scaled="1"/>
          </a:gra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grpSp>
        <p:nvGrpSpPr>
          <p:cNvPr id="45060" name="Group 4"/>
          <p:cNvGrpSpPr>
            <a:grpSpLocks/>
          </p:cNvGrpSpPr>
          <p:nvPr/>
        </p:nvGrpSpPr>
        <p:grpSpPr bwMode="auto">
          <a:xfrm>
            <a:off x="2597150" y="2498855"/>
            <a:ext cx="201613" cy="1882775"/>
            <a:chOff x="1360" y="2037"/>
            <a:chExt cx="160" cy="1186"/>
          </a:xfrm>
        </p:grpSpPr>
        <p:sp>
          <p:nvSpPr>
            <p:cNvPr id="45151" name="Line 5"/>
            <p:cNvSpPr>
              <a:spLocks noChangeShapeType="1"/>
            </p:cNvSpPr>
            <p:nvPr/>
          </p:nvSpPr>
          <p:spPr bwMode="auto">
            <a:xfrm>
              <a:off x="1360" y="2037"/>
              <a:ext cx="0" cy="1186"/>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2" name="Line 6"/>
            <p:cNvSpPr>
              <a:spLocks noChangeShapeType="1"/>
            </p:cNvSpPr>
            <p:nvPr/>
          </p:nvSpPr>
          <p:spPr bwMode="auto">
            <a:xfrm>
              <a:off x="1520" y="2037"/>
              <a:ext cx="0" cy="1186"/>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061" name="Oval 7"/>
          <p:cNvSpPr>
            <a:spLocks noChangeArrowheads="1"/>
          </p:cNvSpPr>
          <p:nvPr/>
        </p:nvSpPr>
        <p:spPr bwMode="auto">
          <a:xfrm>
            <a:off x="2643188" y="2746505"/>
            <a:ext cx="109537" cy="139700"/>
          </a:xfrm>
          <a:prstGeom prst="ellipse">
            <a:avLst/>
          </a:prstGeom>
          <a:gradFill rotWithShape="0">
            <a:gsLst>
              <a:gs pos="0">
                <a:srgbClr val="FFFFFF"/>
              </a:gs>
              <a:gs pos="100000">
                <a:srgbClr val="7F7F7F"/>
              </a:gs>
            </a:gsLst>
            <a:path path="shape">
              <a:fillToRect l="50000" t="50000" r="50000" b="50000"/>
            </a:path>
          </a:gradFill>
          <a:ln w="12700">
            <a:solidFill>
              <a:srgbClr val="91919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062" name="Oval 8"/>
          <p:cNvSpPr>
            <a:spLocks noChangeArrowheads="1"/>
          </p:cNvSpPr>
          <p:nvPr/>
        </p:nvSpPr>
        <p:spPr bwMode="auto">
          <a:xfrm>
            <a:off x="2643188" y="3076705"/>
            <a:ext cx="109537" cy="139700"/>
          </a:xfrm>
          <a:prstGeom prst="ellipse">
            <a:avLst/>
          </a:prstGeom>
          <a:gradFill rotWithShape="0">
            <a:gsLst>
              <a:gs pos="0">
                <a:srgbClr val="FFFFFF"/>
              </a:gs>
              <a:gs pos="100000">
                <a:srgbClr val="7F7F7F"/>
              </a:gs>
            </a:gsLst>
            <a:path path="shape">
              <a:fillToRect l="50000" t="50000" r="50000" b="50000"/>
            </a:path>
          </a:gradFill>
          <a:ln w="12700">
            <a:solidFill>
              <a:srgbClr val="91919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063" name="Oval 9"/>
          <p:cNvSpPr>
            <a:spLocks noChangeArrowheads="1"/>
          </p:cNvSpPr>
          <p:nvPr/>
        </p:nvSpPr>
        <p:spPr bwMode="auto">
          <a:xfrm>
            <a:off x="2643188" y="3737105"/>
            <a:ext cx="109537" cy="139700"/>
          </a:xfrm>
          <a:prstGeom prst="ellipse">
            <a:avLst/>
          </a:prstGeom>
          <a:gradFill rotWithShape="0">
            <a:gsLst>
              <a:gs pos="0">
                <a:srgbClr val="FFFFFF"/>
              </a:gs>
              <a:gs pos="100000">
                <a:srgbClr val="7F7F7F"/>
              </a:gs>
            </a:gsLst>
            <a:path path="shape">
              <a:fillToRect l="50000" t="50000" r="50000" b="50000"/>
            </a:path>
          </a:gradFill>
          <a:ln w="12700">
            <a:solidFill>
              <a:srgbClr val="91919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064" name="Oval 10"/>
          <p:cNvSpPr>
            <a:spLocks noChangeArrowheads="1"/>
          </p:cNvSpPr>
          <p:nvPr/>
        </p:nvSpPr>
        <p:spPr bwMode="auto">
          <a:xfrm>
            <a:off x="2643188" y="4067305"/>
            <a:ext cx="109537" cy="139700"/>
          </a:xfrm>
          <a:prstGeom prst="ellipse">
            <a:avLst/>
          </a:prstGeom>
          <a:gradFill rotWithShape="0">
            <a:gsLst>
              <a:gs pos="0">
                <a:srgbClr val="FFFFFF"/>
              </a:gs>
              <a:gs pos="100000">
                <a:srgbClr val="7F7F7F"/>
              </a:gs>
            </a:gsLst>
            <a:path path="shape">
              <a:fillToRect l="50000" t="50000" r="50000" b="50000"/>
            </a:path>
          </a:gradFill>
          <a:ln w="12700">
            <a:solidFill>
              <a:srgbClr val="91919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065" name="Oval 11"/>
          <p:cNvSpPr>
            <a:spLocks noChangeArrowheads="1"/>
          </p:cNvSpPr>
          <p:nvPr/>
        </p:nvSpPr>
        <p:spPr bwMode="auto">
          <a:xfrm>
            <a:off x="2643188" y="3406905"/>
            <a:ext cx="109537" cy="139700"/>
          </a:xfrm>
          <a:prstGeom prst="ellipse">
            <a:avLst/>
          </a:prstGeom>
          <a:solidFill>
            <a:schemeClr val="folHlink"/>
          </a:solidFill>
          <a:ln w="12700">
            <a:solidFill>
              <a:schemeClr val="folHlink"/>
            </a:solidFill>
            <a:round/>
            <a:headEnd/>
            <a:tailEnd/>
          </a:ln>
          <a:effectLst>
            <a:outerShdw dist="12700" dir="5400000" algn="ctr" rotWithShape="0">
              <a:schemeClr val="tx2"/>
            </a:outerShdw>
          </a:effectLst>
        </p:spPr>
        <p:txBody>
          <a:bodyPr wrap="none" lIns="90487" tIns="44450" rIns="90487" bIns="44450"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zh-TW" altLang="en-US" sz="1500">
                <a:solidFill>
                  <a:schemeClr val="tx1"/>
                </a:solidFill>
                <a:ea typeface="新細明體" panose="02020500000000000000" pitchFamily="18" charset="-120"/>
              </a:rPr>
              <a:t>    </a:t>
            </a:r>
          </a:p>
        </p:txBody>
      </p:sp>
      <p:sp>
        <p:nvSpPr>
          <p:cNvPr id="45066" name="Oval 12"/>
          <p:cNvSpPr>
            <a:spLocks noChangeArrowheads="1"/>
          </p:cNvSpPr>
          <p:nvPr/>
        </p:nvSpPr>
        <p:spPr bwMode="auto">
          <a:xfrm>
            <a:off x="2665413" y="3438655"/>
            <a:ext cx="58737" cy="73025"/>
          </a:xfrm>
          <a:prstGeom prst="ellipse">
            <a:avLst/>
          </a:prstGeom>
          <a:gradFill rotWithShape="0">
            <a:gsLst>
              <a:gs pos="0">
                <a:srgbClr val="FFFFFF"/>
              </a:gs>
              <a:gs pos="100000">
                <a:srgbClr val="7F00F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zh-TW" altLang="en-US" sz="1500">
                <a:solidFill>
                  <a:schemeClr val="tx1"/>
                </a:solidFill>
                <a:ea typeface="新細明體" panose="02020500000000000000" pitchFamily="18" charset="-120"/>
              </a:rPr>
              <a:t>    </a:t>
            </a:r>
          </a:p>
        </p:txBody>
      </p:sp>
      <p:grpSp>
        <p:nvGrpSpPr>
          <p:cNvPr id="45067" name="Group 13"/>
          <p:cNvGrpSpPr>
            <a:grpSpLocks/>
          </p:cNvGrpSpPr>
          <p:nvPr/>
        </p:nvGrpSpPr>
        <p:grpSpPr bwMode="auto">
          <a:xfrm>
            <a:off x="3371850" y="3051305"/>
            <a:ext cx="606425" cy="887412"/>
            <a:chOff x="2350" y="1951"/>
            <a:chExt cx="429" cy="559"/>
          </a:xfrm>
        </p:grpSpPr>
        <p:sp>
          <p:nvSpPr>
            <p:cNvPr id="45148" name="Rectangle 14"/>
            <p:cNvSpPr>
              <a:spLocks noChangeArrowheads="1"/>
            </p:cNvSpPr>
            <p:nvPr/>
          </p:nvSpPr>
          <p:spPr bwMode="auto">
            <a:xfrm>
              <a:off x="2398" y="2310"/>
              <a:ext cx="38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bg2"/>
                  </a:solidFill>
                  <a:ea typeface="新細明體" panose="02020500000000000000" pitchFamily="18" charset="-120"/>
                </a:rPr>
                <a:t>Time</a:t>
              </a:r>
            </a:p>
          </p:txBody>
        </p:sp>
        <p:sp>
          <p:nvSpPr>
            <p:cNvPr id="45149" name="Freeform 15"/>
            <p:cNvSpPr>
              <a:spLocks/>
            </p:cNvSpPr>
            <p:nvPr/>
          </p:nvSpPr>
          <p:spPr bwMode="auto">
            <a:xfrm>
              <a:off x="2395" y="2119"/>
              <a:ext cx="351" cy="160"/>
            </a:xfrm>
            <a:custGeom>
              <a:avLst/>
              <a:gdLst>
                <a:gd name="T0" fmla="*/ 0 w 393"/>
                <a:gd name="T1" fmla="*/ 159 h 160"/>
                <a:gd name="T2" fmla="*/ 23 w 393"/>
                <a:gd name="T3" fmla="*/ 122 h 160"/>
                <a:gd name="T4" fmla="*/ 42 w 393"/>
                <a:gd name="T5" fmla="*/ 84 h 160"/>
                <a:gd name="T6" fmla="*/ 58 w 393"/>
                <a:gd name="T7" fmla="*/ 51 h 160"/>
                <a:gd name="T8" fmla="*/ 75 w 393"/>
                <a:gd name="T9" fmla="*/ 26 h 160"/>
                <a:gd name="T10" fmla="*/ 88 w 393"/>
                <a:gd name="T11" fmla="*/ 6 h 160"/>
                <a:gd name="T12" fmla="*/ 101 w 393"/>
                <a:gd name="T13" fmla="*/ 0 h 160"/>
                <a:gd name="T14" fmla="*/ 108 w 393"/>
                <a:gd name="T15" fmla="*/ 0 h 160"/>
                <a:gd name="T16" fmla="*/ 114 w 393"/>
                <a:gd name="T17" fmla="*/ 6 h 160"/>
                <a:gd name="T18" fmla="*/ 121 w 393"/>
                <a:gd name="T19" fmla="*/ 19 h 160"/>
                <a:gd name="T20" fmla="*/ 127 w 393"/>
                <a:gd name="T21" fmla="*/ 32 h 160"/>
                <a:gd name="T22" fmla="*/ 140 w 393"/>
                <a:gd name="T23" fmla="*/ 64 h 160"/>
                <a:gd name="T24" fmla="*/ 153 w 393"/>
                <a:gd name="T25" fmla="*/ 90 h 160"/>
                <a:gd name="T26" fmla="*/ 163 w 393"/>
                <a:gd name="T27" fmla="*/ 109 h 160"/>
                <a:gd name="T28" fmla="*/ 173 w 393"/>
                <a:gd name="T29" fmla="*/ 122 h 160"/>
                <a:gd name="T30" fmla="*/ 183 w 393"/>
                <a:gd name="T31" fmla="*/ 135 h 160"/>
                <a:gd name="T32" fmla="*/ 186 w 393"/>
                <a:gd name="T33" fmla="*/ 141 h 160"/>
                <a:gd name="T34" fmla="*/ 199 w 393"/>
                <a:gd name="T35" fmla="*/ 159 h 160"/>
                <a:gd name="T36" fmla="*/ 0 w 393"/>
                <a:gd name="T37" fmla="*/ 159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3" h="160">
                  <a:moveTo>
                    <a:pt x="0" y="159"/>
                  </a:moveTo>
                  <a:lnTo>
                    <a:pt x="45" y="122"/>
                  </a:lnTo>
                  <a:lnTo>
                    <a:pt x="83" y="84"/>
                  </a:lnTo>
                  <a:lnTo>
                    <a:pt x="115" y="51"/>
                  </a:lnTo>
                  <a:lnTo>
                    <a:pt x="148" y="26"/>
                  </a:lnTo>
                  <a:lnTo>
                    <a:pt x="173" y="6"/>
                  </a:lnTo>
                  <a:lnTo>
                    <a:pt x="199" y="0"/>
                  </a:lnTo>
                  <a:lnTo>
                    <a:pt x="212" y="0"/>
                  </a:lnTo>
                  <a:lnTo>
                    <a:pt x="224" y="6"/>
                  </a:lnTo>
                  <a:lnTo>
                    <a:pt x="237" y="19"/>
                  </a:lnTo>
                  <a:lnTo>
                    <a:pt x="250" y="32"/>
                  </a:lnTo>
                  <a:lnTo>
                    <a:pt x="276" y="64"/>
                  </a:lnTo>
                  <a:lnTo>
                    <a:pt x="301" y="90"/>
                  </a:lnTo>
                  <a:lnTo>
                    <a:pt x="321" y="109"/>
                  </a:lnTo>
                  <a:lnTo>
                    <a:pt x="340" y="122"/>
                  </a:lnTo>
                  <a:lnTo>
                    <a:pt x="359" y="135"/>
                  </a:lnTo>
                  <a:lnTo>
                    <a:pt x="366" y="141"/>
                  </a:lnTo>
                  <a:lnTo>
                    <a:pt x="392" y="159"/>
                  </a:lnTo>
                  <a:lnTo>
                    <a:pt x="0" y="159"/>
                  </a:lnTo>
                </a:path>
              </a:pathLst>
            </a:custGeom>
            <a:noFill/>
            <a:ln w="25400" cap="rnd" cmpd="sng">
              <a:solidFill>
                <a:srgbClr val="FFCC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0" name="Freeform 16"/>
            <p:cNvSpPr>
              <a:spLocks/>
            </p:cNvSpPr>
            <p:nvPr/>
          </p:nvSpPr>
          <p:spPr bwMode="auto">
            <a:xfrm>
              <a:off x="2350" y="1951"/>
              <a:ext cx="412" cy="328"/>
            </a:xfrm>
            <a:custGeom>
              <a:avLst/>
              <a:gdLst>
                <a:gd name="T0" fmla="*/ 232 w 462"/>
                <a:gd name="T1" fmla="*/ 327 h 328"/>
                <a:gd name="T2" fmla="*/ 0 w 462"/>
                <a:gd name="T3" fmla="*/ 327 h 328"/>
                <a:gd name="T4" fmla="*/ 0 w 462"/>
                <a:gd name="T5" fmla="*/ 0 h 328"/>
                <a:gd name="T6" fmla="*/ 0 60000 65536"/>
                <a:gd name="T7" fmla="*/ 0 60000 65536"/>
                <a:gd name="T8" fmla="*/ 0 60000 65536"/>
              </a:gdLst>
              <a:ahLst/>
              <a:cxnLst>
                <a:cxn ang="T6">
                  <a:pos x="T0" y="T1"/>
                </a:cxn>
                <a:cxn ang="T7">
                  <a:pos x="T2" y="T3"/>
                </a:cxn>
                <a:cxn ang="T8">
                  <a:pos x="T4" y="T5"/>
                </a:cxn>
              </a:cxnLst>
              <a:rect l="0" t="0" r="r" b="b"/>
              <a:pathLst>
                <a:path w="462" h="328">
                  <a:moveTo>
                    <a:pt x="461" y="327"/>
                  </a:moveTo>
                  <a:lnTo>
                    <a:pt x="0" y="327"/>
                  </a:lnTo>
                  <a:lnTo>
                    <a:pt x="0" y="0"/>
                  </a:lnTo>
                </a:path>
              </a:pathLst>
            </a:custGeom>
            <a:noFill/>
            <a:ln w="25400" cap="rnd" cmpd="sng">
              <a:solidFill>
                <a:schemeClr val="hlink"/>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grpSp>
      <p:grpSp>
        <p:nvGrpSpPr>
          <p:cNvPr id="45068" name="Group 17"/>
          <p:cNvGrpSpPr>
            <a:grpSpLocks/>
          </p:cNvGrpSpPr>
          <p:nvPr/>
        </p:nvGrpSpPr>
        <p:grpSpPr bwMode="auto">
          <a:xfrm>
            <a:off x="3382963" y="4686430"/>
            <a:ext cx="585787" cy="869950"/>
            <a:chOff x="2350" y="1045"/>
            <a:chExt cx="415" cy="548"/>
          </a:xfrm>
        </p:grpSpPr>
        <p:sp>
          <p:nvSpPr>
            <p:cNvPr id="45145" name="Freeform 18"/>
            <p:cNvSpPr>
              <a:spLocks/>
            </p:cNvSpPr>
            <p:nvPr/>
          </p:nvSpPr>
          <p:spPr bwMode="auto">
            <a:xfrm>
              <a:off x="2386" y="1225"/>
              <a:ext cx="351" cy="147"/>
            </a:xfrm>
            <a:custGeom>
              <a:avLst/>
              <a:gdLst>
                <a:gd name="T0" fmla="*/ 0 w 393"/>
                <a:gd name="T1" fmla="*/ 146 h 147"/>
                <a:gd name="T2" fmla="*/ 23 w 393"/>
                <a:gd name="T3" fmla="*/ 122 h 147"/>
                <a:gd name="T4" fmla="*/ 43 w 393"/>
                <a:gd name="T5" fmla="*/ 83 h 147"/>
                <a:gd name="T6" fmla="*/ 59 w 393"/>
                <a:gd name="T7" fmla="*/ 51 h 147"/>
                <a:gd name="T8" fmla="*/ 77 w 393"/>
                <a:gd name="T9" fmla="*/ 26 h 147"/>
                <a:gd name="T10" fmla="*/ 90 w 393"/>
                <a:gd name="T11" fmla="*/ 6 h 147"/>
                <a:gd name="T12" fmla="*/ 104 w 393"/>
                <a:gd name="T13" fmla="*/ 0 h 147"/>
                <a:gd name="T14" fmla="*/ 110 w 393"/>
                <a:gd name="T15" fmla="*/ 0 h 147"/>
                <a:gd name="T16" fmla="*/ 116 w 393"/>
                <a:gd name="T17" fmla="*/ 6 h 147"/>
                <a:gd name="T18" fmla="*/ 123 w 393"/>
                <a:gd name="T19" fmla="*/ 19 h 147"/>
                <a:gd name="T20" fmla="*/ 130 w 393"/>
                <a:gd name="T21" fmla="*/ 32 h 147"/>
                <a:gd name="T22" fmla="*/ 144 w 393"/>
                <a:gd name="T23" fmla="*/ 64 h 147"/>
                <a:gd name="T24" fmla="*/ 157 w 393"/>
                <a:gd name="T25" fmla="*/ 94 h 147"/>
                <a:gd name="T26" fmla="*/ 167 w 393"/>
                <a:gd name="T27" fmla="*/ 109 h 147"/>
                <a:gd name="T28" fmla="*/ 176 w 393"/>
                <a:gd name="T29" fmla="*/ 122 h 147"/>
                <a:gd name="T30" fmla="*/ 188 w 393"/>
                <a:gd name="T31" fmla="*/ 135 h 147"/>
                <a:gd name="T32" fmla="*/ 190 w 393"/>
                <a:gd name="T33" fmla="*/ 141 h 147"/>
                <a:gd name="T34" fmla="*/ 199 w 393"/>
                <a:gd name="T35" fmla="*/ 146 h 147"/>
                <a:gd name="T36" fmla="*/ 0 w 393"/>
                <a:gd name="T37" fmla="*/ 146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3" h="147">
                  <a:moveTo>
                    <a:pt x="0" y="146"/>
                  </a:moveTo>
                  <a:lnTo>
                    <a:pt x="45" y="122"/>
                  </a:lnTo>
                  <a:lnTo>
                    <a:pt x="84" y="83"/>
                  </a:lnTo>
                  <a:lnTo>
                    <a:pt x="117" y="51"/>
                  </a:lnTo>
                  <a:lnTo>
                    <a:pt x="150" y="26"/>
                  </a:lnTo>
                  <a:lnTo>
                    <a:pt x="177" y="6"/>
                  </a:lnTo>
                  <a:lnTo>
                    <a:pt x="203" y="0"/>
                  </a:lnTo>
                  <a:lnTo>
                    <a:pt x="216" y="0"/>
                  </a:lnTo>
                  <a:lnTo>
                    <a:pt x="229" y="6"/>
                  </a:lnTo>
                  <a:lnTo>
                    <a:pt x="243" y="19"/>
                  </a:lnTo>
                  <a:lnTo>
                    <a:pt x="256" y="32"/>
                  </a:lnTo>
                  <a:lnTo>
                    <a:pt x="282" y="64"/>
                  </a:lnTo>
                  <a:lnTo>
                    <a:pt x="309" y="94"/>
                  </a:lnTo>
                  <a:lnTo>
                    <a:pt x="328" y="109"/>
                  </a:lnTo>
                  <a:lnTo>
                    <a:pt x="348" y="122"/>
                  </a:lnTo>
                  <a:lnTo>
                    <a:pt x="368" y="135"/>
                  </a:lnTo>
                  <a:lnTo>
                    <a:pt x="375" y="141"/>
                  </a:lnTo>
                  <a:lnTo>
                    <a:pt x="392" y="146"/>
                  </a:lnTo>
                  <a:lnTo>
                    <a:pt x="0" y="146"/>
                  </a:lnTo>
                </a:path>
              </a:pathLst>
            </a:custGeom>
            <a:noFill/>
            <a:ln w="2540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6" name="Freeform 19"/>
            <p:cNvSpPr>
              <a:spLocks/>
            </p:cNvSpPr>
            <p:nvPr/>
          </p:nvSpPr>
          <p:spPr bwMode="auto">
            <a:xfrm>
              <a:off x="2350" y="1045"/>
              <a:ext cx="412" cy="328"/>
            </a:xfrm>
            <a:custGeom>
              <a:avLst/>
              <a:gdLst>
                <a:gd name="T0" fmla="*/ 232 w 462"/>
                <a:gd name="T1" fmla="*/ 327 h 328"/>
                <a:gd name="T2" fmla="*/ 0 w 462"/>
                <a:gd name="T3" fmla="*/ 327 h 328"/>
                <a:gd name="T4" fmla="*/ 0 w 462"/>
                <a:gd name="T5" fmla="*/ 0 h 328"/>
                <a:gd name="T6" fmla="*/ 0 60000 65536"/>
                <a:gd name="T7" fmla="*/ 0 60000 65536"/>
                <a:gd name="T8" fmla="*/ 0 60000 65536"/>
              </a:gdLst>
              <a:ahLst/>
              <a:cxnLst>
                <a:cxn ang="T6">
                  <a:pos x="T0" y="T1"/>
                </a:cxn>
                <a:cxn ang="T7">
                  <a:pos x="T2" y="T3"/>
                </a:cxn>
                <a:cxn ang="T8">
                  <a:pos x="T4" y="T5"/>
                </a:cxn>
              </a:cxnLst>
              <a:rect l="0" t="0" r="r" b="b"/>
              <a:pathLst>
                <a:path w="462" h="328">
                  <a:moveTo>
                    <a:pt x="461" y="327"/>
                  </a:moveTo>
                  <a:lnTo>
                    <a:pt x="0" y="327"/>
                  </a:lnTo>
                  <a:lnTo>
                    <a:pt x="0" y="0"/>
                  </a:lnTo>
                </a:path>
              </a:pathLst>
            </a:custGeom>
            <a:noFill/>
            <a:ln w="25400" cap="rnd" cmpd="sng">
              <a:solidFill>
                <a:schemeClr val="hlink"/>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45147" name="Rectangle 20"/>
            <p:cNvSpPr>
              <a:spLocks noChangeArrowheads="1"/>
            </p:cNvSpPr>
            <p:nvPr/>
          </p:nvSpPr>
          <p:spPr bwMode="auto">
            <a:xfrm>
              <a:off x="2384" y="1393"/>
              <a:ext cx="38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bg2"/>
                  </a:solidFill>
                  <a:ea typeface="新細明體" panose="02020500000000000000" pitchFamily="18" charset="-120"/>
                </a:rPr>
                <a:t>Time</a:t>
              </a:r>
            </a:p>
          </p:txBody>
        </p:sp>
      </p:grpSp>
      <p:grpSp>
        <p:nvGrpSpPr>
          <p:cNvPr id="45069" name="Group 21"/>
          <p:cNvGrpSpPr>
            <a:grpSpLocks/>
          </p:cNvGrpSpPr>
          <p:nvPr/>
        </p:nvGrpSpPr>
        <p:grpSpPr bwMode="auto">
          <a:xfrm>
            <a:off x="3382963" y="3789492"/>
            <a:ext cx="585787" cy="876300"/>
            <a:chOff x="2350" y="1512"/>
            <a:chExt cx="415" cy="552"/>
          </a:xfrm>
        </p:grpSpPr>
        <p:sp>
          <p:nvSpPr>
            <p:cNvPr id="45142" name="Freeform 22"/>
            <p:cNvSpPr>
              <a:spLocks/>
            </p:cNvSpPr>
            <p:nvPr/>
          </p:nvSpPr>
          <p:spPr bwMode="auto">
            <a:xfrm>
              <a:off x="2379" y="1681"/>
              <a:ext cx="360" cy="160"/>
            </a:xfrm>
            <a:custGeom>
              <a:avLst/>
              <a:gdLst>
                <a:gd name="T0" fmla="*/ 0 w 403"/>
                <a:gd name="T1" fmla="*/ 159 h 160"/>
                <a:gd name="T2" fmla="*/ 24 w 403"/>
                <a:gd name="T3" fmla="*/ 122 h 160"/>
                <a:gd name="T4" fmla="*/ 45 w 403"/>
                <a:gd name="T5" fmla="*/ 84 h 160"/>
                <a:gd name="T6" fmla="*/ 62 w 403"/>
                <a:gd name="T7" fmla="*/ 51 h 160"/>
                <a:gd name="T8" fmla="*/ 79 w 403"/>
                <a:gd name="T9" fmla="*/ 26 h 160"/>
                <a:gd name="T10" fmla="*/ 93 w 403"/>
                <a:gd name="T11" fmla="*/ 6 h 160"/>
                <a:gd name="T12" fmla="*/ 105 w 403"/>
                <a:gd name="T13" fmla="*/ 0 h 160"/>
                <a:gd name="T14" fmla="*/ 113 w 403"/>
                <a:gd name="T15" fmla="*/ 0 h 160"/>
                <a:gd name="T16" fmla="*/ 120 w 403"/>
                <a:gd name="T17" fmla="*/ 6 h 160"/>
                <a:gd name="T18" fmla="*/ 126 w 403"/>
                <a:gd name="T19" fmla="*/ 19 h 160"/>
                <a:gd name="T20" fmla="*/ 133 w 403"/>
                <a:gd name="T21" fmla="*/ 32 h 160"/>
                <a:gd name="T22" fmla="*/ 146 w 403"/>
                <a:gd name="T23" fmla="*/ 64 h 160"/>
                <a:gd name="T24" fmla="*/ 161 w 403"/>
                <a:gd name="T25" fmla="*/ 90 h 160"/>
                <a:gd name="T26" fmla="*/ 170 w 403"/>
                <a:gd name="T27" fmla="*/ 109 h 160"/>
                <a:gd name="T28" fmla="*/ 181 w 403"/>
                <a:gd name="T29" fmla="*/ 122 h 160"/>
                <a:gd name="T30" fmla="*/ 190 w 403"/>
                <a:gd name="T31" fmla="*/ 135 h 160"/>
                <a:gd name="T32" fmla="*/ 195 w 403"/>
                <a:gd name="T33" fmla="*/ 141 h 160"/>
                <a:gd name="T34" fmla="*/ 205 w 403"/>
                <a:gd name="T35" fmla="*/ 159 h 160"/>
                <a:gd name="T36" fmla="*/ 0 w 403"/>
                <a:gd name="T37" fmla="*/ 159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3" h="160">
                  <a:moveTo>
                    <a:pt x="0" y="159"/>
                  </a:moveTo>
                  <a:lnTo>
                    <a:pt x="47" y="122"/>
                  </a:lnTo>
                  <a:lnTo>
                    <a:pt x="87" y="84"/>
                  </a:lnTo>
                  <a:lnTo>
                    <a:pt x="121" y="51"/>
                  </a:lnTo>
                  <a:lnTo>
                    <a:pt x="154" y="26"/>
                  </a:lnTo>
                  <a:lnTo>
                    <a:pt x="181" y="6"/>
                  </a:lnTo>
                  <a:lnTo>
                    <a:pt x="208" y="0"/>
                  </a:lnTo>
                  <a:lnTo>
                    <a:pt x="222" y="0"/>
                  </a:lnTo>
                  <a:lnTo>
                    <a:pt x="235" y="6"/>
                  </a:lnTo>
                  <a:lnTo>
                    <a:pt x="248" y="19"/>
                  </a:lnTo>
                  <a:lnTo>
                    <a:pt x="262" y="32"/>
                  </a:lnTo>
                  <a:lnTo>
                    <a:pt x="289" y="64"/>
                  </a:lnTo>
                  <a:lnTo>
                    <a:pt x="316" y="90"/>
                  </a:lnTo>
                  <a:lnTo>
                    <a:pt x="336" y="109"/>
                  </a:lnTo>
                  <a:lnTo>
                    <a:pt x="356" y="122"/>
                  </a:lnTo>
                  <a:lnTo>
                    <a:pt x="376" y="135"/>
                  </a:lnTo>
                  <a:lnTo>
                    <a:pt x="383" y="141"/>
                  </a:lnTo>
                  <a:lnTo>
                    <a:pt x="402" y="159"/>
                  </a:lnTo>
                  <a:lnTo>
                    <a:pt x="0" y="159"/>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3" name="Freeform 23"/>
            <p:cNvSpPr>
              <a:spLocks/>
            </p:cNvSpPr>
            <p:nvPr/>
          </p:nvSpPr>
          <p:spPr bwMode="auto">
            <a:xfrm>
              <a:off x="2350" y="1512"/>
              <a:ext cx="412" cy="327"/>
            </a:xfrm>
            <a:custGeom>
              <a:avLst/>
              <a:gdLst>
                <a:gd name="T0" fmla="*/ 232 w 462"/>
                <a:gd name="T1" fmla="*/ 326 h 327"/>
                <a:gd name="T2" fmla="*/ 0 w 462"/>
                <a:gd name="T3" fmla="*/ 326 h 327"/>
                <a:gd name="T4" fmla="*/ 0 w 462"/>
                <a:gd name="T5" fmla="*/ 0 h 327"/>
                <a:gd name="T6" fmla="*/ 0 60000 65536"/>
                <a:gd name="T7" fmla="*/ 0 60000 65536"/>
                <a:gd name="T8" fmla="*/ 0 60000 65536"/>
              </a:gdLst>
              <a:ahLst/>
              <a:cxnLst>
                <a:cxn ang="T6">
                  <a:pos x="T0" y="T1"/>
                </a:cxn>
                <a:cxn ang="T7">
                  <a:pos x="T2" y="T3"/>
                </a:cxn>
                <a:cxn ang="T8">
                  <a:pos x="T4" y="T5"/>
                </a:cxn>
              </a:cxnLst>
              <a:rect l="0" t="0" r="r" b="b"/>
              <a:pathLst>
                <a:path w="462" h="327">
                  <a:moveTo>
                    <a:pt x="461" y="326"/>
                  </a:moveTo>
                  <a:lnTo>
                    <a:pt x="0" y="326"/>
                  </a:lnTo>
                  <a:lnTo>
                    <a:pt x="0" y="0"/>
                  </a:lnTo>
                </a:path>
              </a:pathLst>
            </a:custGeom>
            <a:noFill/>
            <a:ln w="25400" cap="rnd" cmpd="sng">
              <a:solidFill>
                <a:schemeClr val="hlink"/>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45144" name="Rectangle 24"/>
            <p:cNvSpPr>
              <a:spLocks noChangeArrowheads="1"/>
            </p:cNvSpPr>
            <p:nvPr/>
          </p:nvSpPr>
          <p:spPr bwMode="auto">
            <a:xfrm>
              <a:off x="2384" y="1864"/>
              <a:ext cx="38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bg2"/>
                  </a:solidFill>
                  <a:ea typeface="新細明體" panose="02020500000000000000" pitchFamily="18" charset="-120"/>
                </a:rPr>
                <a:t>Time</a:t>
              </a:r>
            </a:p>
          </p:txBody>
        </p:sp>
      </p:grpSp>
      <p:grpSp>
        <p:nvGrpSpPr>
          <p:cNvPr id="45070" name="Group 25"/>
          <p:cNvGrpSpPr>
            <a:grpSpLocks/>
          </p:cNvGrpSpPr>
          <p:nvPr/>
        </p:nvGrpSpPr>
        <p:grpSpPr bwMode="auto">
          <a:xfrm>
            <a:off x="3371850" y="2189292"/>
            <a:ext cx="606425" cy="896938"/>
            <a:chOff x="2350" y="2392"/>
            <a:chExt cx="429" cy="565"/>
          </a:xfrm>
        </p:grpSpPr>
        <p:sp>
          <p:nvSpPr>
            <p:cNvPr id="45139" name="Freeform 26"/>
            <p:cNvSpPr>
              <a:spLocks/>
            </p:cNvSpPr>
            <p:nvPr/>
          </p:nvSpPr>
          <p:spPr bwMode="auto">
            <a:xfrm>
              <a:off x="2395" y="2565"/>
              <a:ext cx="342" cy="155"/>
            </a:xfrm>
            <a:custGeom>
              <a:avLst/>
              <a:gdLst>
                <a:gd name="T0" fmla="*/ 0 w 383"/>
                <a:gd name="T1" fmla="*/ 153 h 155"/>
                <a:gd name="T2" fmla="*/ 23 w 383"/>
                <a:gd name="T3" fmla="*/ 121 h 155"/>
                <a:gd name="T4" fmla="*/ 42 w 383"/>
                <a:gd name="T5" fmla="*/ 83 h 155"/>
                <a:gd name="T6" fmla="*/ 58 w 383"/>
                <a:gd name="T7" fmla="*/ 51 h 155"/>
                <a:gd name="T8" fmla="*/ 74 w 383"/>
                <a:gd name="T9" fmla="*/ 26 h 155"/>
                <a:gd name="T10" fmla="*/ 88 w 383"/>
                <a:gd name="T11" fmla="*/ 6 h 155"/>
                <a:gd name="T12" fmla="*/ 101 w 383"/>
                <a:gd name="T13" fmla="*/ 0 h 155"/>
                <a:gd name="T14" fmla="*/ 107 w 383"/>
                <a:gd name="T15" fmla="*/ 0 h 155"/>
                <a:gd name="T16" fmla="*/ 114 w 383"/>
                <a:gd name="T17" fmla="*/ 6 h 155"/>
                <a:gd name="T18" fmla="*/ 121 w 383"/>
                <a:gd name="T19" fmla="*/ 19 h 155"/>
                <a:gd name="T20" fmla="*/ 127 w 383"/>
                <a:gd name="T21" fmla="*/ 32 h 155"/>
                <a:gd name="T22" fmla="*/ 139 w 383"/>
                <a:gd name="T23" fmla="*/ 64 h 155"/>
                <a:gd name="T24" fmla="*/ 153 w 383"/>
                <a:gd name="T25" fmla="*/ 89 h 155"/>
                <a:gd name="T26" fmla="*/ 163 w 383"/>
                <a:gd name="T27" fmla="*/ 109 h 155"/>
                <a:gd name="T28" fmla="*/ 172 w 383"/>
                <a:gd name="T29" fmla="*/ 121 h 155"/>
                <a:gd name="T30" fmla="*/ 182 w 383"/>
                <a:gd name="T31" fmla="*/ 134 h 155"/>
                <a:gd name="T32" fmla="*/ 185 w 383"/>
                <a:gd name="T33" fmla="*/ 140 h 155"/>
                <a:gd name="T34" fmla="*/ 193 w 383"/>
                <a:gd name="T35" fmla="*/ 154 h 155"/>
                <a:gd name="T36" fmla="*/ 0 w 383"/>
                <a:gd name="T37" fmla="*/ 153 h 1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3" h="155">
                  <a:moveTo>
                    <a:pt x="0" y="153"/>
                  </a:moveTo>
                  <a:lnTo>
                    <a:pt x="45" y="121"/>
                  </a:lnTo>
                  <a:lnTo>
                    <a:pt x="83" y="83"/>
                  </a:lnTo>
                  <a:lnTo>
                    <a:pt x="115" y="51"/>
                  </a:lnTo>
                  <a:lnTo>
                    <a:pt x="147" y="26"/>
                  </a:lnTo>
                  <a:lnTo>
                    <a:pt x="173" y="6"/>
                  </a:lnTo>
                  <a:lnTo>
                    <a:pt x="199" y="0"/>
                  </a:lnTo>
                  <a:lnTo>
                    <a:pt x="211" y="0"/>
                  </a:lnTo>
                  <a:lnTo>
                    <a:pt x="224" y="6"/>
                  </a:lnTo>
                  <a:lnTo>
                    <a:pt x="237" y="19"/>
                  </a:lnTo>
                  <a:lnTo>
                    <a:pt x="250" y="32"/>
                  </a:lnTo>
                  <a:lnTo>
                    <a:pt x="275" y="64"/>
                  </a:lnTo>
                  <a:lnTo>
                    <a:pt x="301" y="89"/>
                  </a:lnTo>
                  <a:lnTo>
                    <a:pt x="320" y="109"/>
                  </a:lnTo>
                  <a:lnTo>
                    <a:pt x="340" y="121"/>
                  </a:lnTo>
                  <a:lnTo>
                    <a:pt x="359" y="134"/>
                  </a:lnTo>
                  <a:lnTo>
                    <a:pt x="365" y="140"/>
                  </a:lnTo>
                  <a:lnTo>
                    <a:pt x="382" y="154"/>
                  </a:lnTo>
                  <a:lnTo>
                    <a:pt x="0" y="153"/>
                  </a:lnTo>
                </a:path>
              </a:pathLst>
            </a:custGeom>
            <a:noFill/>
            <a:ln w="25400" cap="rnd"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0" name="Freeform 27"/>
            <p:cNvSpPr>
              <a:spLocks/>
            </p:cNvSpPr>
            <p:nvPr/>
          </p:nvSpPr>
          <p:spPr bwMode="auto">
            <a:xfrm>
              <a:off x="2350" y="2392"/>
              <a:ext cx="412" cy="327"/>
            </a:xfrm>
            <a:custGeom>
              <a:avLst/>
              <a:gdLst>
                <a:gd name="T0" fmla="*/ 232 w 462"/>
                <a:gd name="T1" fmla="*/ 326 h 327"/>
                <a:gd name="T2" fmla="*/ 0 w 462"/>
                <a:gd name="T3" fmla="*/ 326 h 327"/>
                <a:gd name="T4" fmla="*/ 0 w 462"/>
                <a:gd name="T5" fmla="*/ 0 h 327"/>
                <a:gd name="T6" fmla="*/ 0 60000 65536"/>
                <a:gd name="T7" fmla="*/ 0 60000 65536"/>
                <a:gd name="T8" fmla="*/ 0 60000 65536"/>
              </a:gdLst>
              <a:ahLst/>
              <a:cxnLst>
                <a:cxn ang="T6">
                  <a:pos x="T0" y="T1"/>
                </a:cxn>
                <a:cxn ang="T7">
                  <a:pos x="T2" y="T3"/>
                </a:cxn>
                <a:cxn ang="T8">
                  <a:pos x="T4" y="T5"/>
                </a:cxn>
              </a:cxnLst>
              <a:rect l="0" t="0" r="r" b="b"/>
              <a:pathLst>
                <a:path w="462" h="327">
                  <a:moveTo>
                    <a:pt x="461" y="326"/>
                  </a:moveTo>
                  <a:lnTo>
                    <a:pt x="0" y="326"/>
                  </a:lnTo>
                  <a:lnTo>
                    <a:pt x="0" y="0"/>
                  </a:lnTo>
                </a:path>
              </a:pathLst>
            </a:custGeom>
            <a:noFill/>
            <a:ln w="25400" cap="rnd" cmpd="sng">
              <a:solidFill>
                <a:schemeClr val="hlink"/>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45141" name="Rectangle 28"/>
            <p:cNvSpPr>
              <a:spLocks noChangeArrowheads="1"/>
            </p:cNvSpPr>
            <p:nvPr/>
          </p:nvSpPr>
          <p:spPr bwMode="auto">
            <a:xfrm>
              <a:off x="2398" y="2757"/>
              <a:ext cx="38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bg2"/>
                  </a:solidFill>
                  <a:ea typeface="新細明體" panose="02020500000000000000" pitchFamily="18" charset="-120"/>
                </a:rPr>
                <a:t>Time</a:t>
              </a:r>
            </a:p>
          </p:txBody>
        </p:sp>
      </p:grpSp>
      <p:sp>
        <p:nvSpPr>
          <p:cNvPr id="45071" name="Line 29"/>
          <p:cNvSpPr>
            <a:spLocks noChangeShapeType="1"/>
          </p:cNvSpPr>
          <p:nvPr/>
        </p:nvSpPr>
        <p:spPr bwMode="auto">
          <a:xfrm flipV="1">
            <a:off x="3981450" y="4486405"/>
            <a:ext cx="328613" cy="546100"/>
          </a:xfrm>
          <a:prstGeom prst="line">
            <a:avLst/>
          </a:prstGeom>
          <a:noFill/>
          <a:ln w="254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2" name="Line 30"/>
          <p:cNvSpPr>
            <a:spLocks noChangeShapeType="1"/>
          </p:cNvSpPr>
          <p:nvPr/>
        </p:nvSpPr>
        <p:spPr bwMode="auto">
          <a:xfrm flipV="1">
            <a:off x="3984625" y="3786317"/>
            <a:ext cx="339725" cy="355600"/>
          </a:xfrm>
          <a:prstGeom prst="line">
            <a:avLst/>
          </a:prstGeom>
          <a:noFill/>
          <a:ln w="254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3" name="Line 31"/>
          <p:cNvSpPr>
            <a:spLocks noChangeShapeType="1"/>
          </p:cNvSpPr>
          <p:nvPr/>
        </p:nvSpPr>
        <p:spPr bwMode="auto">
          <a:xfrm flipV="1">
            <a:off x="3979863" y="3389442"/>
            <a:ext cx="358775" cy="12700"/>
          </a:xfrm>
          <a:prstGeom prst="line">
            <a:avLst/>
          </a:prstGeom>
          <a:noFill/>
          <a:ln w="25400">
            <a:solidFill>
              <a:srgbClr val="FF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4" name="Line 32"/>
          <p:cNvSpPr>
            <a:spLocks noChangeShapeType="1"/>
          </p:cNvSpPr>
          <p:nvPr/>
        </p:nvSpPr>
        <p:spPr bwMode="auto">
          <a:xfrm>
            <a:off x="4027488" y="2638555"/>
            <a:ext cx="458787" cy="254000"/>
          </a:xfrm>
          <a:prstGeom prst="line">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5" name="Line 33"/>
          <p:cNvSpPr>
            <a:spLocks noChangeShapeType="1"/>
          </p:cNvSpPr>
          <p:nvPr/>
        </p:nvSpPr>
        <p:spPr bwMode="auto">
          <a:xfrm>
            <a:off x="4083050" y="1724155"/>
            <a:ext cx="465138" cy="5715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76" name="Group 34"/>
          <p:cNvGrpSpPr>
            <a:grpSpLocks/>
          </p:cNvGrpSpPr>
          <p:nvPr/>
        </p:nvGrpSpPr>
        <p:grpSpPr bwMode="auto">
          <a:xfrm>
            <a:off x="3382963" y="5505580"/>
            <a:ext cx="585787" cy="869950"/>
            <a:chOff x="2340" y="641"/>
            <a:chExt cx="415" cy="548"/>
          </a:xfrm>
        </p:grpSpPr>
        <p:sp>
          <p:nvSpPr>
            <p:cNvPr id="45136" name="Freeform 35"/>
            <p:cNvSpPr>
              <a:spLocks/>
            </p:cNvSpPr>
            <p:nvPr/>
          </p:nvSpPr>
          <p:spPr bwMode="auto">
            <a:xfrm>
              <a:off x="2376" y="821"/>
              <a:ext cx="351" cy="147"/>
            </a:xfrm>
            <a:custGeom>
              <a:avLst/>
              <a:gdLst>
                <a:gd name="T0" fmla="*/ 0 w 393"/>
                <a:gd name="T1" fmla="*/ 146 h 147"/>
                <a:gd name="T2" fmla="*/ 23 w 393"/>
                <a:gd name="T3" fmla="*/ 122 h 147"/>
                <a:gd name="T4" fmla="*/ 43 w 393"/>
                <a:gd name="T5" fmla="*/ 83 h 147"/>
                <a:gd name="T6" fmla="*/ 59 w 393"/>
                <a:gd name="T7" fmla="*/ 51 h 147"/>
                <a:gd name="T8" fmla="*/ 77 w 393"/>
                <a:gd name="T9" fmla="*/ 26 h 147"/>
                <a:gd name="T10" fmla="*/ 90 w 393"/>
                <a:gd name="T11" fmla="*/ 6 h 147"/>
                <a:gd name="T12" fmla="*/ 104 w 393"/>
                <a:gd name="T13" fmla="*/ 0 h 147"/>
                <a:gd name="T14" fmla="*/ 110 w 393"/>
                <a:gd name="T15" fmla="*/ 0 h 147"/>
                <a:gd name="T16" fmla="*/ 116 w 393"/>
                <a:gd name="T17" fmla="*/ 6 h 147"/>
                <a:gd name="T18" fmla="*/ 123 w 393"/>
                <a:gd name="T19" fmla="*/ 19 h 147"/>
                <a:gd name="T20" fmla="*/ 130 w 393"/>
                <a:gd name="T21" fmla="*/ 32 h 147"/>
                <a:gd name="T22" fmla="*/ 144 w 393"/>
                <a:gd name="T23" fmla="*/ 64 h 147"/>
                <a:gd name="T24" fmla="*/ 157 w 393"/>
                <a:gd name="T25" fmla="*/ 94 h 147"/>
                <a:gd name="T26" fmla="*/ 167 w 393"/>
                <a:gd name="T27" fmla="*/ 109 h 147"/>
                <a:gd name="T28" fmla="*/ 176 w 393"/>
                <a:gd name="T29" fmla="*/ 122 h 147"/>
                <a:gd name="T30" fmla="*/ 188 w 393"/>
                <a:gd name="T31" fmla="*/ 135 h 147"/>
                <a:gd name="T32" fmla="*/ 190 w 393"/>
                <a:gd name="T33" fmla="*/ 141 h 147"/>
                <a:gd name="T34" fmla="*/ 199 w 393"/>
                <a:gd name="T35" fmla="*/ 146 h 147"/>
                <a:gd name="T36" fmla="*/ 0 w 393"/>
                <a:gd name="T37" fmla="*/ 146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3" h="147">
                  <a:moveTo>
                    <a:pt x="0" y="146"/>
                  </a:moveTo>
                  <a:lnTo>
                    <a:pt x="45" y="122"/>
                  </a:lnTo>
                  <a:lnTo>
                    <a:pt x="84" y="83"/>
                  </a:lnTo>
                  <a:lnTo>
                    <a:pt x="117" y="51"/>
                  </a:lnTo>
                  <a:lnTo>
                    <a:pt x="150" y="26"/>
                  </a:lnTo>
                  <a:lnTo>
                    <a:pt x="177" y="6"/>
                  </a:lnTo>
                  <a:lnTo>
                    <a:pt x="203" y="0"/>
                  </a:lnTo>
                  <a:lnTo>
                    <a:pt x="216" y="0"/>
                  </a:lnTo>
                  <a:lnTo>
                    <a:pt x="229" y="6"/>
                  </a:lnTo>
                  <a:lnTo>
                    <a:pt x="243" y="19"/>
                  </a:lnTo>
                  <a:lnTo>
                    <a:pt x="256" y="32"/>
                  </a:lnTo>
                  <a:lnTo>
                    <a:pt x="282" y="64"/>
                  </a:lnTo>
                  <a:lnTo>
                    <a:pt x="309" y="94"/>
                  </a:lnTo>
                  <a:lnTo>
                    <a:pt x="328" y="109"/>
                  </a:lnTo>
                  <a:lnTo>
                    <a:pt x="348" y="122"/>
                  </a:lnTo>
                  <a:lnTo>
                    <a:pt x="368" y="135"/>
                  </a:lnTo>
                  <a:lnTo>
                    <a:pt x="375" y="141"/>
                  </a:lnTo>
                  <a:lnTo>
                    <a:pt x="392" y="146"/>
                  </a:lnTo>
                  <a:lnTo>
                    <a:pt x="0" y="146"/>
                  </a:lnTo>
                </a:path>
              </a:pathLst>
            </a:custGeom>
            <a:noFill/>
            <a:ln w="2540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7" name="Freeform 36"/>
            <p:cNvSpPr>
              <a:spLocks/>
            </p:cNvSpPr>
            <p:nvPr/>
          </p:nvSpPr>
          <p:spPr bwMode="auto">
            <a:xfrm>
              <a:off x="2340" y="641"/>
              <a:ext cx="412" cy="328"/>
            </a:xfrm>
            <a:custGeom>
              <a:avLst/>
              <a:gdLst>
                <a:gd name="T0" fmla="*/ 232 w 462"/>
                <a:gd name="T1" fmla="*/ 327 h 328"/>
                <a:gd name="T2" fmla="*/ 0 w 462"/>
                <a:gd name="T3" fmla="*/ 327 h 328"/>
                <a:gd name="T4" fmla="*/ 0 w 462"/>
                <a:gd name="T5" fmla="*/ 0 h 328"/>
                <a:gd name="T6" fmla="*/ 0 60000 65536"/>
                <a:gd name="T7" fmla="*/ 0 60000 65536"/>
                <a:gd name="T8" fmla="*/ 0 60000 65536"/>
              </a:gdLst>
              <a:ahLst/>
              <a:cxnLst>
                <a:cxn ang="T6">
                  <a:pos x="T0" y="T1"/>
                </a:cxn>
                <a:cxn ang="T7">
                  <a:pos x="T2" y="T3"/>
                </a:cxn>
                <a:cxn ang="T8">
                  <a:pos x="T4" y="T5"/>
                </a:cxn>
              </a:cxnLst>
              <a:rect l="0" t="0" r="r" b="b"/>
              <a:pathLst>
                <a:path w="462" h="328">
                  <a:moveTo>
                    <a:pt x="461" y="327"/>
                  </a:moveTo>
                  <a:lnTo>
                    <a:pt x="0" y="327"/>
                  </a:lnTo>
                  <a:lnTo>
                    <a:pt x="0" y="0"/>
                  </a:lnTo>
                </a:path>
              </a:pathLst>
            </a:custGeom>
            <a:noFill/>
            <a:ln w="25400" cap="rnd" cmpd="sng">
              <a:solidFill>
                <a:schemeClr val="hlink"/>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45138" name="Rectangle 37"/>
            <p:cNvSpPr>
              <a:spLocks noChangeArrowheads="1"/>
            </p:cNvSpPr>
            <p:nvPr/>
          </p:nvSpPr>
          <p:spPr bwMode="auto">
            <a:xfrm>
              <a:off x="2374" y="989"/>
              <a:ext cx="38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bg2"/>
                  </a:solidFill>
                  <a:ea typeface="新細明體" panose="02020500000000000000" pitchFamily="18" charset="-120"/>
                </a:rPr>
                <a:t>Time</a:t>
              </a:r>
            </a:p>
          </p:txBody>
        </p:sp>
      </p:grpSp>
      <p:sp>
        <p:nvSpPr>
          <p:cNvPr id="45077" name="Line 38"/>
          <p:cNvSpPr>
            <a:spLocks noChangeShapeType="1"/>
          </p:cNvSpPr>
          <p:nvPr/>
        </p:nvSpPr>
        <p:spPr bwMode="auto">
          <a:xfrm flipV="1">
            <a:off x="4035425" y="5013455"/>
            <a:ext cx="452438" cy="800100"/>
          </a:xfrm>
          <a:prstGeom prst="line">
            <a:avLst/>
          </a:prstGeom>
          <a:noFill/>
          <a:ln w="254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8" name="Line 39"/>
          <p:cNvSpPr>
            <a:spLocks noChangeShapeType="1"/>
          </p:cNvSpPr>
          <p:nvPr/>
        </p:nvSpPr>
        <p:spPr bwMode="auto">
          <a:xfrm flipH="1">
            <a:off x="3122613" y="2643317"/>
            <a:ext cx="195262" cy="104775"/>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9" name="Line 40"/>
          <p:cNvSpPr>
            <a:spLocks noChangeShapeType="1"/>
          </p:cNvSpPr>
          <p:nvPr/>
        </p:nvSpPr>
        <p:spPr bwMode="auto">
          <a:xfrm flipH="1">
            <a:off x="2838450" y="2757617"/>
            <a:ext cx="271463" cy="6556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0" name="Line 41"/>
          <p:cNvSpPr>
            <a:spLocks noChangeShapeType="1"/>
          </p:cNvSpPr>
          <p:nvPr/>
        </p:nvSpPr>
        <p:spPr bwMode="auto">
          <a:xfrm flipV="1">
            <a:off x="3113088" y="1820992"/>
            <a:ext cx="123825" cy="95726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1" name="Line 42"/>
          <p:cNvSpPr>
            <a:spLocks noChangeShapeType="1"/>
          </p:cNvSpPr>
          <p:nvPr/>
        </p:nvSpPr>
        <p:spPr bwMode="auto">
          <a:xfrm flipH="1" flipV="1">
            <a:off x="3008313" y="4254630"/>
            <a:ext cx="217487" cy="1509712"/>
          </a:xfrm>
          <a:prstGeom prst="line">
            <a:avLst/>
          </a:prstGeom>
          <a:noFill/>
          <a:ln w="254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2" name="Line 43"/>
          <p:cNvSpPr>
            <a:spLocks noChangeShapeType="1"/>
          </p:cNvSpPr>
          <p:nvPr/>
        </p:nvSpPr>
        <p:spPr bwMode="auto">
          <a:xfrm flipH="1" flipV="1">
            <a:off x="3028950" y="4203830"/>
            <a:ext cx="207963" cy="681037"/>
          </a:xfrm>
          <a:prstGeom prst="line">
            <a:avLst/>
          </a:prstGeom>
          <a:noFill/>
          <a:ln w="254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3" name="Line 44"/>
          <p:cNvSpPr>
            <a:spLocks noChangeShapeType="1"/>
          </p:cNvSpPr>
          <p:nvPr/>
        </p:nvSpPr>
        <p:spPr bwMode="auto">
          <a:xfrm flipH="1" flipV="1">
            <a:off x="2989263" y="4203830"/>
            <a:ext cx="338137" cy="12700"/>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4" name="Line 45"/>
          <p:cNvSpPr>
            <a:spLocks noChangeShapeType="1"/>
          </p:cNvSpPr>
          <p:nvPr/>
        </p:nvSpPr>
        <p:spPr bwMode="auto">
          <a:xfrm flipH="1">
            <a:off x="3016250" y="3754567"/>
            <a:ext cx="220663" cy="465138"/>
          </a:xfrm>
          <a:prstGeom prst="line">
            <a:avLst/>
          </a:prstGeom>
          <a:noFill/>
          <a:ln w="2540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5" name="Line 46"/>
          <p:cNvSpPr>
            <a:spLocks noChangeShapeType="1"/>
          </p:cNvSpPr>
          <p:nvPr/>
        </p:nvSpPr>
        <p:spPr bwMode="auto">
          <a:xfrm flipH="1" flipV="1">
            <a:off x="2833688" y="3441830"/>
            <a:ext cx="192087" cy="765175"/>
          </a:xfrm>
          <a:prstGeom prst="line">
            <a:avLst/>
          </a:prstGeom>
          <a:noFill/>
          <a:ln w="254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71" name="Rectangle 47"/>
          <p:cNvSpPr>
            <a:spLocks noChangeArrowheads="1"/>
          </p:cNvSpPr>
          <p:nvPr/>
        </p:nvSpPr>
        <p:spPr bwMode="auto">
          <a:xfrm>
            <a:off x="5257800" y="3065592"/>
            <a:ext cx="1219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eaLnBrk="0" hangingPunct="0">
              <a:defRPr/>
            </a:pPr>
            <a:r>
              <a:rPr lang="en-US" altLang="zh-TW" sz="1500">
                <a:effectLst>
                  <a:outerShdw blurRad="38100" dist="38100" dir="2700000" algn="tl">
                    <a:srgbClr val="C0C0C0"/>
                  </a:outerShdw>
                </a:effectLst>
                <a:latin typeface="Arial" charset="0"/>
                <a:ea typeface="新細明體" pitchFamily="18" charset="-120"/>
              </a:rPr>
              <a:t>Data Processing</a:t>
            </a:r>
            <a:endParaRPr lang="en-US" altLang="zh-TW" sz="1500">
              <a:latin typeface="Arial" charset="0"/>
              <a:ea typeface="新細明體" pitchFamily="18" charset="-120"/>
            </a:endParaRPr>
          </a:p>
        </p:txBody>
      </p:sp>
      <p:sp>
        <p:nvSpPr>
          <p:cNvPr id="45087" name="AutoShape 48"/>
          <p:cNvSpPr>
            <a:spLocks noChangeArrowheads="1"/>
          </p:cNvSpPr>
          <p:nvPr/>
        </p:nvSpPr>
        <p:spPr bwMode="auto">
          <a:xfrm>
            <a:off x="5211763" y="2824292"/>
            <a:ext cx="1509712" cy="1130300"/>
          </a:xfrm>
          <a:prstGeom prst="homePlate">
            <a:avLst>
              <a:gd name="adj" fmla="val 33392"/>
            </a:avLst>
          </a:prstGeom>
          <a:noFill/>
          <a:ln w="254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grpSp>
        <p:nvGrpSpPr>
          <p:cNvPr id="45088" name="Group 49"/>
          <p:cNvGrpSpPr>
            <a:grpSpLocks/>
          </p:cNvGrpSpPr>
          <p:nvPr/>
        </p:nvGrpSpPr>
        <p:grpSpPr bwMode="auto">
          <a:xfrm>
            <a:off x="6805613" y="2221042"/>
            <a:ext cx="1766887" cy="3482975"/>
            <a:chOff x="5090" y="1607"/>
            <a:chExt cx="1252" cy="2194"/>
          </a:xfrm>
        </p:grpSpPr>
        <p:grpSp>
          <p:nvGrpSpPr>
            <p:cNvPr id="45117" name="Group 50"/>
            <p:cNvGrpSpPr>
              <a:grpSpLocks/>
            </p:cNvGrpSpPr>
            <p:nvPr/>
          </p:nvGrpSpPr>
          <p:grpSpPr bwMode="auto">
            <a:xfrm>
              <a:off x="5498" y="2372"/>
              <a:ext cx="671" cy="686"/>
              <a:chOff x="5484" y="2425"/>
              <a:chExt cx="677" cy="634"/>
            </a:xfrm>
          </p:grpSpPr>
          <p:pic>
            <p:nvPicPr>
              <p:cNvPr id="45131" name="Pictur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 y="2425"/>
                <a:ext cx="468" cy="436"/>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132" name="Rectangle 52"/>
              <p:cNvSpPr>
                <a:spLocks noChangeArrowheads="1"/>
              </p:cNvSpPr>
              <p:nvPr/>
            </p:nvSpPr>
            <p:spPr bwMode="auto">
              <a:xfrm rot="-5400000">
                <a:off x="5458" y="2500"/>
                <a:ext cx="25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PE</a:t>
                </a:r>
              </a:p>
            </p:txBody>
          </p:sp>
          <p:sp>
            <p:nvSpPr>
              <p:cNvPr id="45133" name="Rectangle 53"/>
              <p:cNvSpPr>
                <a:spLocks noChangeArrowheads="1"/>
              </p:cNvSpPr>
              <p:nvPr/>
            </p:nvSpPr>
            <p:spPr bwMode="auto">
              <a:xfrm>
                <a:off x="5668" y="2874"/>
                <a:ext cx="383"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FITC</a:t>
                </a:r>
              </a:p>
            </p:txBody>
          </p:sp>
          <p:sp>
            <p:nvSpPr>
              <p:cNvPr id="45134" name="Line 54"/>
              <p:cNvSpPr>
                <a:spLocks noChangeShapeType="1"/>
              </p:cNvSpPr>
              <p:nvPr/>
            </p:nvSpPr>
            <p:spPr bwMode="auto">
              <a:xfrm>
                <a:off x="5826" y="2434"/>
                <a:ext cx="0" cy="424"/>
              </a:xfrm>
              <a:prstGeom prst="line">
                <a:avLst/>
              </a:prstGeom>
              <a:noFill/>
              <a:ln w="12700">
                <a:solidFill>
                  <a:schemeClr val="hlink"/>
                </a:solidFill>
                <a:round/>
                <a:headEnd/>
                <a:tailEnd/>
              </a:ln>
              <a:effectLst>
                <a:outerShdw dist="127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135" name="Line 55"/>
              <p:cNvSpPr>
                <a:spLocks noChangeShapeType="1"/>
              </p:cNvSpPr>
              <p:nvPr/>
            </p:nvSpPr>
            <p:spPr bwMode="auto">
              <a:xfrm>
                <a:off x="5694" y="2718"/>
                <a:ext cx="46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118" name="Rectangle 56"/>
            <p:cNvSpPr>
              <a:spLocks noChangeArrowheads="1"/>
            </p:cNvSpPr>
            <p:nvPr/>
          </p:nvSpPr>
          <p:spPr bwMode="auto">
            <a:xfrm rot="-5400000">
              <a:off x="5419" y="1803"/>
              <a:ext cx="36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SSC</a:t>
              </a:r>
            </a:p>
          </p:txBody>
        </p:sp>
        <p:sp>
          <p:nvSpPr>
            <p:cNvPr id="45119" name="Rectangle 57"/>
            <p:cNvSpPr>
              <a:spLocks noChangeArrowheads="1"/>
            </p:cNvSpPr>
            <p:nvPr/>
          </p:nvSpPr>
          <p:spPr bwMode="auto">
            <a:xfrm>
              <a:off x="5714" y="2161"/>
              <a:ext cx="354"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FSC</a:t>
              </a:r>
            </a:p>
          </p:txBody>
        </p:sp>
        <p:pic>
          <p:nvPicPr>
            <p:cNvPr id="45120" name="Picture 5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 y="1611"/>
              <a:ext cx="520"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121" name="Rectangle 59"/>
            <p:cNvSpPr>
              <a:spLocks noChangeArrowheads="1"/>
            </p:cNvSpPr>
            <p:nvPr/>
          </p:nvSpPr>
          <p:spPr bwMode="auto">
            <a:xfrm>
              <a:off x="5703" y="1607"/>
              <a:ext cx="486" cy="545"/>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122" name="Line 60"/>
            <p:cNvSpPr>
              <a:spLocks noChangeShapeType="1"/>
            </p:cNvSpPr>
            <p:nvPr/>
          </p:nvSpPr>
          <p:spPr bwMode="auto">
            <a:xfrm flipV="1">
              <a:off x="5090" y="2090"/>
              <a:ext cx="349" cy="151"/>
            </a:xfrm>
            <a:prstGeom prst="line">
              <a:avLst/>
            </a:prstGeom>
            <a:noFill/>
            <a:ln w="254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3" name="Line 61"/>
            <p:cNvSpPr>
              <a:spLocks noChangeShapeType="1"/>
            </p:cNvSpPr>
            <p:nvPr/>
          </p:nvSpPr>
          <p:spPr bwMode="auto">
            <a:xfrm>
              <a:off x="5110" y="2347"/>
              <a:ext cx="349" cy="62"/>
            </a:xfrm>
            <a:prstGeom prst="line">
              <a:avLst/>
            </a:prstGeom>
            <a:noFill/>
            <a:ln w="254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5124" name="Picture 6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 y="3115"/>
              <a:ext cx="464" cy="471"/>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125" name="Rectangle 63"/>
            <p:cNvSpPr>
              <a:spLocks noChangeArrowheads="1"/>
            </p:cNvSpPr>
            <p:nvPr/>
          </p:nvSpPr>
          <p:spPr bwMode="auto">
            <a:xfrm rot="-5400000">
              <a:off x="5408" y="3202"/>
              <a:ext cx="36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APC</a:t>
              </a:r>
            </a:p>
          </p:txBody>
        </p:sp>
        <p:sp>
          <p:nvSpPr>
            <p:cNvPr id="45126" name="Rectangle 64"/>
            <p:cNvSpPr>
              <a:spLocks noChangeArrowheads="1"/>
            </p:cNvSpPr>
            <p:nvPr/>
          </p:nvSpPr>
          <p:spPr bwMode="auto">
            <a:xfrm>
              <a:off x="5520" y="3601"/>
              <a:ext cx="822"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tx1"/>
                  </a:solidFill>
                  <a:ea typeface="新細明體" panose="02020500000000000000" pitchFamily="18" charset="-120"/>
                </a:rPr>
                <a:t>PerCP-Cy5.5</a:t>
              </a:r>
            </a:p>
          </p:txBody>
        </p:sp>
        <p:sp>
          <p:nvSpPr>
            <p:cNvPr id="45127" name="Line 65"/>
            <p:cNvSpPr>
              <a:spLocks noChangeShapeType="1"/>
            </p:cNvSpPr>
            <p:nvPr/>
          </p:nvSpPr>
          <p:spPr bwMode="auto">
            <a:xfrm>
              <a:off x="5828" y="3125"/>
              <a:ext cx="0" cy="458"/>
            </a:xfrm>
            <a:prstGeom prst="line">
              <a:avLst/>
            </a:prstGeom>
            <a:noFill/>
            <a:ln w="12700">
              <a:solidFill>
                <a:schemeClr val="hlink"/>
              </a:solidFill>
              <a:round/>
              <a:headEnd/>
              <a:tailEnd/>
            </a:ln>
            <a:effectLst>
              <a:outerShdw dist="127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128" name="Line 66"/>
            <p:cNvSpPr>
              <a:spLocks noChangeShapeType="1"/>
            </p:cNvSpPr>
            <p:nvPr/>
          </p:nvSpPr>
          <p:spPr bwMode="auto">
            <a:xfrm>
              <a:off x="5697" y="3432"/>
              <a:ext cx="456"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9" name="Rectangle 67"/>
            <p:cNvSpPr>
              <a:spLocks noChangeArrowheads="1"/>
            </p:cNvSpPr>
            <p:nvPr/>
          </p:nvSpPr>
          <p:spPr bwMode="auto">
            <a:xfrm>
              <a:off x="5859" y="3184"/>
              <a:ext cx="171" cy="24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130" name="Line 68"/>
            <p:cNvSpPr>
              <a:spLocks noChangeShapeType="1"/>
            </p:cNvSpPr>
            <p:nvPr/>
          </p:nvSpPr>
          <p:spPr bwMode="auto">
            <a:xfrm>
              <a:off x="5091" y="2401"/>
              <a:ext cx="349" cy="787"/>
            </a:xfrm>
            <a:prstGeom prst="line">
              <a:avLst/>
            </a:prstGeom>
            <a:noFill/>
            <a:ln w="254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089" name="Group 69"/>
          <p:cNvGrpSpPr>
            <a:grpSpLocks/>
          </p:cNvGrpSpPr>
          <p:nvPr/>
        </p:nvGrpSpPr>
        <p:grpSpPr bwMode="auto">
          <a:xfrm rot="-10739125">
            <a:off x="1458913" y="4208592"/>
            <a:ext cx="527050" cy="379413"/>
            <a:chOff x="732" y="2539"/>
            <a:chExt cx="502" cy="301"/>
          </a:xfrm>
        </p:grpSpPr>
        <p:sp>
          <p:nvSpPr>
            <p:cNvPr id="45109" name="Freeform 70"/>
            <p:cNvSpPr>
              <a:spLocks/>
            </p:cNvSpPr>
            <p:nvPr/>
          </p:nvSpPr>
          <p:spPr bwMode="auto">
            <a:xfrm>
              <a:off x="986" y="2711"/>
              <a:ext cx="191" cy="129"/>
            </a:xfrm>
            <a:custGeom>
              <a:avLst/>
              <a:gdLst>
                <a:gd name="T0" fmla="*/ 0 w 191"/>
                <a:gd name="T1" fmla="*/ 0 h 129"/>
                <a:gd name="T2" fmla="*/ 134 w 191"/>
                <a:gd name="T3" fmla="*/ 128 h 129"/>
                <a:gd name="T4" fmla="*/ 190 w 191"/>
                <a:gd name="T5" fmla="*/ 96 h 129"/>
                <a:gd name="T6" fmla="*/ 108 w 191"/>
                <a:gd name="T7" fmla="*/ 16 h 129"/>
                <a:gd name="T8" fmla="*/ 0 w 191"/>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129">
                  <a:moveTo>
                    <a:pt x="0" y="0"/>
                  </a:moveTo>
                  <a:lnTo>
                    <a:pt x="134" y="128"/>
                  </a:lnTo>
                  <a:lnTo>
                    <a:pt x="190" y="96"/>
                  </a:lnTo>
                  <a:lnTo>
                    <a:pt x="108" y="16"/>
                  </a:lnTo>
                  <a:lnTo>
                    <a:pt x="0" y="0"/>
                  </a:lnTo>
                </a:path>
              </a:pathLst>
            </a:custGeom>
            <a:gradFill rotWithShape="0">
              <a:gsLst>
                <a:gs pos="0">
                  <a:srgbClr val="FFEFA9"/>
                </a:gs>
                <a:gs pos="100000">
                  <a:srgbClr val="E5D798"/>
                </a:gs>
              </a:gsLst>
              <a:lin ang="5400000" scaled="1"/>
            </a:gradFill>
            <a:ln w="12700" cap="rnd" cmpd="sng">
              <a:solidFill>
                <a:schemeClr val="bg2"/>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45110" name="Freeform 71"/>
            <p:cNvSpPr>
              <a:spLocks/>
            </p:cNvSpPr>
            <p:nvPr/>
          </p:nvSpPr>
          <p:spPr bwMode="auto">
            <a:xfrm>
              <a:off x="750" y="2727"/>
              <a:ext cx="369" cy="113"/>
            </a:xfrm>
            <a:custGeom>
              <a:avLst/>
              <a:gdLst>
                <a:gd name="T0" fmla="*/ 280 w 369"/>
                <a:gd name="T1" fmla="*/ 24 h 113"/>
                <a:gd name="T2" fmla="*/ 368 w 369"/>
                <a:gd name="T3" fmla="*/ 112 h 113"/>
                <a:gd name="T4" fmla="*/ 0 w 369"/>
                <a:gd name="T5" fmla="*/ 112 h 113"/>
                <a:gd name="T6" fmla="*/ 0 w 369"/>
                <a:gd name="T7" fmla="*/ 0 h 113"/>
                <a:gd name="T8" fmla="*/ 280 w 369"/>
                <a:gd name="T9" fmla="*/ 24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113">
                  <a:moveTo>
                    <a:pt x="280" y="24"/>
                  </a:moveTo>
                  <a:lnTo>
                    <a:pt x="368" y="112"/>
                  </a:lnTo>
                  <a:lnTo>
                    <a:pt x="0" y="112"/>
                  </a:lnTo>
                  <a:lnTo>
                    <a:pt x="0" y="0"/>
                  </a:lnTo>
                  <a:lnTo>
                    <a:pt x="280" y="24"/>
                  </a:lnTo>
                </a:path>
              </a:pathLst>
            </a:custGeom>
            <a:gradFill rotWithShape="0">
              <a:gsLst>
                <a:gs pos="0">
                  <a:srgbClr val="FFEFA9"/>
                </a:gs>
                <a:gs pos="100000">
                  <a:srgbClr val="E5D798"/>
                </a:gs>
              </a:gsLst>
              <a:lin ang="5400000" scaled="1"/>
            </a:gradFill>
            <a:ln w="12700" cap="rnd" cmpd="sng">
              <a:solidFill>
                <a:schemeClr val="bg2"/>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45111" name="Rectangle 72"/>
            <p:cNvSpPr>
              <a:spLocks noChangeArrowheads="1"/>
            </p:cNvSpPr>
            <p:nvPr/>
          </p:nvSpPr>
          <p:spPr bwMode="auto">
            <a:xfrm>
              <a:off x="732" y="2539"/>
              <a:ext cx="336" cy="220"/>
            </a:xfrm>
            <a:prstGeom prst="rect">
              <a:avLst/>
            </a:prstGeom>
            <a:gradFill rotWithShape="0">
              <a:gsLst>
                <a:gs pos="0">
                  <a:srgbClr val="FFEFA9"/>
                </a:gs>
                <a:gs pos="100000">
                  <a:srgbClr val="E5D798"/>
                </a:gs>
              </a:gsLst>
              <a:lin ang="5400000" scaled="1"/>
            </a:gradFill>
            <a:ln w="12700">
              <a:solidFill>
                <a:schemeClr val="bg2"/>
              </a:solidFill>
              <a:miter lim="800000"/>
              <a:headEnd/>
              <a:tailEnd/>
            </a:ln>
            <a:effectLst>
              <a:outerShdw dist="17961" dir="2700000" algn="ctr" rotWithShape="0">
                <a:schemeClr val="tx2"/>
              </a:outerShdw>
            </a:effec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112" name="AutoShape 73"/>
            <p:cNvSpPr>
              <a:spLocks noChangeArrowheads="1"/>
            </p:cNvSpPr>
            <p:nvPr/>
          </p:nvSpPr>
          <p:spPr bwMode="auto">
            <a:xfrm rot="5400000" flipV="1">
              <a:off x="1003" y="2616"/>
              <a:ext cx="220" cy="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33 w 21600"/>
                <a:gd name="T13" fmla="*/ 3600 h 21600"/>
                <a:gd name="T14" fmla="*/ 1796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599" y="21600"/>
                  </a:lnTo>
                  <a:lnTo>
                    <a:pt x="18001" y="21600"/>
                  </a:lnTo>
                  <a:lnTo>
                    <a:pt x="21600" y="0"/>
                  </a:lnTo>
                  <a:lnTo>
                    <a:pt x="0" y="0"/>
                  </a:lnTo>
                  <a:close/>
                </a:path>
              </a:pathLst>
            </a:custGeom>
            <a:gradFill rotWithShape="0">
              <a:gsLst>
                <a:gs pos="0">
                  <a:srgbClr val="FFEFA9"/>
                </a:gs>
                <a:gs pos="100000">
                  <a:srgbClr val="E5D798"/>
                </a:gs>
              </a:gsLst>
              <a:lin ang="5400000" scaled="1"/>
            </a:gradFill>
            <a:ln w="12700">
              <a:solidFill>
                <a:schemeClr val="bg2"/>
              </a:solidFill>
              <a:miter lim="800000"/>
              <a:headEnd/>
              <a:tailEnd/>
            </a:ln>
            <a:effectLst>
              <a:outerShdw dist="17961" dir="2700000" algn="ctr" rotWithShape="0">
                <a:schemeClr val="tx2"/>
              </a:outerShdw>
            </a:effectLst>
          </p:spPr>
          <p:txBody>
            <a:bodyPr wrap="none" anchor="ctr"/>
            <a:lstStyle/>
            <a:p>
              <a:endParaRPr lang="en-US"/>
            </a:p>
          </p:txBody>
        </p:sp>
        <p:sp>
          <p:nvSpPr>
            <p:cNvPr id="45113" name="Rectangle 74"/>
            <p:cNvSpPr>
              <a:spLocks noChangeArrowheads="1"/>
            </p:cNvSpPr>
            <p:nvPr/>
          </p:nvSpPr>
          <p:spPr bwMode="auto">
            <a:xfrm>
              <a:off x="1133" y="2605"/>
              <a:ext cx="90" cy="100"/>
            </a:xfrm>
            <a:prstGeom prst="rect">
              <a:avLst/>
            </a:prstGeom>
            <a:gradFill rotWithShape="0">
              <a:gsLst>
                <a:gs pos="0">
                  <a:srgbClr val="FFEFA9"/>
                </a:gs>
                <a:gs pos="100000">
                  <a:srgbClr val="E5D798"/>
                </a:gs>
              </a:gsLst>
              <a:lin ang="5400000" scaled="1"/>
            </a:gradFill>
            <a:ln w="12700">
              <a:solidFill>
                <a:schemeClr val="bg2"/>
              </a:solidFill>
              <a:miter lim="800000"/>
              <a:headEnd/>
              <a:tailEnd/>
            </a:ln>
            <a:effectLst>
              <a:outerShdw dist="12700" dir="5400000" algn="ctr" rotWithShape="0">
                <a:schemeClr val="tx2"/>
              </a:outerShdw>
            </a:effec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114" name="Oval 75"/>
            <p:cNvSpPr>
              <a:spLocks noChangeArrowheads="1"/>
            </p:cNvSpPr>
            <p:nvPr/>
          </p:nvSpPr>
          <p:spPr bwMode="auto">
            <a:xfrm>
              <a:off x="1209" y="2602"/>
              <a:ext cx="24" cy="103"/>
            </a:xfrm>
            <a:prstGeom prst="ellipse">
              <a:avLst/>
            </a:prstGeom>
            <a:gradFill rotWithShape="0">
              <a:gsLst>
                <a:gs pos="0">
                  <a:srgbClr val="FFEFA9"/>
                </a:gs>
                <a:gs pos="100000">
                  <a:srgbClr val="E5D798"/>
                </a:gs>
              </a:gsLst>
              <a:lin ang="5400000" scaled="1"/>
            </a:gradFill>
            <a:ln w="12700">
              <a:solidFill>
                <a:schemeClr val="bg2"/>
              </a:solidFill>
              <a:round/>
              <a:headEnd/>
              <a:tailEnd/>
            </a:ln>
            <a:effectLst>
              <a:outerShdw dist="17961" dir="2700000" algn="ctr" rotWithShape="0">
                <a:schemeClr val="bg2"/>
              </a:outerShdw>
            </a:effec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115" name="Oval 76"/>
            <p:cNvSpPr>
              <a:spLocks noChangeArrowheads="1"/>
            </p:cNvSpPr>
            <p:nvPr/>
          </p:nvSpPr>
          <p:spPr bwMode="auto">
            <a:xfrm>
              <a:off x="1114" y="2605"/>
              <a:ext cx="20" cy="99"/>
            </a:xfrm>
            <a:prstGeom prst="ellipse">
              <a:avLst/>
            </a:prstGeom>
            <a:gradFill rotWithShape="0">
              <a:gsLst>
                <a:gs pos="0">
                  <a:srgbClr val="FFEFA9"/>
                </a:gs>
                <a:gs pos="100000">
                  <a:srgbClr val="E5D798"/>
                </a:gs>
              </a:gsLst>
              <a:lin ang="5400000" scaled="1"/>
            </a:gradFill>
            <a:ln w="12700">
              <a:solidFill>
                <a:schemeClr val="bg2"/>
              </a:solidFill>
              <a:round/>
              <a:headEnd/>
              <a:tailEnd/>
            </a:ln>
            <a:effectLst>
              <a:outerShdw dist="17961" dir="8100000" algn="ctr" rotWithShape="0">
                <a:schemeClr val="tx1"/>
              </a:outerShdw>
            </a:effec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116" name="Oval 77"/>
            <p:cNvSpPr>
              <a:spLocks noChangeArrowheads="1"/>
            </p:cNvSpPr>
            <p:nvPr/>
          </p:nvSpPr>
          <p:spPr bwMode="auto">
            <a:xfrm>
              <a:off x="1220" y="2621"/>
              <a:ext cx="14" cy="68"/>
            </a:xfrm>
            <a:prstGeom prst="ellipse">
              <a:avLst/>
            </a:prstGeom>
            <a:gradFill rotWithShape="0">
              <a:gsLst>
                <a:gs pos="0">
                  <a:srgbClr val="FFEFA9"/>
                </a:gs>
                <a:gs pos="100000">
                  <a:srgbClr val="E5D798"/>
                </a:gs>
              </a:gsLst>
              <a:lin ang="5400000" scaled="1"/>
            </a:gra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grpSp>
      <p:sp>
        <p:nvSpPr>
          <p:cNvPr id="45090" name="Rectangle 78"/>
          <p:cNvSpPr>
            <a:spLocks noChangeArrowheads="1"/>
          </p:cNvSpPr>
          <p:nvPr/>
        </p:nvSpPr>
        <p:spPr bwMode="auto">
          <a:xfrm rot="73056" flipH="1">
            <a:off x="1538288" y="3465642"/>
            <a:ext cx="1060450" cy="42863"/>
          </a:xfrm>
          <a:prstGeom prst="rect">
            <a:avLst/>
          </a:prstGeom>
          <a:gradFill rotWithShape="0">
            <a:gsLst>
              <a:gs pos="0">
                <a:srgbClr val="3333CC"/>
              </a:gs>
              <a:gs pos="100000">
                <a:srgbClr val="D5D5F4"/>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grpSp>
        <p:nvGrpSpPr>
          <p:cNvPr id="45091" name="Group 79"/>
          <p:cNvGrpSpPr>
            <a:grpSpLocks/>
          </p:cNvGrpSpPr>
          <p:nvPr/>
        </p:nvGrpSpPr>
        <p:grpSpPr bwMode="auto">
          <a:xfrm flipH="1">
            <a:off x="1484313" y="4746755"/>
            <a:ext cx="947737" cy="274637"/>
            <a:chOff x="732" y="2539"/>
            <a:chExt cx="502" cy="301"/>
          </a:xfrm>
        </p:grpSpPr>
        <p:sp>
          <p:nvSpPr>
            <p:cNvPr id="45101" name="Freeform 80"/>
            <p:cNvSpPr>
              <a:spLocks/>
            </p:cNvSpPr>
            <p:nvPr/>
          </p:nvSpPr>
          <p:spPr bwMode="auto">
            <a:xfrm>
              <a:off x="986" y="2711"/>
              <a:ext cx="191" cy="129"/>
            </a:xfrm>
            <a:custGeom>
              <a:avLst/>
              <a:gdLst>
                <a:gd name="T0" fmla="*/ 0 w 191"/>
                <a:gd name="T1" fmla="*/ 0 h 129"/>
                <a:gd name="T2" fmla="*/ 134 w 191"/>
                <a:gd name="T3" fmla="*/ 128 h 129"/>
                <a:gd name="T4" fmla="*/ 190 w 191"/>
                <a:gd name="T5" fmla="*/ 96 h 129"/>
                <a:gd name="T6" fmla="*/ 108 w 191"/>
                <a:gd name="T7" fmla="*/ 16 h 129"/>
                <a:gd name="T8" fmla="*/ 0 w 191"/>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129">
                  <a:moveTo>
                    <a:pt x="0" y="0"/>
                  </a:moveTo>
                  <a:lnTo>
                    <a:pt x="134" y="128"/>
                  </a:lnTo>
                  <a:lnTo>
                    <a:pt x="190" y="96"/>
                  </a:lnTo>
                  <a:lnTo>
                    <a:pt x="108" y="16"/>
                  </a:lnTo>
                  <a:lnTo>
                    <a:pt x="0" y="0"/>
                  </a:lnTo>
                </a:path>
              </a:pathLst>
            </a:custGeom>
            <a:gradFill rotWithShape="0">
              <a:gsLst>
                <a:gs pos="0">
                  <a:srgbClr val="FFEFA9"/>
                </a:gs>
                <a:gs pos="100000">
                  <a:srgbClr val="E5D798"/>
                </a:gs>
              </a:gsLst>
              <a:lin ang="5400000" scaled="1"/>
            </a:gradFill>
            <a:ln w="12700" cap="rnd" cmpd="sng">
              <a:solidFill>
                <a:schemeClr val="bg2"/>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45102" name="Freeform 81"/>
            <p:cNvSpPr>
              <a:spLocks/>
            </p:cNvSpPr>
            <p:nvPr/>
          </p:nvSpPr>
          <p:spPr bwMode="auto">
            <a:xfrm>
              <a:off x="750" y="2727"/>
              <a:ext cx="369" cy="113"/>
            </a:xfrm>
            <a:custGeom>
              <a:avLst/>
              <a:gdLst>
                <a:gd name="T0" fmla="*/ 280 w 369"/>
                <a:gd name="T1" fmla="*/ 24 h 113"/>
                <a:gd name="T2" fmla="*/ 368 w 369"/>
                <a:gd name="T3" fmla="*/ 112 h 113"/>
                <a:gd name="T4" fmla="*/ 0 w 369"/>
                <a:gd name="T5" fmla="*/ 112 h 113"/>
                <a:gd name="T6" fmla="*/ 0 w 369"/>
                <a:gd name="T7" fmla="*/ 0 h 113"/>
                <a:gd name="T8" fmla="*/ 280 w 369"/>
                <a:gd name="T9" fmla="*/ 24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113">
                  <a:moveTo>
                    <a:pt x="280" y="24"/>
                  </a:moveTo>
                  <a:lnTo>
                    <a:pt x="368" y="112"/>
                  </a:lnTo>
                  <a:lnTo>
                    <a:pt x="0" y="112"/>
                  </a:lnTo>
                  <a:lnTo>
                    <a:pt x="0" y="0"/>
                  </a:lnTo>
                  <a:lnTo>
                    <a:pt x="280" y="24"/>
                  </a:lnTo>
                </a:path>
              </a:pathLst>
            </a:custGeom>
            <a:gradFill rotWithShape="0">
              <a:gsLst>
                <a:gs pos="0">
                  <a:srgbClr val="FFEFA9"/>
                </a:gs>
                <a:gs pos="100000">
                  <a:srgbClr val="E5D798"/>
                </a:gs>
              </a:gsLst>
              <a:lin ang="5400000" scaled="1"/>
            </a:gradFill>
            <a:ln w="12700" cap="rnd" cmpd="sng">
              <a:solidFill>
                <a:schemeClr val="bg2"/>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45103" name="Rectangle 82"/>
            <p:cNvSpPr>
              <a:spLocks noChangeArrowheads="1"/>
            </p:cNvSpPr>
            <p:nvPr/>
          </p:nvSpPr>
          <p:spPr bwMode="auto">
            <a:xfrm>
              <a:off x="732" y="2539"/>
              <a:ext cx="336" cy="220"/>
            </a:xfrm>
            <a:prstGeom prst="rect">
              <a:avLst/>
            </a:prstGeom>
            <a:gradFill rotWithShape="0">
              <a:gsLst>
                <a:gs pos="0">
                  <a:srgbClr val="FFEFA9"/>
                </a:gs>
                <a:gs pos="100000">
                  <a:srgbClr val="E5D798"/>
                </a:gs>
              </a:gsLst>
              <a:lin ang="5400000" scaled="1"/>
            </a:gradFill>
            <a:ln w="12700">
              <a:solidFill>
                <a:schemeClr val="bg2"/>
              </a:solidFill>
              <a:miter lim="800000"/>
              <a:headEnd/>
              <a:tailEnd/>
            </a:ln>
            <a:effectLst>
              <a:outerShdw dist="17961" dir="2700000" algn="ctr" rotWithShape="0">
                <a:schemeClr val="tx2"/>
              </a:outerShdw>
            </a:effec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104" name="AutoShape 83"/>
            <p:cNvSpPr>
              <a:spLocks noChangeArrowheads="1"/>
            </p:cNvSpPr>
            <p:nvPr/>
          </p:nvSpPr>
          <p:spPr bwMode="auto">
            <a:xfrm rot="5400000" flipV="1">
              <a:off x="1003" y="2616"/>
              <a:ext cx="220" cy="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33 w 21600"/>
                <a:gd name="T13" fmla="*/ 3600 h 21600"/>
                <a:gd name="T14" fmla="*/ 1796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599" y="21600"/>
                  </a:lnTo>
                  <a:lnTo>
                    <a:pt x="18001" y="21600"/>
                  </a:lnTo>
                  <a:lnTo>
                    <a:pt x="21600" y="0"/>
                  </a:lnTo>
                  <a:lnTo>
                    <a:pt x="0" y="0"/>
                  </a:lnTo>
                  <a:close/>
                </a:path>
              </a:pathLst>
            </a:custGeom>
            <a:gradFill rotWithShape="0">
              <a:gsLst>
                <a:gs pos="0">
                  <a:srgbClr val="FFEFA9"/>
                </a:gs>
                <a:gs pos="100000">
                  <a:srgbClr val="E5D798"/>
                </a:gs>
              </a:gsLst>
              <a:lin ang="5400000" scaled="1"/>
            </a:gradFill>
            <a:ln w="12700">
              <a:solidFill>
                <a:schemeClr val="bg2"/>
              </a:solidFill>
              <a:miter lim="800000"/>
              <a:headEnd/>
              <a:tailEnd/>
            </a:ln>
            <a:effectLst>
              <a:outerShdw dist="17961" dir="2700000" algn="ctr" rotWithShape="0">
                <a:schemeClr val="tx2"/>
              </a:outerShdw>
            </a:effectLst>
          </p:spPr>
          <p:txBody>
            <a:bodyPr wrap="none" anchor="ctr"/>
            <a:lstStyle/>
            <a:p>
              <a:endParaRPr lang="en-US"/>
            </a:p>
          </p:txBody>
        </p:sp>
        <p:sp>
          <p:nvSpPr>
            <p:cNvPr id="45105" name="Rectangle 84"/>
            <p:cNvSpPr>
              <a:spLocks noChangeArrowheads="1"/>
            </p:cNvSpPr>
            <p:nvPr/>
          </p:nvSpPr>
          <p:spPr bwMode="auto">
            <a:xfrm>
              <a:off x="1133" y="2605"/>
              <a:ext cx="90" cy="100"/>
            </a:xfrm>
            <a:prstGeom prst="rect">
              <a:avLst/>
            </a:prstGeom>
            <a:gradFill rotWithShape="0">
              <a:gsLst>
                <a:gs pos="0">
                  <a:srgbClr val="FFEFA9"/>
                </a:gs>
                <a:gs pos="100000">
                  <a:srgbClr val="E5D798"/>
                </a:gs>
              </a:gsLst>
              <a:lin ang="5400000" scaled="1"/>
            </a:gradFill>
            <a:ln w="12700">
              <a:solidFill>
                <a:schemeClr val="bg2"/>
              </a:solidFill>
              <a:miter lim="800000"/>
              <a:headEnd/>
              <a:tailEnd/>
            </a:ln>
            <a:effectLst>
              <a:outerShdw dist="12700" dir="5400000" algn="ctr" rotWithShape="0">
                <a:schemeClr val="tx2"/>
              </a:outerShdw>
            </a:effec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106" name="Oval 85"/>
            <p:cNvSpPr>
              <a:spLocks noChangeArrowheads="1"/>
            </p:cNvSpPr>
            <p:nvPr/>
          </p:nvSpPr>
          <p:spPr bwMode="auto">
            <a:xfrm>
              <a:off x="1209" y="2602"/>
              <a:ext cx="24" cy="103"/>
            </a:xfrm>
            <a:prstGeom prst="ellipse">
              <a:avLst/>
            </a:prstGeom>
            <a:gradFill rotWithShape="0">
              <a:gsLst>
                <a:gs pos="0">
                  <a:srgbClr val="FFEFA9"/>
                </a:gs>
                <a:gs pos="100000">
                  <a:srgbClr val="E5D798"/>
                </a:gs>
              </a:gsLst>
              <a:lin ang="5400000" scaled="1"/>
            </a:gradFill>
            <a:ln w="12700">
              <a:solidFill>
                <a:schemeClr val="bg2"/>
              </a:solidFill>
              <a:round/>
              <a:headEnd/>
              <a:tailEnd/>
            </a:ln>
            <a:effectLst>
              <a:outerShdw dist="17961" dir="2700000" algn="ctr" rotWithShape="0">
                <a:schemeClr val="bg2"/>
              </a:outerShdw>
            </a:effec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107" name="Oval 86"/>
            <p:cNvSpPr>
              <a:spLocks noChangeArrowheads="1"/>
            </p:cNvSpPr>
            <p:nvPr/>
          </p:nvSpPr>
          <p:spPr bwMode="auto">
            <a:xfrm>
              <a:off x="1114" y="2605"/>
              <a:ext cx="20" cy="99"/>
            </a:xfrm>
            <a:prstGeom prst="ellipse">
              <a:avLst/>
            </a:prstGeom>
            <a:gradFill rotWithShape="0">
              <a:gsLst>
                <a:gs pos="0">
                  <a:srgbClr val="FFEFA9"/>
                </a:gs>
                <a:gs pos="100000">
                  <a:srgbClr val="E5D798"/>
                </a:gs>
              </a:gsLst>
              <a:lin ang="5400000" scaled="1"/>
            </a:gradFill>
            <a:ln w="12700">
              <a:solidFill>
                <a:schemeClr val="bg2"/>
              </a:solidFill>
              <a:round/>
              <a:headEnd/>
              <a:tailEnd/>
            </a:ln>
            <a:effectLst>
              <a:outerShdw dist="17961" dir="8100000" algn="ctr" rotWithShape="0">
                <a:schemeClr val="tx1"/>
              </a:outerShdw>
            </a:effec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108" name="Oval 87"/>
            <p:cNvSpPr>
              <a:spLocks noChangeArrowheads="1"/>
            </p:cNvSpPr>
            <p:nvPr/>
          </p:nvSpPr>
          <p:spPr bwMode="auto">
            <a:xfrm>
              <a:off x="1220" y="2621"/>
              <a:ext cx="14" cy="68"/>
            </a:xfrm>
            <a:prstGeom prst="ellipse">
              <a:avLst/>
            </a:prstGeom>
            <a:gradFill rotWithShape="0">
              <a:gsLst>
                <a:gs pos="0">
                  <a:srgbClr val="FFEFA9"/>
                </a:gs>
                <a:gs pos="100000">
                  <a:srgbClr val="E5D798"/>
                </a:gs>
              </a:gsLst>
              <a:lin ang="5400000" scaled="1"/>
            </a:gra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grpSp>
      <p:sp>
        <p:nvSpPr>
          <p:cNvPr id="45092" name="Rectangle 88"/>
          <p:cNvSpPr>
            <a:spLocks noChangeArrowheads="1"/>
          </p:cNvSpPr>
          <p:nvPr/>
        </p:nvSpPr>
        <p:spPr bwMode="auto">
          <a:xfrm flipV="1">
            <a:off x="1533525" y="3421192"/>
            <a:ext cx="1065213" cy="42863"/>
          </a:xfrm>
          <a:prstGeom prst="rect">
            <a:avLst/>
          </a:prstGeom>
          <a:gradFill rotWithShape="0">
            <a:gsLst>
              <a:gs pos="0">
                <a:srgbClr val="FF3300"/>
              </a:gs>
              <a:gs pos="100000">
                <a:srgbClr val="FF9176"/>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5093" name="Line 89"/>
          <p:cNvSpPr>
            <a:spLocks noChangeShapeType="1"/>
          </p:cNvSpPr>
          <p:nvPr/>
        </p:nvSpPr>
        <p:spPr bwMode="auto">
          <a:xfrm flipV="1">
            <a:off x="4502150" y="3376742"/>
            <a:ext cx="582613" cy="4763"/>
          </a:xfrm>
          <a:prstGeom prst="line">
            <a:avLst/>
          </a:prstGeom>
          <a:noFill/>
          <a:ln w="254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4" name="Oval 90"/>
          <p:cNvSpPr>
            <a:spLocks noChangeArrowheads="1"/>
          </p:cNvSpPr>
          <p:nvPr/>
        </p:nvSpPr>
        <p:spPr bwMode="auto">
          <a:xfrm>
            <a:off x="2133600" y="3306892"/>
            <a:ext cx="90488" cy="330200"/>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grpSp>
        <p:nvGrpSpPr>
          <p:cNvPr id="45095" name="Group 91"/>
          <p:cNvGrpSpPr>
            <a:grpSpLocks/>
          </p:cNvGrpSpPr>
          <p:nvPr/>
        </p:nvGrpSpPr>
        <p:grpSpPr bwMode="auto">
          <a:xfrm>
            <a:off x="3378200" y="1300292"/>
            <a:ext cx="593725" cy="833438"/>
            <a:chOff x="2350" y="2856"/>
            <a:chExt cx="421" cy="525"/>
          </a:xfrm>
        </p:grpSpPr>
        <p:sp useBgFill="1">
          <p:nvSpPr>
            <p:cNvPr id="45098" name="Freeform 92"/>
            <p:cNvSpPr>
              <a:spLocks/>
            </p:cNvSpPr>
            <p:nvPr/>
          </p:nvSpPr>
          <p:spPr bwMode="auto">
            <a:xfrm>
              <a:off x="2395" y="3039"/>
              <a:ext cx="349" cy="154"/>
            </a:xfrm>
            <a:custGeom>
              <a:avLst/>
              <a:gdLst>
                <a:gd name="T0" fmla="*/ 0 w 391"/>
                <a:gd name="T1" fmla="*/ 153 h 154"/>
                <a:gd name="T2" fmla="*/ 23 w 391"/>
                <a:gd name="T3" fmla="*/ 121 h 154"/>
                <a:gd name="T4" fmla="*/ 42 w 391"/>
                <a:gd name="T5" fmla="*/ 83 h 154"/>
                <a:gd name="T6" fmla="*/ 58 w 391"/>
                <a:gd name="T7" fmla="*/ 51 h 154"/>
                <a:gd name="T8" fmla="*/ 74 w 391"/>
                <a:gd name="T9" fmla="*/ 26 h 154"/>
                <a:gd name="T10" fmla="*/ 87 w 391"/>
                <a:gd name="T11" fmla="*/ 6 h 154"/>
                <a:gd name="T12" fmla="*/ 101 w 391"/>
                <a:gd name="T13" fmla="*/ 0 h 154"/>
                <a:gd name="T14" fmla="*/ 107 w 391"/>
                <a:gd name="T15" fmla="*/ 0 h 154"/>
                <a:gd name="T16" fmla="*/ 114 w 391"/>
                <a:gd name="T17" fmla="*/ 6 h 154"/>
                <a:gd name="T18" fmla="*/ 120 w 391"/>
                <a:gd name="T19" fmla="*/ 19 h 154"/>
                <a:gd name="T20" fmla="*/ 127 w 391"/>
                <a:gd name="T21" fmla="*/ 32 h 154"/>
                <a:gd name="T22" fmla="*/ 138 w 391"/>
                <a:gd name="T23" fmla="*/ 64 h 154"/>
                <a:gd name="T24" fmla="*/ 152 w 391"/>
                <a:gd name="T25" fmla="*/ 89 h 154"/>
                <a:gd name="T26" fmla="*/ 162 w 391"/>
                <a:gd name="T27" fmla="*/ 108 h 154"/>
                <a:gd name="T28" fmla="*/ 171 w 391"/>
                <a:gd name="T29" fmla="*/ 121 h 154"/>
                <a:gd name="T30" fmla="*/ 182 w 391"/>
                <a:gd name="T31" fmla="*/ 134 h 154"/>
                <a:gd name="T32" fmla="*/ 185 w 391"/>
                <a:gd name="T33" fmla="*/ 140 h 154"/>
                <a:gd name="T34" fmla="*/ 197 w 391"/>
                <a:gd name="T35" fmla="*/ 152 h 154"/>
                <a:gd name="T36" fmla="*/ 0 w 391"/>
                <a:gd name="T37" fmla="*/ 153 h 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1" h="154">
                  <a:moveTo>
                    <a:pt x="0" y="153"/>
                  </a:moveTo>
                  <a:lnTo>
                    <a:pt x="45" y="121"/>
                  </a:lnTo>
                  <a:lnTo>
                    <a:pt x="83" y="83"/>
                  </a:lnTo>
                  <a:lnTo>
                    <a:pt x="115" y="51"/>
                  </a:lnTo>
                  <a:lnTo>
                    <a:pt x="147" y="26"/>
                  </a:lnTo>
                  <a:lnTo>
                    <a:pt x="173" y="6"/>
                  </a:lnTo>
                  <a:lnTo>
                    <a:pt x="199" y="0"/>
                  </a:lnTo>
                  <a:lnTo>
                    <a:pt x="211" y="0"/>
                  </a:lnTo>
                  <a:lnTo>
                    <a:pt x="224" y="6"/>
                  </a:lnTo>
                  <a:lnTo>
                    <a:pt x="237" y="19"/>
                  </a:lnTo>
                  <a:lnTo>
                    <a:pt x="250" y="32"/>
                  </a:lnTo>
                  <a:lnTo>
                    <a:pt x="275" y="64"/>
                  </a:lnTo>
                  <a:lnTo>
                    <a:pt x="301" y="89"/>
                  </a:lnTo>
                  <a:lnTo>
                    <a:pt x="320" y="108"/>
                  </a:lnTo>
                  <a:lnTo>
                    <a:pt x="340" y="121"/>
                  </a:lnTo>
                  <a:lnTo>
                    <a:pt x="359" y="134"/>
                  </a:lnTo>
                  <a:lnTo>
                    <a:pt x="365" y="140"/>
                  </a:lnTo>
                  <a:lnTo>
                    <a:pt x="390" y="152"/>
                  </a:lnTo>
                  <a:lnTo>
                    <a:pt x="0" y="153"/>
                  </a:lnTo>
                </a:path>
              </a:pathLst>
            </a:custGeom>
            <a:ln w="254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9" name="Freeform 93"/>
            <p:cNvSpPr>
              <a:spLocks/>
            </p:cNvSpPr>
            <p:nvPr/>
          </p:nvSpPr>
          <p:spPr bwMode="auto">
            <a:xfrm>
              <a:off x="2350" y="2856"/>
              <a:ext cx="412" cy="327"/>
            </a:xfrm>
            <a:custGeom>
              <a:avLst/>
              <a:gdLst>
                <a:gd name="T0" fmla="*/ 232 w 462"/>
                <a:gd name="T1" fmla="*/ 326 h 327"/>
                <a:gd name="T2" fmla="*/ 0 w 462"/>
                <a:gd name="T3" fmla="*/ 326 h 327"/>
                <a:gd name="T4" fmla="*/ 0 w 462"/>
                <a:gd name="T5" fmla="*/ 0 h 327"/>
                <a:gd name="T6" fmla="*/ 0 60000 65536"/>
                <a:gd name="T7" fmla="*/ 0 60000 65536"/>
                <a:gd name="T8" fmla="*/ 0 60000 65536"/>
              </a:gdLst>
              <a:ahLst/>
              <a:cxnLst>
                <a:cxn ang="T6">
                  <a:pos x="T0" y="T1"/>
                </a:cxn>
                <a:cxn ang="T7">
                  <a:pos x="T2" y="T3"/>
                </a:cxn>
                <a:cxn ang="T8">
                  <a:pos x="T4" y="T5"/>
                </a:cxn>
              </a:cxnLst>
              <a:rect l="0" t="0" r="r" b="b"/>
              <a:pathLst>
                <a:path w="462" h="327">
                  <a:moveTo>
                    <a:pt x="461" y="326"/>
                  </a:moveTo>
                  <a:lnTo>
                    <a:pt x="0" y="326"/>
                  </a:lnTo>
                  <a:lnTo>
                    <a:pt x="0" y="0"/>
                  </a:lnTo>
                </a:path>
              </a:pathLst>
            </a:custGeom>
            <a:noFill/>
            <a:ln w="25400" cap="rnd" cmpd="sng">
              <a:solidFill>
                <a:schemeClr val="hlink"/>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45100" name="Rectangle 94"/>
            <p:cNvSpPr>
              <a:spLocks noChangeArrowheads="1"/>
            </p:cNvSpPr>
            <p:nvPr/>
          </p:nvSpPr>
          <p:spPr bwMode="auto">
            <a:xfrm>
              <a:off x="2390" y="3181"/>
              <a:ext cx="381"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500">
                  <a:solidFill>
                    <a:schemeClr val="bg2"/>
                  </a:solidFill>
                  <a:ea typeface="新細明體" panose="02020500000000000000" pitchFamily="18" charset="-120"/>
                </a:rPr>
                <a:t>Time</a:t>
              </a:r>
            </a:p>
          </p:txBody>
        </p:sp>
      </p:grpSp>
      <p:sp>
        <p:nvSpPr>
          <p:cNvPr id="45096" name="Freeform 95"/>
          <p:cNvSpPr>
            <a:spLocks/>
          </p:cNvSpPr>
          <p:nvPr/>
        </p:nvSpPr>
        <p:spPr bwMode="auto">
          <a:xfrm>
            <a:off x="976313" y="3446592"/>
            <a:ext cx="525462" cy="1409700"/>
          </a:xfrm>
          <a:custGeom>
            <a:avLst/>
            <a:gdLst>
              <a:gd name="T0" fmla="*/ 2147483647 w 372"/>
              <a:gd name="T1" fmla="*/ 2147483647 h 912"/>
              <a:gd name="T2" fmla="*/ 2147483647 w 372"/>
              <a:gd name="T3" fmla="*/ 2147483647 h 912"/>
              <a:gd name="T4" fmla="*/ 2147483647 w 372"/>
              <a:gd name="T5" fmla="*/ 0 h 912"/>
              <a:gd name="T6" fmla="*/ 0 60000 65536"/>
              <a:gd name="T7" fmla="*/ 0 60000 65536"/>
              <a:gd name="T8" fmla="*/ 0 60000 65536"/>
            </a:gdLst>
            <a:ahLst/>
            <a:cxnLst>
              <a:cxn ang="T6">
                <a:pos x="T0" y="T1"/>
              </a:cxn>
              <a:cxn ang="T7">
                <a:pos x="T2" y="T3"/>
              </a:cxn>
              <a:cxn ang="T8">
                <a:pos x="T4" y="T5"/>
              </a:cxn>
            </a:cxnLst>
            <a:rect l="0" t="0" r="r" b="b"/>
            <a:pathLst>
              <a:path w="372" h="912">
                <a:moveTo>
                  <a:pt x="348" y="912"/>
                </a:moveTo>
                <a:cubicBezTo>
                  <a:pt x="174" y="776"/>
                  <a:pt x="0" y="640"/>
                  <a:pt x="4" y="488"/>
                </a:cubicBezTo>
                <a:cubicBezTo>
                  <a:pt x="8" y="336"/>
                  <a:pt x="309" y="81"/>
                  <a:pt x="372"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7" name="Freeform 96"/>
          <p:cNvSpPr>
            <a:spLocks/>
          </p:cNvSpPr>
          <p:nvPr/>
        </p:nvSpPr>
        <p:spPr bwMode="auto">
          <a:xfrm>
            <a:off x="1162050" y="3484692"/>
            <a:ext cx="361950" cy="965200"/>
          </a:xfrm>
          <a:custGeom>
            <a:avLst/>
            <a:gdLst>
              <a:gd name="T0" fmla="*/ 2147483647 w 256"/>
              <a:gd name="T1" fmla="*/ 2147483647 h 608"/>
              <a:gd name="T2" fmla="*/ 2147483647 w 256"/>
              <a:gd name="T3" fmla="*/ 2147483647 h 608"/>
              <a:gd name="T4" fmla="*/ 2147483647 w 256"/>
              <a:gd name="T5" fmla="*/ 0 h 608"/>
              <a:gd name="T6" fmla="*/ 0 60000 65536"/>
              <a:gd name="T7" fmla="*/ 0 60000 65536"/>
              <a:gd name="T8" fmla="*/ 0 60000 65536"/>
            </a:gdLst>
            <a:ahLst/>
            <a:cxnLst>
              <a:cxn ang="T6">
                <a:pos x="T0" y="T1"/>
              </a:cxn>
              <a:cxn ang="T7">
                <a:pos x="T2" y="T3"/>
              </a:cxn>
              <a:cxn ang="T8">
                <a:pos x="T4" y="T5"/>
              </a:cxn>
            </a:cxnLst>
            <a:rect l="0" t="0" r="r" b="b"/>
            <a:pathLst>
              <a:path w="256" h="608">
                <a:moveTo>
                  <a:pt x="208" y="608"/>
                </a:moveTo>
                <a:cubicBezTo>
                  <a:pt x="104" y="506"/>
                  <a:pt x="0" y="405"/>
                  <a:pt x="8" y="304"/>
                </a:cubicBezTo>
                <a:cubicBezTo>
                  <a:pt x="16" y="203"/>
                  <a:pt x="136" y="101"/>
                  <a:pt x="256"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文字方塊 1"/>
          <p:cNvSpPr txBox="1"/>
          <p:nvPr/>
        </p:nvSpPr>
        <p:spPr>
          <a:xfrm>
            <a:off x="1881616" y="1966193"/>
            <a:ext cx="1124026" cy="369332"/>
          </a:xfrm>
          <a:prstGeom prst="rect">
            <a:avLst/>
          </a:prstGeom>
          <a:noFill/>
        </p:spPr>
        <p:txBody>
          <a:bodyPr wrap="none" rtlCol="0">
            <a:spAutoFit/>
          </a:bodyPr>
          <a:lstStyle/>
          <a:p>
            <a:r>
              <a:rPr lang="en-US" altLang="zh-TW" b="1" dirty="0" smtClean="0">
                <a:solidFill>
                  <a:srgbClr val="0000FF"/>
                </a:solidFill>
              </a:rPr>
              <a:t>1. Fluidics</a:t>
            </a:r>
            <a:endParaRPr lang="zh-TW" altLang="en-US" b="1" dirty="0">
              <a:solidFill>
                <a:srgbClr val="0000FF"/>
              </a:solidFill>
            </a:endParaRPr>
          </a:p>
        </p:txBody>
      </p:sp>
      <p:sp>
        <p:nvSpPr>
          <p:cNvPr id="3" name="文字方塊 2"/>
          <p:cNvSpPr txBox="1"/>
          <p:nvPr/>
        </p:nvSpPr>
        <p:spPr>
          <a:xfrm>
            <a:off x="1457425" y="5298173"/>
            <a:ext cx="1054664" cy="369332"/>
          </a:xfrm>
          <a:prstGeom prst="rect">
            <a:avLst/>
          </a:prstGeom>
          <a:noFill/>
        </p:spPr>
        <p:txBody>
          <a:bodyPr wrap="square" rtlCol="0">
            <a:spAutoFit/>
          </a:bodyPr>
          <a:lstStyle/>
          <a:p>
            <a:r>
              <a:rPr lang="en-US" altLang="zh-TW" b="1" dirty="0" smtClean="0">
                <a:solidFill>
                  <a:srgbClr val="0000FF"/>
                </a:solidFill>
              </a:rPr>
              <a:t>2. Optics</a:t>
            </a:r>
            <a:endParaRPr lang="zh-TW" altLang="en-US" b="1" dirty="0">
              <a:solidFill>
                <a:srgbClr val="0000FF"/>
              </a:solidFill>
            </a:endParaRPr>
          </a:p>
        </p:txBody>
      </p:sp>
      <p:sp>
        <p:nvSpPr>
          <p:cNvPr id="4" name="文字方塊 3"/>
          <p:cNvSpPr txBox="1"/>
          <p:nvPr/>
        </p:nvSpPr>
        <p:spPr>
          <a:xfrm>
            <a:off x="4695598" y="657983"/>
            <a:ext cx="1474089" cy="369332"/>
          </a:xfrm>
          <a:prstGeom prst="rect">
            <a:avLst/>
          </a:prstGeom>
          <a:noFill/>
        </p:spPr>
        <p:txBody>
          <a:bodyPr wrap="square" rtlCol="0">
            <a:spAutoFit/>
          </a:bodyPr>
          <a:lstStyle/>
          <a:p>
            <a:r>
              <a:rPr lang="en-US" altLang="zh-TW" b="1" dirty="0" smtClean="0">
                <a:solidFill>
                  <a:srgbClr val="0000FF"/>
                </a:solidFill>
              </a:rPr>
              <a:t>3. Electronics</a:t>
            </a:r>
            <a:endParaRPr lang="zh-TW" altLang="en-US" b="1" dirty="0">
              <a:solidFill>
                <a:srgbClr val="0000FF"/>
              </a:solidFill>
            </a:endParaRPr>
          </a:p>
        </p:txBody>
      </p:sp>
    </p:spTree>
    <p:extLst>
      <p:ext uri="{BB962C8B-B14F-4D97-AF65-F5344CB8AC3E}">
        <p14:creationId xmlns:p14="http://schemas.microsoft.com/office/powerpoint/2010/main" val="422350403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792163" y="1131888"/>
            <a:ext cx="78835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r>
              <a:rPr lang="en-US" altLang="zh-TW" sz="2800" dirty="0">
                <a:ea typeface="華康細圓體"/>
                <a:cs typeface="華康細圓體"/>
              </a:rPr>
              <a:t>Phenotype Analysis (Cell Surface Antigens/Markers)</a:t>
            </a:r>
            <a:endParaRPr lang="zh-TW" altLang="en-US" sz="2800" dirty="0">
              <a:ea typeface="華康細圓體"/>
              <a:cs typeface="華康細圓體"/>
            </a:endParaRPr>
          </a:p>
          <a:p>
            <a:r>
              <a:rPr lang="en-US" altLang="zh-TW" sz="2800" dirty="0">
                <a:ea typeface="華康細圓體"/>
                <a:cs typeface="華康細圓體"/>
              </a:rPr>
              <a:t>Intracellular Analysis</a:t>
            </a:r>
            <a:r>
              <a:rPr lang="zh-TW" altLang="en-US" sz="2800" dirty="0">
                <a:ea typeface="華康細圓體"/>
                <a:cs typeface="華康細圓體"/>
              </a:rPr>
              <a:t/>
            </a:r>
            <a:br>
              <a:rPr lang="zh-TW" altLang="en-US" sz="2800" dirty="0">
                <a:ea typeface="華康細圓體"/>
                <a:cs typeface="華康細圓體"/>
              </a:rPr>
            </a:br>
            <a:r>
              <a:rPr lang="en-US" altLang="zh-TW" sz="2000" dirty="0">
                <a:ea typeface="華康細圓體"/>
                <a:cs typeface="華康細圓體"/>
              </a:rPr>
              <a:t>-- </a:t>
            </a:r>
            <a:r>
              <a:rPr lang="en-US" altLang="zh-TW" sz="2000" dirty="0" err="1">
                <a:ea typeface="華康細圓體"/>
                <a:cs typeface="華康細圓體"/>
              </a:rPr>
              <a:t>Eg</a:t>
            </a:r>
            <a:r>
              <a:rPr lang="en-US" altLang="zh-TW" sz="2000" dirty="0">
                <a:ea typeface="華康細圓體"/>
                <a:cs typeface="華康細圓體"/>
              </a:rPr>
              <a:t>. Cytokines, Signal Transduction molecules…etc.</a:t>
            </a:r>
            <a:endParaRPr lang="en-US" altLang="zh-TW" sz="2800" dirty="0">
              <a:ea typeface="華康細圓體"/>
              <a:cs typeface="華康細圓體"/>
            </a:endParaRPr>
          </a:p>
          <a:p>
            <a:r>
              <a:rPr lang="en-US" altLang="zh-TW" sz="2800" dirty="0">
                <a:ea typeface="華康細圓體"/>
                <a:cs typeface="華康細圓體"/>
              </a:rPr>
              <a:t>DNA</a:t>
            </a:r>
            <a:r>
              <a:rPr lang="zh-TW" altLang="en-US" sz="2800" dirty="0">
                <a:ea typeface="華康細圓體"/>
                <a:cs typeface="華康細圓體"/>
              </a:rPr>
              <a:t> </a:t>
            </a:r>
            <a:r>
              <a:rPr lang="en-US" altLang="zh-TW" sz="2800" dirty="0">
                <a:ea typeface="華康細圓體"/>
                <a:cs typeface="華康細圓體"/>
              </a:rPr>
              <a:t>Analysis</a:t>
            </a:r>
            <a:br>
              <a:rPr lang="en-US" altLang="zh-TW" sz="2800" dirty="0">
                <a:ea typeface="華康細圓體"/>
                <a:cs typeface="華康細圓體"/>
              </a:rPr>
            </a:br>
            <a:r>
              <a:rPr lang="en-US" altLang="zh-TW" sz="2000" dirty="0">
                <a:ea typeface="華康細圓體"/>
                <a:cs typeface="華康細圓體"/>
              </a:rPr>
              <a:t>-- </a:t>
            </a:r>
            <a:r>
              <a:rPr lang="en-US" altLang="zh-TW" sz="2000" dirty="0" err="1">
                <a:ea typeface="華康細圓體"/>
                <a:cs typeface="華康細圓體"/>
              </a:rPr>
              <a:t>Eg</a:t>
            </a:r>
            <a:r>
              <a:rPr lang="en-US" altLang="zh-TW" sz="2000" dirty="0">
                <a:ea typeface="華康細圓體"/>
                <a:cs typeface="華康細圓體"/>
              </a:rPr>
              <a:t>. Viability, Cell cycle, Apoptosis…etc.</a:t>
            </a:r>
            <a:endParaRPr lang="en-US" altLang="zh-TW" sz="2800" dirty="0">
              <a:ea typeface="華康細圓體"/>
              <a:cs typeface="華康細圓體"/>
            </a:endParaRPr>
          </a:p>
          <a:p>
            <a:r>
              <a:rPr lang="en-US" altLang="zh-TW" sz="2800" dirty="0">
                <a:ea typeface="華康細圓體"/>
                <a:cs typeface="華康細圓體"/>
              </a:rPr>
              <a:t>Cell </a:t>
            </a:r>
            <a:r>
              <a:rPr lang="en-US" altLang="zh-TW" sz="2800" dirty="0" smtClean="0">
                <a:ea typeface="華康細圓體"/>
                <a:cs typeface="華康細圓體"/>
              </a:rPr>
              <a:t>Function </a:t>
            </a:r>
            <a:r>
              <a:rPr lang="en-US" altLang="zh-TW" sz="2800" dirty="0">
                <a:ea typeface="華康細圓體"/>
                <a:cs typeface="華康細圓體"/>
              </a:rPr>
              <a:t>Analysis</a:t>
            </a:r>
            <a:br>
              <a:rPr lang="en-US" altLang="zh-TW" sz="2800" dirty="0">
                <a:ea typeface="華康細圓體"/>
                <a:cs typeface="華康細圓體"/>
              </a:rPr>
            </a:br>
            <a:r>
              <a:rPr lang="en-US" altLang="zh-TW" sz="2000" dirty="0">
                <a:ea typeface="華康細圓體"/>
                <a:cs typeface="華康細圓體"/>
              </a:rPr>
              <a:t>-- </a:t>
            </a:r>
            <a:r>
              <a:rPr lang="en-US" altLang="zh-TW" sz="2000" dirty="0" err="1">
                <a:ea typeface="華康細圓體"/>
                <a:cs typeface="華康細圓體"/>
              </a:rPr>
              <a:t>Eg</a:t>
            </a:r>
            <a:r>
              <a:rPr lang="en-US" altLang="zh-TW" sz="2000" dirty="0">
                <a:ea typeface="華康細圓體"/>
                <a:cs typeface="華康細圓體"/>
              </a:rPr>
              <a:t>. Free radicals, Ca</a:t>
            </a:r>
            <a:r>
              <a:rPr lang="en-US" altLang="zh-TW" sz="2000" baseline="30000" dirty="0">
                <a:ea typeface="華康細圓體"/>
                <a:cs typeface="華康細圓體"/>
              </a:rPr>
              <a:t>2+</a:t>
            </a:r>
            <a:r>
              <a:rPr lang="en-US" altLang="zh-TW" sz="2000" dirty="0">
                <a:ea typeface="華康細圓體"/>
                <a:cs typeface="華康細圓體"/>
              </a:rPr>
              <a:t>, Reporter genes…etc.</a:t>
            </a:r>
          </a:p>
          <a:p>
            <a:r>
              <a:rPr lang="en-US" altLang="zh-TW" sz="2800" dirty="0">
                <a:ea typeface="華康細圓體"/>
                <a:cs typeface="華康細圓體"/>
              </a:rPr>
              <a:t>CBA (Cytometric Bead Array)</a:t>
            </a:r>
          </a:p>
          <a:p>
            <a:pPr marL="0" indent="0">
              <a:buNone/>
            </a:pPr>
            <a:endParaRPr lang="zh-TW" altLang="en-US" sz="2800" dirty="0">
              <a:ea typeface="華康細圓體"/>
              <a:cs typeface="華康細圓體"/>
            </a:endParaRPr>
          </a:p>
        </p:txBody>
      </p:sp>
      <p:sp>
        <p:nvSpPr>
          <p:cNvPr id="18435" name="標題 1"/>
          <p:cNvSpPr>
            <a:spLocks noGrp="1"/>
          </p:cNvSpPr>
          <p:nvPr>
            <p:ph type="title"/>
          </p:nvPr>
        </p:nvSpPr>
        <p:spPr>
          <a:xfrm>
            <a:off x="903288" y="228600"/>
            <a:ext cx="7772400" cy="685800"/>
          </a:xfrm>
        </p:spPr>
        <p:txBody>
          <a:bodyPr/>
          <a:lstStyle/>
          <a:p>
            <a:pPr algn="l"/>
            <a:r>
              <a:rPr lang="en-US" altLang="en-US" sz="3200" b="1" dirty="0" smtClean="0">
                <a:solidFill>
                  <a:schemeClr val="accent1"/>
                </a:solidFill>
              </a:rPr>
              <a:t>Applications</a:t>
            </a:r>
          </a:p>
        </p:txBody>
      </p:sp>
    </p:spTree>
    <p:extLst>
      <p:ext uri="{BB962C8B-B14F-4D97-AF65-F5344CB8AC3E}">
        <p14:creationId xmlns:p14="http://schemas.microsoft.com/office/powerpoint/2010/main" val="1456515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435940" y="2467801"/>
            <a:ext cx="4391818" cy="3640138"/>
            <a:chOff x="1162" y="946"/>
            <a:chExt cx="3514" cy="2583"/>
          </a:xfrm>
        </p:grpSpPr>
        <p:sp>
          <p:nvSpPr>
            <p:cNvPr id="50190" name="Freeform 3"/>
            <p:cNvSpPr>
              <a:spLocks/>
            </p:cNvSpPr>
            <p:nvPr/>
          </p:nvSpPr>
          <p:spPr bwMode="auto">
            <a:xfrm>
              <a:off x="1278" y="1266"/>
              <a:ext cx="3337" cy="1980"/>
            </a:xfrm>
            <a:custGeom>
              <a:avLst/>
              <a:gdLst>
                <a:gd name="T0" fmla="*/ 0 w 5167"/>
                <a:gd name="T1" fmla="*/ 956 h 1804"/>
                <a:gd name="T2" fmla="*/ 41 w 5167"/>
                <a:gd name="T3" fmla="*/ 432 h 1804"/>
                <a:gd name="T4" fmla="*/ 77 w 5167"/>
                <a:gd name="T5" fmla="*/ 283 h 1804"/>
                <a:gd name="T6" fmla="*/ 112 w 5167"/>
                <a:gd name="T7" fmla="*/ 182 h 1804"/>
                <a:gd name="T8" fmla="*/ 161 w 5167"/>
                <a:gd name="T9" fmla="*/ 124 h 1804"/>
                <a:gd name="T10" fmla="*/ 209 w 5167"/>
                <a:gd name="T11" fmla="*/ 124 h 1804"/>
                <a:gd name="T12" fmla="*/ 235 w 5167"/>
                <a:gd name="T13" fmla="*/ 49 h 1804"/>
                <a:gd name="T14" fmla="*/ 276 w 5167"/>
                <a:gd name="T15" fmla="*/ 0 h 1804"/>
                <a:gd name="T16" fmla="*/ 335 w 5167"/>
                <a:gd name="T17" fmla="*/ 16 h 1804"/>
                <a:gd name="T18" fmla="*/ 413 w 5167"/>
                <a:gd name="T19" fmla="*/ 49 h 1804"/>
                <a:gd name="T20" fmla="*/ 489 w 5167"/>
                <a:gd name="T21" fmla="*/ 16 h 1804"/>
                <a:gd name="T22" fmla="*/ 541 w 5167"/>
                <a:gd name="T23" fmla="*/ 16 h 1804"/>
                <a:gd name="T24" fmla="*/ 628 w 5167"/>
                <a:gd name="T25" fmla="*/ 49 h 1804"/>
                <a:gd name="T26" fmla="*/ 674 w 5167"/>
                <a:gd name="T27" fmla="*/ 49 h 1804"/>
                <a:gd name="T28" fmla="*/ 737 w 5167"/>
                <a:gd name="T29" fmla="*/ 200 h 1804"/>
                <a:gd name="T30" fmla="*/ 757 w 5167"/>
                <a:gd name="T31" fmla="*/ 432 h 1804"/>
                <a:gd name="T32" fmla="*/ 777 w 5167"/>
                <a:gd name="T33" fmla="*/ 640 h 1804"/>
                <a:gd name="T34" fmla="*/ 799 w 5167"/>
                <a:gd name="T35" fmla="*/ 814 h 1804"/>
                <a:gd name="T36" fmla="*/ 831 w 5167"/>
                <a:gd name="T37" fmla="*/ 931 h 1804"/>
                <a:gd name="T38" fmla="*/ 866 w 5167"/>
                <a:gd name="T39" fmla="*/ 1156 h 1804"/>
                <a:gd name="T40" fmla="*/ 886 w 5167"/>
                <a:gd name="T41" fmla="*/ 1421 h 1804"/>
                <a:gd name="T42" fmla="*/ 886 w 5167"/>
                <a:gd name="T43" fmla="*/ 1571 h 1804"/>
                <a:gd name="T44" fmla="*/ 890 w 5167"/>
                <a:gd name="T45" fmla="*/ 1685 h 1804"/>
                <a:gd name="T46" fmla="*/ 898 w 5167"/>
                <a:gd name="T47" fmla="*/ 1927 h 1804"/>
                <a:gd name="T48" fmla="*/ 866 w 5167"/>
                <a:gd name="T49" fmla="*/ 2144 h 1804"/>
                <a:gd name="T50" fmla="*/ 779 w 5167"/>
                <a:gd name="T51" fmla="*/ 2219 h 1804"/>
                <a:gd name="T52" fmla="*/ 737 w 5167"/>
                <a:gd name="T53" fmla="*/ 2333 h 1804"/>
                <a:gd name="T54" fmla="*/ 663 w 5167"/>
                <a:gd name="T55" fmla="*/ 2484 h 1804"/>
                <a:gd name="T56" fmla="*/ 612 w 5167"/>
                <a:gd name="T57" fmla="*/ 2499 h 1804"/>
                <a:gd name="T58" fmla="*/ 537 w 5167"/>
                <a:gd name="T59" fmla="*/ 2591 h 1804"/>
                <a:gd name="T60" fmla="*/ 471 w 5167"/>
                <a:gd name="T61" fmla="*/ 2591 h 1804"/>
                <a:gd name="T62" fmla="*/ 435 w 5167"/>
                <a:gd name="T63" fmla="*/ 2601 h 1804"/>
                <a:gd name="T64" fmla="*/ 413 w 5167"/>
                <a:gd name="T65" fmla="*/ 2617 h 1804"/>
                <a:gd name="T66" fmla="*/ 367 w 5167"/>
                <a:gd name="T67" fmla="*/ 2601 h 1804"/>
                <a:gd name="T68" fmla="*/ 327 w 5167"/>
                <a:gd name="T69" fmla="*/ 2601 h 1804"/>
                <a:gd name="T70" fmla="*/ 276 w 5167"/>
                <a:gd name="T71" fmla="*/ 2601 h 1804"/>
                <a:gd name="T72" fmla="*/ 133 w 5167"/>
                <a:gd name="T73" fmla="*/ 2330 h 1804"/>
                <a:gd name="T74" fmla="*/ 11 w 5167"/>
                <a:gd name="T75" fmla="*/ 1923 h 1804"/>
                <a:gd name="T76" fmla="*/ 0 w 5167"/>
                <a:gd name="T77" fmla="*/ 956 h 18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67" h="1804">
                  <a:moveTo>
                    <a:pt x="0" y="659"/>
                  </a:moveTo>
                  <a:lnTo>
                    <a:pt x="235" y="298"/>
                  </a:lnTo>
                  <a:lnTo>
                    <a:pt x="444" y="195"/>
                  </a:lnTo>
                  <a:lnTo>
                    <a:pt x="642" y="126"/>
                  </a:lnTo>
                  <a:lnTo>
                    <a:pt x="923" y="86"/>
                  </a:lnTo>
                  <a:lnTo>
                    <a:pt x="1205" y="86"/>
                  </a:lnTo>
                  <a:lnTo>
                    <a:pt x="1351" y="34"/>
                  </a:lnTo>
                  <a:lnTo>
                    <a:pt x="1590" y="0"/>
                  </a:lnTo>
                  <a:lnTo>
                    <a:pt x="1923" y="12"/>
                  </a:lnTo>
                  <a:lnTo>
                    <a:pt x="2372" y="34"/>
                  </a:lnTo>
                  <a:lnTo>
                    <a:pt x="2809" y="12"/>
                  </a:lnTo>
                  <a:lnTo>
                    <a:pt x="3112" y="12"/>
                  </a:lnTo>
                  <a:lnTo>
                    <a:pt x="3613" y="34"/>
                  </a:lnTo>
                  <a:lnTo>
                    <a:pt x="3874" y="34"/>
                  </a:lnTo>
                  <a:lnTo>
                    <a:pt x="4237" y="138"/>
                  </a:lnTo>
                  <a:lnTo>
                    <a:pt x="4353" y="298"/>
                  </a:lnTo>
                  <a:lnTo>
                    <a:pt x="4467" y="441"/>
                  </a:lnTo>
                  <a:lnTo>
                    <a:pt x="4592" y="561"/>
                  </a:lnTo>
                  <a:lnTo>
                    <a:pt x="4779" y="641"/>
                  </a:lnTo>
                  <a:lnTo>
                    <a:pt x="4979" y="796"/>
                  </a:lnTo>
                  <a:lnTo>
                    <a:pt x="5093" y="979"/>
                  </a:lnTo>
                  <a:lnTo>
                    <a:pt x="5093" y="1082"/>
                  </a:lnTo>
                  <a:lnTo>
                    <a:pt x="5114" y="1162"/>
                  </a:lnTo>
                  <a:lnTo>
                    <a:pt x="5166" y="1328"/>
                  </a:lnTo>
                  <a:lnTo>
                    <a:pt x="4979" y="1477"/>
                  </a:lnTo>
                  <a:lnTo>
                    <a:pt x="4478" y="1529"/>
                  </a:lnTo>
                  <a:lnTo>
                    <a:pt x="4237" y="1608"/>
                  </a:lnTo>
                  <a:lnTo>
                    <a:pt x="3811" y="1712"/>
                  </a:lnTo>
                  <a:lnTo>
                    <a:pt x="3519" y="1723"/>
                  </a:lnTo>
                  <a:lnTo>
                    <a:pt x="3091" y="1786"/>
                  </a:lnTo>
                  <a:lnTo>
                    <a:pt x="2706" y="1786"/>
                  </a:lnTo>
                  <a:lnTo>
                    <a:pt x="2497" y="1792"/>
                  </a:lnTo>
                  <a:lnTo>
                    <a:pt x="2372" y="1803"/>
                  </a:lnTo>
                  <a:lnTo>
                    <a:pt x="2111" y="1792"/>
                  </a:lnTo>
                  <a:lnTo>
                    <a:pt x="1882" y="1792"/>
                  </a:lnTo>
                  <a:lnTo>
                    <a:pt x="1590" y="1792"/>
                  </a:lnTo>
                  <a:lnTo>
                    <a:pt x="765" y="1605"/>
                  </a:lnTo>
                  <a:lnTo>
                    <a:pt x="64" y="1325"/>
                  </a:lnTo>
                  <a:lnTo>
                    <a:pt x="0" y="659"/>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91" name="Oval 4"/>
            <p:cNvSpPr>
              <a:spLocks noChangeArrowheads="1"/>
            </p:cNvSpPr>
            <p:nvPr/>
          </p:nvSpPr>
          <p:spPr bwMode="auto">
            <a:xfrm>
              <a:off x="1837" y="1819"/>
              <a:ext cx="1169" cy="873"/>
            </a:xfrm>
            <a:prstGeom prst="ellipse">
              <a:avLst/>
            </a:prstGeom>
            <a:solidFill>
              <a:srgbClr val="02ABEA"/>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192" name="Rectangle 5"/>
            <p:cNvSpPr>
              <a:spLocks noChangeArrowheads="1"/>
            </p:cNvSpPr>
            <p:nvPr/>
          </p:nvSpPr>
          <p:spPr bwMode="auto">
            <a:xfrm>
              <a:off x="1908" y="1250"/>
              <a:ext cx="142" cy="136"/>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193" name="Freeform 6"/>
            <p:cNvSpPr>
              <a:spLocks/>
            </p:cNvSpPr>
            <p:nvPr/>
          </p:nvSpPr>
          <p:spPr bwMode="auto">
            <a:xfrm>
              <a:off x="1908" y="1250"/>
              <a:ext cx="149" cy="144"/>
            </a:xfrm>
            <a:custGeom>
              <a:avLst/>
              <a:gdLst>
                <a:gd name="T0" fmla="*/ 0 w 231"/>
                <a:gd name="T1" fmla="*/ 0 h 132"/>
                <a:gd name="T2" fmla="*/ 39 w 231"/>
                <a:gd name="T3" fmla="*/ 0 h 132"/>
                <a:gd name="T4" fmla="*/ 39 w 231"/>
                <a:gd name="T5" fmla="*/ 185 h 132"/>
                <a:gd name="T6" fmla="*/ 0 w 231"/>
                <a:gd name="T7" fmla="*/ 185 h 132"/>
                <a:gd name="T8" fmla="*/ 0 w 231"/>
                <a:gd name="T9" fmla="*/ 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132">
                  <a:moveTo>
                    <a:pt x="0" y="0"/>
                  </a:moveTo>
                  <a:lnTo>
                    <a:pt x="230" y="0"/>
                  </a:lnTo>
                  <a:lnTo>
                    <a:pt x="230" y="131"/>
                  </a:lnTo>
                  <a:lnTo>
                    <a:pt x="0" y="131"/>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94" name="Rectangle 7"/>
            <p:cNvSpPr>
              <a:spLocks noChangeArrowheads="1"/>
            </p:cNvSpPr>
            <p:nvPr/>
          </p:nvSpPr>
          <p:spPr bwMode="auto">
            <a:xfrm>
              <a:off x="2440" y="3234"/>
              <a:ext cx="143" cy="136"/>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195" name="Freeform 8"/>
            <p:cNvSpPr>
              <a:spLocks/>
            </p:cNvSpPr>
            <p:nvPr/>
          </p:nvSpPr>
          <p:spPr bwMode="auto">
            <a:xfrm>
              <a:off x="2440" y="3234"/>
              <a:ext cx="149" cy="144"/>
            </a:xfrm>
            <a:custGeom>
              <a:avLst/>
              <a:gdLst>
                <a:gd name="T0" fmla="*/ 0 w 231"/>
                <a:gd name="T1" fmla="*/ 0 h 133"/>
                <a:gd name="T2" fmla="*/ 39 w 231"/>
                <a:gd name="T3" fmla="*/ 0 h 133"/>
                <a:gd name="T4" fmla="*/ 39 w 231"/>
                <a:gd name="T5" fmla="*/ 182 h 133"/>
                <a:gd name="T6" fmla="*/ 0 w 231"/>
                <a:gd name="T7" fmla="*/ 182 h 133"/>
                <a:gd name="T8" fmla="*/ 0 w 231"/>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133">
                  <a:moveTo>
                    <a:pt x="0" y="0"/>
                  </a:moveTo>
                  <a:lnTo>
                    <a:pt x="230" y="0"/>
                  </a:lnTo>
                  <a:lnTo>
                    <a:pt x="230" y="132"/>
                  </a:lnTo>
                  <a:lnTo>
                    <a:pt x="0" y="13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96" name="Rectangle 9"/>
            <p:cNvSpPr>
              <a:spLocks noChangeArrowheads="1"/>
            </p:cNvSpPr>
            <p:nvPr/>
          </p:nvSpPr>
          <p:spPr bwMode="auto">
            <a:xfrm>
              <a:off x="4184" y="1763"/>
              <a:ext cx="143" cy="139"/>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197" name="Freeform 10"/>
            <p:cNvSpPr>
              <a:spLocks/>
            </p:cNvSpPr>
            <p:nvPr/>
          </p:nvSpPr>
          <p:spPr bwMode="auto">
            <a:xfrm>
              <a:off x="4184" y="1763"/>
              <a:ext cx="149" cy="146"/>
            </a:xfrm>
            <a:custGeom>
              <a:avLst/>
              <a:gdLst>
                <a:gd name="T0" fmla="*/ 0 w 230"/>
                <a:gd name="T1" fmla="*/ 0 h 134"/>
                <a:gd name="T2" fmla="*/ 40 w 230"/>
                <a:gd name="T3" fmla="*/ 0 h 134"/>
                <a:gd name="T4" fmla="*/ 40 w 230"/>
                <a:gd name="T5" fmla="*/ 187 h 134"/>
                <a:gd name="T6" fmla="*/ 0 w 230"/>
                <a:gd name="T7" fmla="*/ 187 h 134"/>
                <a:gd name="T8" fmla="*/ 0 w 230"/>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134">
                  <a:moveTo>
                    <a:pt x="0" y="0"/>
                  </a:moveTo>
                  <a:lnTo>
                    <a:pt x="229" y="0"/>
                  </a:lnTo>
                  <a:lnTo>
                    <a:pt x="229" y="133"/>
                  </a:lnTo>
                  <a:lnTo>
                    <a:pt x="0" y="13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98" name="Freeform 11"/>
            <p:cNvSpPr>
              <a:spLocks/>
            </p:cNvSpPr>
            <p:nvPr/>
          </p:nvSpPr>
          <p:spPr bwMode="auto">
            <a:xfrm>
              <a:off x="1950" y="1392"/>
              <a:ext cx="81" cy="202"/>
            </a:xfrm>
            <a:custGeom>
              <a:avLst/>
              <a:gdLst>
                <a:gd name="T0" fmla="*/ 0 w 126"/>
                <a:gd name="T1" fmla="*/ 270 h 183"/>
                <a:gd name="T2" fmla="*/ 0 w 126"/>
                <a:gd name="T3" fmla="*/ 230 h 183"/>
                <a:gd name="T4" fmla="*/ 0 w 126"/>
                <a:gd name="T5" fmla="*/ 202 h 183"/>
                <a:gd name="T6" fmla="*/ 0 w 126"/>
                <a:gd name="T7" fmla="*/ 169 h 183"/>
                <a:gd name="T8" fmla="*/ 0 w 126"/>
                <a:gd name="T9" fmla="*/ 152 h 183"/>
                <a:gd name="T10" fmla="*/ 21 w 126"/>
                <a:gd name="T11" fmla="*/ 75 h 183"/>
                <a:gd name="T12" fmla="*/ 21 w 126"/>
                <a:gd name="T13" fmla="*/ 51 h 183"/>
                <a:gd name="T14" fmla="*/ 21 w 126"/>
                <a:gd name="T15" fmla="*/ 17 h 183"/>
                <a:gd name="T16" fmla="*/ 21 w 126"/>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83">
                  <a:moveTo>
                    <a:pt x="0" y="182"/>
                  </a:moveTo>
                  <a:lnTo>
                    <a:pt x="0" y="154"/>
                  </a:lnTo>
                  <a:lnTo>
                    <a:pt x="0" y="136"/>
                  </a:lnTo>
                  <a:lnTo>
                    <a:pt x="0" y="114"/>
                  </a:lnTo>
                  <a:lnTo>
                    <a:pt x="0" y="102"/>
                  </a:lnTo>
                  <a:lnTo>
                    <a:pt x="125" y="51"/>
                  </a:lnTo>
                  <a:lnTo>
                    <a:pt x="125" y="34"/>
                  </a:lnTo>
                  <a:lnTo>
                    <a:pt x="125" y="12"/>
                  </a:lnTo>
                  <a:lnTo>
                    <a:pt x="12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99" name="Freeform 12"/>
            <p:cNvSpPr>
              <a:spLocks/>
            </p:cNvSpPr>
            <p:nvPr/>
          </p:nvSpPr>
          <p:spPr bwMode="auto">
            <a:xfrm>
              <a:off x="1782" y="964"/>
              <a:ext cx="168" cy="272"/>
            </a:xfrm>
            <a:custGeom>
              <a:avLst/>
              <a:gdLst>
                <a:gd name="T0" fmla="*/ 44 w 261"/>
                <a:gd name="T1" fmla="*/ 358 h 248"/>
                <a:gd name="T2" fmla="*/ 44 w 261"/>
                <a:gd name="T3" fmla="*/ 340 h 248"/>
                <a:gd name="T4" fmla="*/ 41 w 261"/>
                <a:gd name="T5" fmla="*/ 331 h 248"/>
                <a:gd name="T6" fmla="*/ 38 w 261"/>
                <a:gd name="T7" fmla="*/ 283 h 248"/>
                <a:gd name="T8" fmla="*/ 32 w 261"/>
                <a:gd name="T9" fmla="*/ 258 h 248"/>
                <a:gd name="T10" fmla="*/ 28 w 261"/>
                <a:gd name="T11" fmla="*/ 241 h 248"/>
                <a:gd name="T12" fmla="*/ 32 w 261"/>
                <a:gd name="T13" fmla="*/ 241 h 248"/>
                <a:gd name="T14" fmla="*/ 32 w 261"/>
                <a:gd name="T15" fmla="*/ 224 h 248"/>
                <a:gd name="T16" fmla="*/ 34 w 261"/>
                <a:gd name="T17" fmla="*/ 208 h 248"/>
                <a:gd name="T18" fmla="*/ 38 w 261"/>
                <a:gd name="T19" fmla="*/ 208 h 248"/>
                <a:gd name="T20" fmla="*/ 38 w 261"/>
                <a:gd name="T21" fmla="*/ 200 h 248"/>
                <a:gd name="T22" fmla="*/ 41 w 261"/>
                <a:gd name="T23" fmla="*/ 200 h 248"/>
                <a:gd name="T24" fmla="*/ 41 w 261"/>
                <a:gd name="T25" fmla="*/ 182 h 248"/>
                <a:gd name="T26" fmla="*/ 44 w 261"/>
                <a:gd name="T27" fmla="*/ 182 h 248"/>
                <a:gd name="T28" fmla="*/ 44 w 261"/>
                <a:gd name="T29" fmla="*/ 166 h 248"/>
                <a:gd name="T30" fmla="*/ 44 w 261"/>
                <a:gd name="T31" fmla="*/ 150 h 248"/>
                <a:gd name="T32" fmla="*/ 41 w 261"/>
                <a:gd name="T33" fmla="*/ 150 h 248"/>
                <a:gd name="T34" fmla="*/ 41 w 261"/>
                <a:gd name="T35" fmla="*/ 134 h 248"/>
                <a:gd name="T36" fmla="*/ 38 w 261"/>
                <a:gd name="T37" fmla="*/ 134 h 248"/>
                <a:gd name="T38" fmla="*/ 32 w 261"/>
                <a:gd name="T39" fmla="*/ 124 h 248"/>
                <a:gd name="T40" fmla="*/ 17 w 261"/>
                <a:gd name="T41" fmla="*/ 109 h 248"/>
                <a:gd name="T42" fmla="*/ 16 w 261"/>
                <a:gd name="T43" fmla="*/ 109 h 248"/>
                <a:gd name="T44" fmla="*/ 16 w 261"/>
                <a:gd name="T45" fmla="*/ 92 h 248"/>
                <a:gd name="T46" fmla="*/ 16 w 261"/>
                <a:gd name="T47" fmla="*/ 76 h 248"/>
                <a:gd name="T48" fmla="*/ 16 w 261"/>
                <a:gd name="T49" fmla="*/ 66 h 248"/>
                <a:gd name="T50" fmla="*/ 16 w 261"/>
                <a:gd name="T51" fmla="*/ 50 h 248"/>
                <a:gd name="T52" fmla="*/ 16 w 261"/>
                <a:gd name="T53" fmla="*/ 33 h 248"/>
                <a:gd name="T54" fmla="*/ 17 w 261"/>
                <a:gd name="T55" fmla="*/ 33 h 248"/>
                <a:gd name="T56" fmla="*/ 17 w 261"/>
                <a:gd name="T57" fmla="*/ 16 h 248"/>
                <a:gd name="T58" fmla="*/ 16 w 261"/>
                <a:gd name="T59" fmla="*/ 16 h 248"/>
                <a:gd name="T60" fmla="*/ 12 w 261"/>
                <a:gd name="T61" fmla="*/ 16 h 248"/>
                <a:gd name="T62" fmla="*/ 12 w 261"/>
                <a:gd name="T63" fmla="*/ 0 h 248"/>
                <a:gd name="T64" fmla="*/ 9 w 261"/>
                <a:gd name="T65" fmla="*/ 0 h 248"/>
                <a:gd name="T66" fmla="*/ 5 w 261"/>
                <a:gd name="T67" fmla="*/ 0 h 248"/>
                <a:gd name="T68" fmla="*/ 4 w 261"/>
                <a:gd name="T69" fmla="*/ 0 h 248"/>
                <a:gd name="T70" fmla="*/ 0 w 261"/>
                <a:gd name="T71" fmla="*/ 0 h 2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1" h="248">
                  <a:moveTo>
                    <a:pt x="260" y="247"/>
                  </a:moveTo>
                  <a:lnTo>
                    <a:pt x="260" y="235"/>
                  </a:lnTo>
                  <a:lnTo>
                    <a:pt x="239" y="229"/>
                  </a:lnTo>
                  <a:lnTo>
                    <a:pt x="219" y="195"/>
                  </a:lnTo>
                  <a:lnTo>
                    <a:pt x="187" y="178"/>
                  </a:lnTo>
                  <a:lnTo>
                    <a:pt x="166" y="167"/>
                  </a:lnTo>
                  <a:lnTo>
                    <a:pt x="187" y="167"/>
                  </a:lnTo>
                  <a:lnTo>
                    <a:pt x="187" y="155"/>
                  </a:lnTo>
                  <a:lnTo>
                    <a:pt x="198" y="144"/>
                  </a:lnTo>
                  <a:lnTo>
                    <a:pt x="219" y="144"/>
                  </a:lnTo>
                  <a:lnTo>
                    <a:pt x="219" y="138"/>
                  </a:lnTo>
                  <a:lnTo>
                    <a:pt x="239" y="138"/>
                  </a:lnTo>
                  <a:lnTo>
                    <a:pt x="239" y="126"/>
                  </a:lnTo>
                  <a:lnTo>
                    <a:pt x="260" y="126"/>
                  </a:lnTo>
                  <a:lnTo>
                    <a:pt x="260" y="115"/>
                  </a:lnTo>
                  <a:lnTo>
                    <a:pt x="260" y="104"/>
                  </a:lnTo>
                  <a:lnTo>
                    <a:pt x="239" y="104"/>
                  </a:lnTo>
                  <a:lnTo>
                    <a:pt x="239" y="92"/>
                  </a:lnTo>
                  <a:lnTo>
                    <a:pt x="219" y="92"/>
                  </a:lnTo>
                  <a:lnTo>
                    <a:pt x="187" y="86"/>
                  </a:lnTo>
                  <a:lnTo>
                    <a:pt x="103" y="75"/>
                  </a:lnTo>
                  <a:lnTo>
                    <a:pt x="94" y="75"/>
                  </a:lnTo>
                  <a:lnTo>
                    <a:pt x="94" y="64"/>
                  </a:lnTo>
                  <a:lnTo>
                    <a:pt x="94" y="52"/>
                  </a:lnTo>
                  <a:lnTo>
                    <a:pt x="94" y="46"/>
                  </a:lnTo>
                  <a:lnTo>
                    <a:pt x="94" y="35"/>
                  </a:lnTo>
                  <a:lnTo>
                    <a:pt x="94" y="23"/>
                  </a:lnTo>
                  <a:lnTo>
                    <a:pt x="103" y="23"/>
                  </a:lnTo>
                  <a:lnTo>
                    <a:pt x="103" y="12"/>
                  </a:lnTo>
                  <a:lnTo>
                    <a:pt x="94" y="12"/>
                  </a:lnTo>
                  <a:lnTo>
                    <a:pt x="73" y="12"/>
                  </a:lnTo>
                  <a:lnTo>
                    <a:pt x="73" y="0"/>
                  </a:lnTo>
                  <a:lnTo>
                    <a:pt x="52" y="0"/>
                  </a:lnTo>
                  <a:lnTo>
                    <a:pt x="31" y="0"/>
                  </a:lnTo>
                  <a:lnTo>
                    <a:pt x="21"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00" name="Freeform 13"/>
            <p:cNvSpPr>
              <a:spLocks/>
            </p:cNvSpPr>
            <p:nvPr/>
          </p:nvSpPr>
          <p:spPr bwMode="auto">
            <a:xfrm>
              <a:off x="1935" y="946"/>
              <a:ext cx="149" cy="316"/>
            </a:xfrm>
            <a:custGeom>
              <a:avLst/>
              <a:gdLst>
                <a:gd name="T0" fmla="*/ 21 w 230"/>
                <a:gd name="T1" fmla="*/ 421 h 287"/>
                <a:gd name="T2" fmla="*/ 21 w 230"/>
                <a:gd name="T3" fmla="*/ 405 h 287"/>
                <a:gd name="T4" fmla="*/ 22 w 230"/>
                <a:gd name="T5" fmla="*/ 405 h 287"/>
                <a:gd name="T6" fmla="*/ 26 w 230"/>
                <a:gd name="T7" fmla="*/ 405 h 287"/>
                <a:gd name="T8" fmla="*/ 27 w 230"/>
                <a:gd name="T9" fmla="*/ 395 h 287"/>
                <a:gd name="T10" fmla="*/ 33 w 230"/>
                <a:gd name="T11" fmla="*/ 386 h 287"/>
                <a:gd name="T12" fmla="*/ 35 w 230"/>
                <a:gd name="T13" fmla="*/ 386 h 287"/>
                <a:gd name="T14" fmla="*/ 35 w 230"/>
                <a:gd name="T15" fmla="*/ 370 h 287"/>
                <a:gd name="T16" fmla="*/ 35 w 230"/>
                <a:gd name="T17" fmla="*/ 361 h 287"/>
                <a:gd name="T18" fmla="*/ 36 w 230"/>
                <a:gd name="T19" fmla="*/ 361 h 287"/>
                <a:gd name="T20" fmla="*/ 36 w 230"/>
                <a:gd name="T21" fmla="*/ 355 h 287"/>
                <a:gd name="T22" fmla="*/ 40 w 230"/>
                <a:gd name="T23" fmla="*/ 355 h 287"/>
                <a:gd name="T24" fmla="*/ 36 w 230"/>
                <a:gd name="T25" fmla="*/ 355 h 287"/>
                <a:gd name="T26" fmla="*/ 36 w 230"/>
                <a:gd name="T27" fmla="*/ 336 h 287"/>
                <a:gd name="T28" fmla="*/ 35 w 230"/>
                <a:gd name="T29" fmla="*/ 336 h 287"/>
                <a:gd name="T30" fmla="*/ 29 w 230"/>
                <a:gd name="T31" fmla="*/ 336 h 287"/>
                <a:gd name="T32" fmla="*/ 26 w 230"/>
                <a:gd name="T33" fmla="*/ 328 h 287"/>
                <a:gd name="T34" fmla="*/ 26 w 230"/>
                <a:gd name="T35" fmla="*/ 319 h 287"/>
                <a:gd name="T36" fmla="*/ 22 w 230"/>
                <a:gd name="T37" fmla="*/ 319 h 287"/>
                <a:gd name="T38" fmla="*/ 26 w 230"/>
                <a:gd name="T39" fmla="*/ 319 h 287"/>
                <a:gd name="T40" fmla="*/ 26 w 230"/>
                <a:gd name="T41" fmla="*/ 303 h 287"/>
                <a:gd name="T42" fmla="*/ 27 w 230"/>
                <a:gd name="T43" fmla="*/ 303 h 287"/>
                <a:gd name="T44" fmla="*/ 29 w 230"/>
                <a:gd name="T45" fmla="*/ 287 h 287"/>
                <a:gd name="T46" fmla="*/ 33 w 230"/>
                <a:gd name="T47" fmla="*/ 261 h 287"/>
                <a:gd name="T48" fmla="*/ 35 w 230"/>
                <a:gd name="T49" fmla="*/ 251 h 287"/>
                <a:gd name="T50" fmla="*/ 36 w 230"/>
                <a:gd name="T51" fmla="*/ 251 h 287"/>
                <a:gd name="T52" fmla="*/ 35 w 230"/>
                <a:gd name="T53" fmla="*/ 251 h 287"/>
                <a:gd name="T54" fmla="*/ 33 w 230"/>
                <a:gd name="T55" fmla="*/ 237 h 287"/>
                <a:gd name="T56" fmla="*/ 26 w 230"/>
                <a:gd name="T57" fmla="*/ 228 h 287"/>
                <a:gd name="T58" fmla="*/ 22 w 230"/>
                <a:gd name="T59" fmla="*/ 219 h 287"/>
                <a:gd name="T60" fmla="*/ 19 w 230"/>
                <a:gd name="T61" fmla="*/ 219 h 287"/>
                <a:gd name="T62" fmla="*/ 15 w 230"/>
                <a:gd name="T63" fmla="*/ 201 h 287"/>
                <a:gd name="T64" fmla="*/ 19 w 230"/>
                <a:gd name="T65" fmla="*/ 193 h 287"/>
                <a:gd name="T66" fmla="*/ 21 w 230"/>
                <a:gd name="T67" fmla="*/ 193 h 287"/>
                <a:gd name="T68" fmla="*/ 22 w 230"/>
                <a:gd name="T69" fmla="*/ 170 h 287"/>
                <a:gd name="T70" fmla="*/ 26 w 230"/>
                <a:gd name="T71" fmla="*/ 160 h 287"/>
                <a:gd name="T72" fmla="*/ 27 w 230"/>
                <a:gd name="T73" fmla="*/ 151 h 287"/>
                <a:gd name="T74" fmla="*/ 27 w 230"/>
                <a:gd name="T75" fmla="*/ 134 h 287"/>
                <a:gd name="T76" fmla="*/ 29 w 230"/>
                <a:gd name="T77" fmla="*/ 134 h 287"/>
                <a:gd name="T78" fmla="*/ 27 w 230"/>
                <a:gd name="T79" fmla="*/ 134 h 287"/>
                <a:gd name="T80" fmla="*/ 27 w 230"/>
                <a:gd name="T81" fmla="*/ 128 h 287"/>
                <a:gd name="T82" fmla="*/ 26 w 230"/>
                <a:gd name="T83" fmla="*/ 118 h 287"/>
                <a:gd name="T84" fmla="*/ 19 w 230"/>
                <a:gd name="T85" fmla="*/ 101 h 287"/>
                <a:gd name="T86" fmla="*/ 12 w 230"/>
                <a:gd name="T87" fmla="*/ 101 h 287"/>
                <a:gd name="T88" fmla="*/ 11 w 230"/>
                <a:gd name="T89" fmla="*/ 84 h 287"/>
                <a:gd name="T90" fmla="*/ 11 w 230"/>
                <a:gd name="T91" fmla="*/ 68 h 287"/>
                <a:gd name="T92" fmla="*/ 15 w 230"/>
                <a:gd name="T93" fmla="*/ 58 h 287"/>
                <a:gd name="T94" fmla="*/ 19 w 230"/>
                <a:gd name="T95" fmla="*/ 50 h 287"/>
                <a:gd name="T96" fmla="*/ 19 w 230"/>
                <a:gd name="T97" fmla="*/ 34 h 287"/>
                <a:gd name="T98" fmla="*/ 21 w 230"/>
                <a:gd name="T99" fmla="*/ 34 h 287"/>
                <a:gd name="T100" fmla="*/ 21 w 230"/>
                <a:gd name="T101" fmla="*/ 25 h 287"/>
                <a:gd name="T102" fmla="*/ 15 w 230"/>
                <a:gd name="T103" fmla="*/ 25 h 287"/>
                <a:gd name="T104" fmla="*/ 7 w 230"/>
                <a:gd name="T105" fmla="*/ 17 h 287"/>
                <a:gd name="T106" fmla="*/ 0 w 230"/>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0" h="287">
                  <a:moveTo>
                    <a:pt x="115" y="286"/>
                  </a:moveTo>
                  <a:lnTo>
                    <a:pt x="115" y="275"/>
                  </a:lnTo>
                  <a:lnTo>
                    <a:pt x="126" y="275"/>
                  </a:lnTo>
                  <a:lnTo>
                    <a:pt x="146" y="275"/>
                  </a:lnTo>
                  <a:lnTo>
                    <a:pt x="156" y="269"/>
                  </a:lnTo>
                  <a:lnTo>
                    <a:pt x="188" y="263"/>
                  </a:lnTo>
                  <a:lnTo>
                    <a:pt x="199" y="263"/>
                  </a:lnTo>
                  <a:lnTo>
                    <a:pt x="199" y="252"/>
                  </a:lnTo>
                  <a:lnTo>
                    <a:pt x="199" y="246"/>
                  </a:lnTo>
                  <a:lnTo>
                    <a:pt x="208" y="246"/>
                  </a:lnTo>
                  <a:lnTo>
                    <a:pt x="208" y="241"/>
                  </a:lnTo>
                  <a:lnTo>
                    <a:pt x="229" y="241"/>
                  </a:lnTo>
                  <a:lnTo>
                    <a:pt x="208" y="241"/>
                  </a:lnTo>
                  <a:lnTo>
                    <a:pt x="208" y="229"/>
                  </a:lnTo>
                  <a:lnTo>
                    <a:pt x="199" y="229"/>
                  </a:lnTo>
                  <a:lnTo>
                    <a:pt x="167" y="229"/>
                  </a:lnTo>
                  <a:lnTo>
                    <a:pt x="146" y="223"/>
                  </a:lnTo>
                  <a:lnTo>
                    <a:pt x="146" y="217"/>
                  </a:lnTo>
                  <a:lnTo>
                    <a:pt x="126" y="217"/>
                  </a:lnTo>
                  <a:lnTo>
                    <a:pt x="146" y="217"/>
                  </a:lnTo>
                  <a:lnTo>
                    <a:pt x="146" y="206"/>
                  </a:lnTo>
                  <a:lnTo>
                    <a:pt x="156" y="206"/>
                  </a:lnTo>
                  <a:lnTo>
                    <a:pt x="167" y="195"/>
                  </a:lnTo>
                  <a:lnTo>
                    <a:pt x="188" y="177"/>
                  </a:lnTo>
                  <a:lnTo>
                    <a:pt x="199" y="171"/>
                  </a:lnTo>
                  <a:lnTo>
                    <a:pt x="208" y="171"/>
                  </a:lnTo>
                  <a:lnTo>
                    <a:pt x="199" y="171"/>
                  </a:lnTo>
                  <a:lnTo>
                    <a:pt x="188" y="161"/>
                  </a:lnTo>
                  <a:lnTo>
                    <a:pt x="146" y="155"/>
                  </a:lnTo>
                  <a:lnTo>
                    <a:pt x="126" y="149"/>
                  </a:lnTo>
                  <a:lnTo>
                    <a:pt x="105" y="149"/>
                  </a:lnTo>
                  <a:lnTo>
                    <a:pt x="83" y="137"/>
                  </a:lnTo>
                  <a:lnTo>
                    <a:pt x="105" y="131"/>
                  </a:lnTo>
                  <a:lnTo>
                    <a:pt x="115" y="131"/>
                  </a:lnTo>
                  <a:lnTo>
                    <a:pt x="126" y="115"/>
                  </a:lnTo>
                  <a:lnTo>
                    <a:pt x="146" y="109"/>
                  </a:lnTo>
                  <a:lnTo>
                    <a:pt x="156" y="103"/>
                  </a:lnTo>
                  <a:lnTo>
                    <a:pt x="156" y="92"/>
                  </a:lnTo>
                  <a:lnTo>
                    <a:pt x="167" y="92"/>
                  </a:lnTo>
                  <a:lnTo>
                    <a:pt x="156" y="92"/>
                  </a:lnTo>
                  <a:lnTo>
                    <a:pt x="156" y="86"/>
                  </a:lnTo>
                  <a:lnTo>
                    <a:pt x="146" y="80"/>
                  </a:lnTo>
                  <a:lnTo>
                    <a:pt x="105" y="69"/>
                  </a:lnTo>
                  <a:lnTo>
                    <a:pt x="73" y="69"/>
                  </a:lnTo>
                  <a:lnTo>
                    <a:pt x="64" y="57"/>
                  </a:lnTo>
                  <a:lnTo>
                    <a:pt x="64" y="46"/>
                  </a:lnTo>
                  <a:lnTo>
                    <a:pt x="83" y="40"/>
                  </a:lnTo>
                  <a:lnTo>
                    <a:pt x="105" y="34"/>
                  </a:lnTo>
                  <a:lnTo>
                    <a:pt x="105" y="23"/>
                  </a:lnTo>
                  <a:lnTo>
                    <a:pt x="115" y="23"/>
                  </a:lnTo>
                  <a:lnTo>
                    <a:pt x="115" y="17"/>
                  </a:lnTo>
                  <a:lnTo>
                    <a:pt x="83" y="17"/>
                  </a:lnTo>
                  <a:lnTo>
                    <a:pt x="42" y="1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01" name="Freeform 14"/>
            <p:cNvSpPr>
              <a:spLocks/>
            </p:cNvSpPr>
            <p:nvPr/>
          </p:nvSpPr>
          <p:spPr bwMode="auto">
            <a:xfrm>
              <a:off x="2503" y="3044"/>
              <a:ext cx="99" cy="208"/>
            </a:xfrm>
            <a:custGeom>
              <a:avLst/>
              <a:gdLst>
                <a:gd name="T0" fmla="*/ 5 w 156"/>
                <a:gd name="T1" fmla="*/ 273 h 190"/>
                <a:gd name="T2" fmla="*/ 7 w 156"/>
                <a:gd name="T3" fmla="*/ 273 h 190"/>
                <a:gd name="T4" fmla="*/ 7 w 156"/>
                <a:gd name="T5" fmla="*/ 247 h 190"/>
                <a:gd name="T6" fmla="*/ 11 w 156"/>
                <a:gd name="T7" fmla="*/ 231 h 190"/>
                <a:gd name="T8" fmla="*/ 18 w 156"/>
                <a:gd name="T9" fmla="*/ 172 h 190"/>
                <a:gd name="T10" fmla="*/ 23 w 156"/>
                <a:gd name="T11" fmla="*/ 115 h 190"/>
                <a:gd name="T12" fmla="*/ 25 w 156"/>
                <a:gd name="T13" fmla="*/ 100 h 190"/>
                <a:gd name="T14" fmla="*/ 25 w 156"/>
                <a:gd name="T15" fmla="*/ 83 h 190"/>
                <a:gd name="T16" fmla="*/ 23 w 156"/>
                <a:gd name="T17" fmla="*/ 83 h 190"/>
                <a:gd name="T18" fmla="*/ 23 w 156"/>
                <a:gd name="T19" fmla="*/ 74 h 190"/>
                <a:gd name="T20" fmla="*/ 20 w 156"/>
                <a:gd name="T21" fmla="*/ 74 h 190"/>
                <a:gd name="T22" fmla="*/ 18 w 156"/>
                <a:gd name="T23" fmla="*/ 66 h 190"/>
                <a:gd name="T24" fmla="*/ 17 w 156"/>
                <a:gd name="T25" fmla="*/ 66 h 190"/>
                <a:gd name="T26" fmla="*/ 11 w 156"/>
                <a:gd name="T27" fmla="*/ 66 h 190"/>
                <a:gd name="T28" fmla="*/ 11 w 156"/>
                <a:gd name="T29" fmla="*/ 49 h 190"/>
                <a:gd name="T30" fmla="*/ 11 w 156"/>
                <a:gd name="T31" fmla="*/ 16 h 190"/>
                <a:gd name="T32" fmla="*/ 11 w 156"/>
                <a:gd name="T33" fmla="*/ 0 h 190"/>
                <a:gd name="T34" fmla="*/ 10 w 156"/>
                <a:gd name="T35" fmla="*/ 0 h 190"/>
                <a:gd name="T36" fmla="*/ 5 w 156"/>
                <a:gd name="T37" fmla="*/ 0 h 190"/>
                <a:gd name="T38" fmla="*/ 0 w 156"/>
                <a:gd name="T39" fmla="*/ 0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6" h="190">
                  <a:moveTo>
                    <a:pt x="30" y="189"/>
                  </a:moveTo>
                  <a:lnTo>
                    <a:pt x="41" y="189"/>
                  </a:lnTo>
                  <a:lnTo>
                    <a:pt x="41" y="172"/>
                  </a:lnTo>
                  <a:lnTo>
                    <a:pt x="73" y="161"/>
                  </a:lnTo>
                  <a:lnTo>
                    <a:pt x="114" y="120"/>
                  </a:lnTo>
                  <a:lnTo>
                    <a:pt x="146" y="80"/>
                  </a:lnTo>
                  <a:lnTo>
                    <a:pt x="155" y="69"/>
                  </a:lnTo>
                  <a:lnTo>
                    <a:pt x="155" y="58"/>
                  </a:lnTo>
                  <a:lnTo>
                    <a:pt x="146" y="58"/>
                  </a:lnTo>
                  <a:lnTo>
                    <a:pt x="146" y="52"/>
                  </a:lnTo>
                  <a:lnTo>
                    <a:pt x="125" y="52"/>
                  </a:lnTo>
                  <a:lnTo>
                    <a:pt x="114" y="46"/>
                  </a:lnTo>
                  <a:lnTo>
                    <a:pt x="103" y="46"/>
                  </a:lnTo>
                  <a:lnTo>
                    <a:pt x="73" y="46"/>
                  </a:lnTo>
                  <a:lnTo>
                    <a:pt x="73" y="34"/>
                  </a:lnTo>
                  <a:lnTo>
                    <a:pt x="73" y="12"/>
                  </a:lnTo>
                  <a:lnTo>
                    <a:pt x="73" y="0"/>
                  </a:lnTo>
                  <a:lnTo>
                    <a:pt x="62" y="0"/>
                  </a:lnTo>
                  <a:lnTo>
                    <a:pt x="30"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02" name="Freeform 15"/>
            <p:cNvSpPr>
              <a:spLocks/>
            </p:cNvSpPr>
            <p:nvPr/>
          </p:nvSpPr>
          <p:spPr bwMode="auto">
            <a:xfrm>
              <a:off x="2440" y="3384"/>
              <a:ext cx="82" cy="145"/>
            </a:xfrm>
            <a:custGeom>
              <a:avLst/>
              <a:gdLst>
                <a:gd name="T0" fmla="*/ 13 w 126"/>
                <a:gd name="T1" fmla="*/ 0 h 132"/>
                <a:gd name="T2" fmla="*/ 13 w 126"/>
                <a:gd name="T3" fmla="*/ 16 h 132"/>
                <a:gd name="T4" fmla="*/ 9 w 126"/>
                <a:gd name="T5" fmla="*/ 16 h 132"/>
                <a:gd name="T6" fmla="*/ 8 w 126"/>
                <a:gd name="T7" fmla="*/ 33 h 132"/>
                <a:gd name="T8" fmla="*/ 6 w 126"/>
                <a:gd name="T9" fmla="*/ 49 h 132"/>
                <a:gd name="T10" fmla="*/ 2 w 126"/>
                <a:gd name="T11" fmla="*/ 68 h 132"/>
                <a:gd name="T12" fmla="*/ 0 w 126"/>
                <a:gd name="T13" fmla="*/ 68 h 132"/>
                <a:gd name="T14" fmla="*/ 2 w 126"/>
                <a:gd name="T15" fmla="*/ 68 h 132"/>
                <a:gd name="T16" fmla="*/ 2 w 126"/>
                <a:gd name="T17" fmla="*/ 83 h 132"/>
                <a:gd name="T18" fmla="*/ 9 w 126"/>
                <a:gd name="T19" fmla="*/ 83 h 132"/>
                <a:gd name="T20" fmla="*/ 17 w 126"/>
                <a:gd name="T21" fmla="*/ 99 h 132"/>
                <a:gd name="T22" fmla="*/ 20 w 126"/>
                <a:gd name="T23" fmla="*/ 99 h 132"/>
                <a:gd name="T24" fmla="*/ 22 w 126"/>
                <a:gd name="T25" fmla="*/ 99 h 132"/>
                <a:gd name="T26" fmla="*/ 20 w 126"/>
                <a:gd name="T27" fmla="*/ 118 h 132"/>
                <a:gd name="T28" fmla="*/ 20 w 126"/>
                <a:gd name="T29" fmla="*/ 124 h 132"/>
                <a:gd name="T30" fmla="*/ 15 w 126"/>
                <a:gd name="T31" fmla="*/ 149 h 132"/>
                <a:gd name="T32" fmla="*/ 9 w 126"/>
                <a:gd name="T33" fmla="*/ 165 h 132"/>
                <a:gd name="T34" fmla="*/ 13 w 126"/>
                <a:gd name="T35" fmla="*/ 165 h 132"/>
                <a:gd name="T36" fmla="*/ 13 w 126"/>
                <a:gd name="T37" fmla="*/ 183 h 132"/>
                <a:gd name="T38" fmla="*/ 17 w 126"/>
                <a:gd name="T39" fmla="*/ 183 h 132"/>
                <a:gd name="T40" fmla="*/ 20 w 126"/>
                <a:gd name="T41" fmla="*/ 191 h 132"/>
                <a:gd name="T42" fmla="*/ 22 w 126"/>
                <a:gd name="T43" fmla="*/ 191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 h="132">
                  <a:moveTo>
                    <a:pt x="73" y="0"/>
                  </a:moveTo>
                  <a:lnTo>
                    <a:pt x="73" y="12"/>
                  </a:lnTo>
                  <a:lnTo>
                    <a:pt x="52" y="12"/>
                  </a:lnTo>
                  <a:lnTo>
                    <a:pt x="41" y="23"/>
                  </a:lnTo>
                  <a:lnTo>
                    <a:pt x="32" y="34"/>
                  </a:lnTo>
                  <a:lnTo>
                    <a:pt x="11" y="46"/>
                  </a:lnTo>
                  <a:lnTo>
                    <a:pt x="0" y="46"/>
                  </a:lnTo>
                  <a:lnTo>
                    <a:pt x="11" y="46"/>
                  </a:lnTo>
                  <a:lnTo>
                    <a:pt x="11" y="57"/>
                  </a:lnTo>
                  <a:lnTo>
                    <a:pt x="52" y="57"/>
                  </a:lnTo>
                  <a:lnTo>
                    <a:pt x="94" y="68"/>
                  </a:lnTo>
                  <a:lnTo>
                    <a:pt x="114" y="68"/>
                  </a:lnTo>
                  <a:lnTo>
                    <a:pt x="125" y="68"/>
                  </a:lnTo>
                  <a:lnTo>
                    <a:pt x="114" y="80"/>
                  </a:lnTo>
                  <a:lnTo>
                    <a:pt x="114" y="86"/>
                  </a:lnTo>
                  <a:lnTo>
                    <a:pt x="84" y="103"/>
                  </a:lnTo>
                  <a:lnTo>
                    <a:pt x="52" y="114"/>
                  </a:lnTo>
                  <a:lnTo>
                    <a:pt x="73" y="114"/>
                  </a:lnTo>
                  <a:lnTo>
                    <a:pt x="73" y="126"/>
                  </a:lnTo>
                  <a:lnTo>
                    <a:pt x="94" y="126"/>
                  </a:lnTo>
                  <a:lnTo>
                    <a:pt x="114" y="131"/>
                  </a:lnTo>
                  <a:lnTo>
                    <a:pt x="125" y="1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03" name="Freeform 16"/>
            <p:cNvSpPr>
              <a:spLocks/>
            </p:cNvSpPr>
            <p:nvPr/>
          </p:nvSpPr>
          <p:spPr bwMode="auto">
            <a:xfrm>
              <a:off x="2550" y="3370"/>
              <a:ext cx="80" cy="159"/>
            </a:xfrm>
            <a:custGeom>
              <a:avLst/>
              <a:gdLst>
                <a:gd name="T0" fmla="*/ 5 w 126"/>
                <a:gd name="T1" fmla="*/ 0 h 144"/>
                <a:gd name="T2" fmla="*/ 5 w 126"/>
                <a:gd name="T3" fmla="*/ 10 h 144"/>
                <a:gd name="T4" fmla="*/ 2 w 126"/>
                <a:gd name="T5" fmla="*/ 10 h 144"/>
                <a:gd name="T6" fmla="*/ 2 w 126"/>
                <a:gd name="T7" fmla="*/ 17 h 144"/>
                <a:gd name="T8" fmla="*/ 2 w 126"/>
                <a:gd name="T9" fmla="*/ 34 h 144"/>
                <a:gd name="T10" fmla="*/ 2 w 126"/>
                <a:gd name="T11" fmla="*/ 42 h 144"/>
                <a:gd name="T12" fmla="*/ 0 w 126"/>
                <a:gd name="T13" fmla="*/ 51 h 144"/>
                <a:gd name="T14" fmla="*/ 0 w 126"/>
                <a:gd name="T15" fmla="*/ 68 h 144"/>
                <a:gd name="T16" fmla="*/ 2 w 126"/>
                <a:gd name="T17" fmla="*/ 68 h 144"/>
                <a:gd name="T18" fmla="*/ 5 w 126"/>
                <a:gd name="T19" fmla="*/ 77 h 144"/>
                <a:gd name="T20" fmla="*/ 11 w 126"/>
                <a:gd name="T21" fmla="*/ 86 h 144"/>
                <a:gd name="T22" fmla="*/ 11 w 126"/>
                <a:gd name="T23" fmla="*/ 103 h 144"/>
                <a:gd name="T24" fmla="*/ 8 w 126"/>
                <a:gd name="T25" fmla="*/ 103 h 144"/>
                <a:gd name="T26" fmla="*/ 7 w 126"/>
                <a:gd name="T27" fmla="*/ 118 h 144"/>
                <a:gd name="T28" fmla="*/ 7 w 126"/>
                <a:gd name="T29" fmla="*/ 138 h 144"/>
                <a:gd name="T30" fmla="*/ 7 w 126"/>
                <a:gd name="T31" fmla="*/ 145 h 144"/>
                <a:gd name="T32" fmla="*/ 8 w 126"/>
                <a:gd name="T33" fmla="*/ 145 h 144"/>
                <a:gd name="T34" fmla="*/ 11 w 126"/>
                <a:gd name="T35" fmla="*/ 145 h 144"/>
                <a:gd name="T36" fmla="*/ 11 w 126"/>
                <a:gd name="T37" fmla="*/ 153 h 144"/>
                <a:gd name="T38" fmla="*/ 13 w 126"/>
                <a:gd name="T39" fmla="*/ 153 h 144"/>
                <a:gd name="T40" fmla="*/ 13 w 126"/>
                <a:gd name="T41" fmla="*/ 171 h 144"/>
                <a:gd name="T42" fmla="*/ 13 w 126"/>
                <a:gd name="T43" fmla="*/ 179 h 144"/>
                <a:gd name="T44" fmla="*/ 11 w 126"/>
                <a:gd name="T45" fmla="*/ 187 h 144"/>
                <a:gd name="T46" fmla="*/ 11 w 126"/>
                <a:gd name="T47" fmla="*/ 205 h 144"/>
                <a:gd name="T48" fmla="*/ 11 w 126"/>
                <a:gd name="T49" fmla="*/ 212 h 144"/>
                <a:gd name="T50" fmla="*/ 13 w 126"/>
                <a:gd name="T51" fmla="*/ 212 h 144"/>
                <a:gd name="T52" fmla="*/ 15 w 126"/>
                <a:gd name="T53" fmla="*/ 212 h 144"/>
                <a:gd name="T54" fmla="*/ 15 w 126"/>
                <a:gd name="T55" fmla="*/ 205 h 144"/>
                <a:gd name="T56" fmla="*/ 20 w 126"/>
                <a:gd name="T57" fmla="*/ 205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6" h="144">
                  <a:moveTo>
                    <a:pt x="31" y="0"/>
                  </a:moveTo>
                  <a:lnTo>
                    <a:pt x="31" y="6"/>
                  </a:lnTo>
                  <a:lnTo>
                    <a:pt x="9" y="6"/>
                  </a:lnTo>
                  <a:lnTo>
                    <a:pt x="9" y="12"/>
                  </a:lnTo>
                  <a:lnTo>
                    <a:pt x="9" y="23"/>
                  </a:lnTo>
                  <a:lnTo>
                    <a:pt x="9" y="28"/>
                  </a:lnTo>
                  <a:lnTo>
                    <a:pt x="0" y="34"/>
                  </a:lnTo>
                  <a:lnTo>
                    <a:pt x="0" y="46"/>
                  </a:lnTo>
                  <a:lnTo>
                    <a:pt x="9" y="46"/>
                  </a:lnTo>
                  <a:lnTo>
                    <a:pt x="31" y="52"/>
                  </a:lnTo>
                  <a:lnTo>
                    <a:pt x="73" y="58"/>
                  </a:lnTo>
                  <a:lnTo>
                    <a:pt x="73" y="69"/>
                  </a:lnTo>
                  <a:lnTo>
                    <a:pt x="52" y="69"/>
                  </a:lnTo>
                  <a:lnTo>
                    <a:pt x="41" y="80"/>
                  </a:lnTo>
                  <a:lnTo>
                    <a:pt x="41" y="92"/>
                  </a:lnTo>
                  <a:lnTo>
                    <a:pt x="41" y="98"/>
                  </a:lnTo>
                  <a:lnTo>
                    <a:pt x="52" y="98"/>
                  </a:lnTo>
                  <a:lnTo>
                    <a:pt x="73" y="98"/>
                  </a:lnTo>
                  <a:lnTo>
                    <a:pt x="73" y="103"/>
                  </a:lnTo>
                  <a:lnTo>
                    <a:pt x="82" y="103"/>
                  </a:lnTo>
                  <a:lnTo>
                    <a:pt x="82" y="115"/>
                  </a:lnTo>
                  <a:lnTo>
                    <a:pt x="82" y="120"/>
                  </a:lnTo>
                  <a:lnTo>
                    <a:pt x="73" y="126"/>
                  </a:lnTo>
                  <a:lnTo>
                    <a:pt x="73" y="138"/>
                  </a:lnTo>
                  <a:lnTo>
                    <a:pt x="73" y="143"/>
                  </a:lnTo>
                  <a:lnTo>
                    <a:pt x="82" y="143"/>
                  </a:lnTo>
                  <a:lnTo>
                    <a:pt x="93" y="143"/>
                  </a:lnTo>
                  <a:lnTo>
                    <a:pt x="93" y="138"/>
                  </a:lnTo>
                  <a:lnTo>
                    <a:pt x="125" y="1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04" name="Freeform 17"/>
            <p:cNvSpPr>
              <a:spLocks/>
            </p:cNvSpPr>
            <p:nvPr/>
          </p:nvSpPr>
          <p:spPr bwMode="auto">
            <a:xfrm>
              <a:off x="4022" y="1844"/>
              <a:ext cx="163" cy="46"/>
            </a:xfrm>
            <a:custGeom>
              <a:avLst/>
              <a:gdLst>
                <a:gd name="T0" fmla="*/ 43 w 253"/>
                <a:gd name="T1" fmla="*/ 0 h 42"/>
                <a:gd name="T2" fmla="*/ 40 w 253"/>
                <a:gd name="T3" fmla="*/ 0 h 42"/>
                <a:gd name="T4" fmla="*/ 38 w 253"/>
                <a:gd name="T5" fmla="*/ 0 h 42"/>
                <a:gd name="T6" fmla="*/ 25 w 253"/>
                <a:gd name="T7" fmla="*/ 26 h 42"/>
                <a:gd name="T8" fmla="*/ 15 w 253"/>
                <a:gd name="T9" fmla="*/ 42 h 42"/>
                <a:gd name="T10" fmla="*/ 15 w 253"/>
                <a:gd name="T11" fmla="*/ 59 h 42"/>
                <a:gd name="T12" fmla="*/ 15 w 253"/>
                <a:gd name="T13" fmla="*/ 42 h 42"/>
                <a:gd name="T14" fmla="*/ 11 w 253"/>
                <a:gd name="T15" fmla="*/ 34 h 42"/>
                <a:gd name="T16" fmla="*/ 9 w 253"/>
                <a:gd name="T17" fmla="*/ 26 h 42"/>
                <a:gd name="T18" fmla="*/ 4 w 253"/>
                <a:gd name="T19" fmla="*/ 0 h 42"/>
                <a:gd name="T20" fmla="*/ 2 w 253"/>
                <a:gd name="T21" fmla="*/ 0 h 42"/>
                <a:gd name="T22" fmla="*/ 2 w 253"/>
                <a:gd name="T23" fmla="*/ 10 h 42"/>
                <a:gd name="T24" fmla="*/ 0 w 253"/>
                <a:gd name="T25" fmla="*/ 26 h 42"/>
                <a:gd name="T26" fmla="*/ 0 w 253"/>
                <a:gd name="T27" fmla="*/ 34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3" h="42">
                  <a:moveTo>
                    <a:pt x="252" y="0"/>
                  </a:moveTo>
                  <a:lnTo>
                    <a:pt x="231" y="0"/>
                  </a:lnTo>
                  <a:lnTo>
                    <a:pt x="220" y="0"/>
                  </a:lnTo>
                  <a:lnTo>
                    <a:pt x="147" y="18"/>
                  </a:lnTo>
                  <a:lnTo>
                    <a:pt x="84" y="29"/>
                  </a:lnTo>
                  <a:lnTo>
                    <a:pt x="84" y="41"/>
                  </a:lnTo>
                  <a:lnTo>
                    <a:pt x="84" y="29"/>
                  </a:lnTo>
                  <a:lnTo>
                    <a:pt x="63" y="24"/>
                  </a:lnTo>
                  <a:lnTo>
                    <a:pt x="52" y="18"/>
                  </a:lnTo>
                  <a:lnTo>
                    <a:pt x="21" y="0"/>
                  </a:lnTo>
                  <a:lnTo>
                    <a:pt x="11" y="0"/>
                  </a:lnTo>
                  <a:lnTo>
                    <a:pt x="11" y="6"/>
                  </a:lnTo>
                  <a:lnTo>
                    <a:pt x="0" y="18"/>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05" name="Freeform 18"/>
            <p:cNvSpPr>
              <a:spLocks/>
            </p:cNvSpPr>
            <p:nvPr/>
          </p:nvSpPr>
          <p:spPr bwMode="auto">
            <a:xfrm>
              <a:off x="4346" y="1770"/>
              <a:ext cx="190" cy="50"/>
            </a:xfrm>
            <a:custGeom>
              <a:avLst/>
              <a:gdLst>
                <a:gd name="T0" fmla="*/ 0 w 293"/>
                <a:gd name="T1" fmla="*/ 59 h 47"/>
                <a:gd name="T2" fmla="*/ 2 w 293"/>
                <a:gd name="T3" fmla="*/ 59 h 47"/>
                <a:gd name="T4" fmla="*/ 8 w 293"/>
                <a:gd name="T5" fmla="*/ 59 h 47"/>
                <a:gd name="T6" fmla="*/ 15 w 293"/>
                <a:gd name="T7" fmla="*/ 59 h 47"/>
                <a:gd name="T8" fmla="*/ 18 w 293"/>
                <a:gd name="T9" fmla="*/ 59 h 47"/>
                <a:gd name="T10" fmla="*/ 18 w 293"/>
                <a:gd name="T11" fmla="*/ 52 h 47"/>
                <a:gd name="T12" fmla="*/ 18 w 293"/>
                <a:gd name="T13" fmla="*/ 36 h 47"/>
                <a:gd name="T14" fmla="*/ 18 w 293"/>
                <a:gd name="T15" fmla="*/ 6 h 47"/>
                <a:gd name="T16" fmla="*/ 22 w 293"/>
                <a:gd name="T17" fmla="*/ 0 h 47"/>
                <a:gd name="T18" fmla="*/ 24 w 293"/>
                <a:gd name="T19" fmla="*/ 0 h 47"/>
                <a:gd name="T20" fmla="*/ 24 w 293"/>
                <a:gd name="T21" fmla="*/ 6 h 47"/>
                <a:gd name="T22" fmla="*/ 29 w 293"/>
                <a:gd name="T23" fmla="*/ 22 h 47"/>
                <a:gd name="T24" fmla="*/ 37 w 293"/>
                <a:gd name="T25" fmla="*/ 36 h 47"/>
                <a:gd name="T26" fmla="*/ 37 w 293"/>
                <a:gd name="T27" fmla="*/ 30 h 47"/>
                <a:gd name="T28" fmla="*/ 39 w 293"/>
                <a:gd name="T29" fmla="*/ 22 h 47"/>
                <a:gd name="T30" fmla="*/ 41 w 293"/>
                <a:gd name="T31" fmla="*/ 6 h 47"/>
                <a:gd name="T32" fmla="*/ 41 w 293"/>
                <a:gd name="T33" fmla="*/ 0 h 47"/>
                <a:gd name="T34" fmla="*/ 44 w 293"/>
                <a:gd name="T35" fmla="*/ 6 h 47"/>
                <a:gd name="T36" fmla="*/ 44 w 293"/>
                <a:gd name="T37" fmla="*/ 22 h 47"/>
                <a:gd name="T38" fmla="*/ 48 w 293"/>
                <a:gd name="T39" fmla="*/ 22 h 47"/>
                <a:gd name="T40" fmla="*/ 48 w 293"/>
                <a:gd name="T41" fmla="*/ 30 h 47"/>
                <a:gd name="T42" fmla="*/ 52 w 293"/>
                <a:gd name="T43" fmla="*/ 30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3" h="47">
                  <a:moveTo>
                    <a:pt x="0" y="46"/>
                  </a:moveTo>
                  <a:lnTo>
                    <a:pt x="11" y="46"/>
                  </a:lnTo>
                  <a:lnTo>
                    <a:pt x="41" y="46"/>
                  </a:lnTo>
                  <a:lnTo>
                    <a:pt x="84" y="46"/>
                  </a:lnTo>
                  <a:lnTo>
                    <a:pt x="104" y="46"/>
                  </a:lnTo>
                  <a:lnTo>
                    <a:pt x="104" y="40"/>
                  </a:lnTo>
                  <a:lnTo>
                    <a:pt x="104" y="28"/>
                  </a:lnTo>
                  <a:lnTo>
                    <a:pt x="104" y="6"/>
                  </a:lnTo>
                  <a:lnTo>
                    <a:pt x="125" y="0"/>
                  </a:lnTo>
                  <a:lnTo>
                    <a:pt x="135" y="0"/>
                  </a:lnTo>
                  <a:lnTo>
                    <a:pt x="135" y="6"/>
                  </a:lnTo>
                  <a:lnTo>
                    <a:pt x="166" y="18"/>
                  </a:lnTo>
                  <a:lnTo>
                    <a:pt x="208" y="28"/>
                  </a:lnTo>
                  <a:lnTo>
                    <a:pt x="208" y="23"/>
                  </a:lnTo>
                  <a:lnTo>
                    <a:pt x="219" y="18"/>
                  </a:lnTo>
                  <a:lnTo>
                    <a:pt x="230" y="6"/>
                  </a:lnTo>
                  <a:lnTo>
                    <a:pt x="230" y="0"/>
                  </a:lnTo>
                  <a:lnTo>
                    <a:pt x="250" y="6"/>
                  </a:lnTo>
                  <a:lnTo>
                    <a:pt x="250" y="18"/>
                  </a:lnTo>
                  <a:lnTo>
                    <a:pt x="271" y="18"/>
                  </a:lnTo>
                  <a:lnTo>
                    <a:pt x="271" y="23"/>
                  </a:lnTo>
                  <a:lnTo>
                    <a:pt x="292"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06" name="Freeform 19"/>
            <p:cNvSpPr>
              <a:spLocks/>
            </p:cNvSpPr>
            <p:nvPr/>
          </p:nvSpPr>
          <p:spPr bwMode="auto">
            <a:xfrm>
              <a:off x="4346" y="1875"/>
              <a:ext cx="196" cy="46"/>
            </a:xfrm>
            <a:custGeom>
              <a:avLst/>
              <a:gdLst>
                <a:gd name="T0" fmla="*/ 0 w 304"/>
                <a:gd name="T1" fmla="*/ 0 h 40"/>
                <a:gd name="T2" fmla="*/ 2 w 304"/>
                <a:gd name="T3" fmla="*/ 0 h 40"/>
                <a:gd name="T4" fmla="*/ 4 w 304"/>
                <a:gd name="T5" fmla="*/ 20 h 40"/>
                <a:gd name="T6" fmla="*/ 15 w 304"/>
                <a:gd name="T7" fmla="*/ 40 h 40"/>
                <a:gd name="T8" fmla="*/ 18 w 304"/>
                <a:gd name="T9" fmla="*/ 60 h 40"/>
                <a:gd name="T10" fmla="*/ 18 w 304"/>
                <a:gd name="T11" fmla="*/ 40 h 40"/>
                <a:gd name="T12" fmla="*/ 22 w 304"/>
                <a:gd name="T13" fmla="*/ 40 h 40"/>
                <a:gd name="T14" fmla="*/ 22 w 304"/>
                <a:gd name="T15" fmla="*/ 30 h 40"/>
                <a:gd name="T16" fmla="*/ 24 w 304"/>
                <a:gd name="T17" fmla="*/ 30 h 40"/>
                <a:gd name="T18" fmla="*/ 24 w 304"/>
                <a:gd name="T19" fmla="*/ 40 h 40"/>
                <a:gd name="T20" fmla="*/ 28 w 304"/>
                <a:gd name="T21" fmla="*/ 60 h 40"/>
                <a:gd name="T22" fmla="*/ 31 w 304"/>
                <a:gd name="T23" fmla="*/ 69 h 40"/>
                <a:gd name="T24" fmla="*/ 32 w 304"/>
                <a:gd name="T25" fmla="*/ 69 h 40"/>
                <a:gd name="T26" fmla="*/ 32 w 304"/>
                <a:gd name="T27" fmla="*/ 60 h 40"/>
                <a:gd name="T28" fmla="*/ 36 w 304"/>
                <a:gd name="T29" fmla="*/ 60 h 40"/>
                <a:gd name="T30" fmla="*/ 36 w 304"/>
                <a:gd name="T31" fmla="*/ 30 h 40"/>
                <a:gd name="T32" fmla="*/ 38 w 304"/>
                <a:gd name="T33" fmla="*/ 30 h 40"/>
                <a:gd name="T34" fmla="*/ 38 w 304"/>
                <a:gd name="T35" fmla="*/ 20 h 40"/>
                <a:gd name="T36" fmla="*/ 38 w 304"/>
                <a:gd name="T37" fmla="*/ 30 h 40"/>
                <a:gd name="T38" fmla="*/ 39 w 304"/>
                <a:gd name="T39" fmla="*/ 40 h 40"/>
                <a:gd name="T40" fmla="*/ 45 w 304"/>
                <a:gd name="T41" fmla="*/ 60 h 40"/>
                <a:gd name="T42" fmla="*/ 47 w 304"/>
                <a:gd name="T43" fmla="*/ 69 h 40"/>
                <a:gd name="T44" fmla="*/ 47 w 304"/>
                <a:gd name="T45" fmla="*/ 60 h 40"/>
                <a:gd name="T46" fmla="*/ 50 w 304"/>
                <a:gd name="T47" fmla="*/ 60 h 40"/>
                <a:gd name="T48" fmla="*/ 50 w 304"/>
                <a:gd name="T49" fmla="*/ 40 h 40"/>
                <a:gd name="T50" fmla="*/ 52 w 304"/>
                <a:gd name="T51" fmla="*/ 4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4" h="40">
                  <a:moveTo>
                    <a:pt x="0" y="0"/>
                  </a:moveTo>
                  <a:lnTo>
                    <a:pt x="11" y="0"/>
                  </a:lnTo>
                  <a:lnTo>
                    <a:pt x="21" y="11"/>
                  </a:lnTo>
                  <a:lnTo>
                    <a:pt x="84" y="23"/>
                  </a:lnTo>
                  <a:lnTo>
                    <a:pt x="104" y="34"/>
                  </a:lnTo>
                  <a:lnTo>
                    <a:pt x="104" y="23"/>
                  </a:lnTo>
                  <a:lnTo>
                    <a:pt x="125" y="23"/>
                  </a:lnTo>
                  <a:lnTo>
                    <a:pt x="125" y="17"/>
                  </a:lnTo>
                  <a:lnTo>
                    <a:pt x="136" y="17"/>
                  </a:lnTo>
                  <a:lnTo>
                    <a:pt x="136" y="23"/>
                  </a:lnTo>
                  <a:lnTo>
                    <a:pt x="166" y="34"/>
                  </a:lnTo>
                  <a:lnTo>
                    <a:pt x="177" y="39"/>
                  </a:lnTo>
                  <a:lnTo>
                    <a:pt x="187" y="39"/>
                  </a:lnTo>
                  <a:lnTo>
                    <a:pt x="187" y="34"/>
                  </a:lnTo>
                  <a:lnTo>
                    <a:pt x="209" y="34"/>
                  </a:lnTo>
                  <a:lnTo>
                    <a:pt x="209" y="17"/>
                  </a:lnTo>
                  <a:lnTo>
                    <a:pt x="219" y="17"/>
                  </a:lnTo>
                  <a:lnTo>
                    <a:pt x="219" y="11"/>
                  </a:lnTo>
                  <a:lnTo>
                    <a:pt x="219" y="17"/>
                  </a:lnTo>
                  <a:lnTo>
                    <a:pt x="230" y="23"/>
                  </a:lnTo>
                  <a:lnTo>
                    <a:pt x="260" y="34"/>
                  </a:lnTo>
                  <a:lnTo>
                    <a:pt x="271" y="39"/>
                  </a:lnTo>
                  <a:lnTo>
                    <a:pt x="271" y="34"/>
                  </a:lnTo>
                  <a:lnTo>
                    <a:pt x="292" y="34"/>
                  </a:lnTo>
                  <a:lnTo>
                    <a:pt x="292" y="23"/>
                  </a:lnTo>
                  <a:lnTo>
                    <a:pt x="303"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07" name="Freeform 20"/>
            <p:cNvSpPr>
              <a:spLocks/>
            </p:cNvSpPr>
            <p:nvPr/>
          </p:nvSpPr>
          <p:spPr bwMode="auto">
            <a:xfrm>
              <a:off x="2772" y="1171"/>
              <a:ext cx="208" cy="134"/>
            </a:xfrm>
            <a:custGeom>
              <a:avLst/>
              <a:gdLst>
                <a:gd name="T0" fmla="*/ 0 w 323"/>
                <a:gd name="T1" fmla="*/ 0 h 122"/>
                <a:gd name="T2" fmla="*/ 0 w 323"/>
                <a:gd name="T3" fmla="*/ 176 h 122"/>
                <a:gd name="T4" fmla="*/ 55 w 323"/>
                <a:gd name="T5" fmla="*/ 176 h 122"/>
                <a:gd name="T6" fmla="*/ 55 w 323"/>
                <a:gd name="T7" fmla="*/ 15 h 122"/>
                <a:gd name="T8" fmla="*/ 34 w 323"/>
                <a:gd name="T9" fmla="*/ 79 h 122"/>
                <a:gd name="T10" fmla="*/ 24 w 323"/>
                <a:gd name="T11" fmla="*/ 0 h 122"/>
                <a:gd name="T12" fmla="*/ 17 w 323"/>
                <a:gd name="T13" fmla="*/ 64 h 122"/>
                <a:gd name="T14" fmla="*/ 0 w 323"/>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3" h="122">
                  <a:moveTo>
                    <a:pt x="0" y="0"/>
                  </a:moveTo>
                  <a:lnTo>
                    <a:pt x="0" y="121"/>
                  </a:lnTo>
                  <a:lnTo>
                    <a:pt x="322" y="121"/>
                  </a:lnTo>
                  <a:lnTo>
                    <a:pt x="322" y="11"/>
                  </a:lnTo>
                  <a:lnTo>
                    <a:pt x="201" y="55"/>
                  </a:lnTo>
                  <a:lnTo>
                    <a:pt x="140" y="0"/>
                  </a:lnTo>
                  <a:lnTo>
                    <a:pt x="100" y="44"/>
                  </a:lnTo>
                  <a:lnTo>
                    <a:pt x="0" y="0"/>
                  </a:lnTo>
                </a:path>
              </a:pathLst>
            </a:custGeom>
            <a:solidFill>
              <a:srgbClr val="0000D4"/>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08" name="Freeform 21"/>
            <p:cNvSpPr>
              <a:spLocks/>
            </p:cNvSpPr>
            <p:nvPr/>
          </p:nvSpPr>
          <p:spPr bwMode="auto">
            <a:xfrm>
              <a:off x="2772" y="1171"/>
              <a:ext cx="214" cy="140"/>
            </a:xfrm>
            <a:custGeom>
              <a:avLst/>
              <a:gdLst>
                <a:gd name="T0" fmla="*/ 0 w 334"/>
                <a:gd name="T1" fmla="*/ 0 h 127"/>
                <a:gd name="T2" fmla="*/ 0 w 334"/>
                <a:gd name="T3" fmla="*/ 186 h 127"/>
                <a:gd name="T4" fmla="*/ 56 w 334"/>
                <a:gd name="T5" fmla="*/ 186 h 127"/>
                <a:gd name="T6" fmla="*/ 56 w 334"/>
                <a:gd name="T7" fmla="*/ 17 h 127"/>
                <a:gd name="T8" fmla="*/ 35 w 334"/>
                <a:gd name="T9" fmla="*/ 86 h 127"/>
                <a:gd name="T10" fmla="*/ 24 w 334"/>
                <a:gd name="T11" fmla="*/ 0 h 127"/>
                <a:gd name="T12" fmla="*/ 17 w 334"/>
                <a:gd name="T13" fmla="*/ 68 h 127"/>
                <a:gd name="T14" fmla="*/ 0 w 334"/>
                <a:gd name="T15" fmla="*/ 0 h 1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4" h="127">
                  <a:moveTo>
                    <a:pt x="0" y="0"/>
                  </a:moveTo>
                  <a:lnTo>
                    <a:pt x="0" y="126"/>
                  </a:lnTo>
                  <a:lnTo>
                    <a:pt x="333" y="126"/>
                  </a:lnTo>
                  <a:lnTo>
                    <a:pt x="333" y="12"/>
                  </a:lnTo>
                  <a:lnTo>
                    <a:pt x="208" y="58"/>
                  </a:lnTo>
                  <a:lnTo>
                    <a:pt x="145" y="0"/>
                  </a:lnTo>
                  <a:lnTo>
                    <a:pt x="103" y="4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09" name="Freeform 22"/>
            <p:cNvSpPr>
              <a:spLocks/>
            </p:cNvSpPr>
            <p:nvPr/>
          </p:nvSpPr>
          <p:spPr bwMode="auto">
            <a:xfrm>
              <a:off x="1162" y="2032"/>
              <a:ext cx="115" cy="266"/>
            </a:xfrm>
            <a:custGeom>
              <a:avLst/>
              <a:gdLst>
                <a:gd name="T0" fmla="*/ 31 w 177"/>
                <a:gd name="T1" fmla="*/ 49 h 241"/>
                <a:gd name="T2" fmla="*/ 31 w 177"/>
                <a:gd name="T3" fmla="*/ 355 h 241"/>
                <a:gd name="T4" fmla="*/ 5 w 177"/>
                <a:gd name="T5" fmla="*/ 355 h 241"/>
                <a:gd name="T6" fmla="*/ 12 w 177"/>
                <a:gd name="T7" fmla="*/ 247 h 241"/>
                <a:gd name="T8" fmla="*/ 3 w 177"/>
                <a:gd name="T9" fmla="*/ 173 h 241"/>
                <a:gd name="T10" fmla="*/ 18 w 177"/>
                <a:gd name="T11" fmla="*/ 116 h 241"/>
                <a:gd name="T12" fmla="*/ 0 w 177"/>
                <a:gd name="T13" fmla="*/ 0 h 241"/>
                <a:gd name="T14" fmla="*/ 31 w 177"/>
                <a:gd name="T15" fmla="*/ 49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 h="241">
                  <a:moveTo>
                    <a:pt x="176" y="33"/>
                  </a:moveTo>
                  <a:lnTo>
                    <a:pt x="176" y="240"/>
                  </a:lnTo>
                  <a:lnTo>
                    <a:pt x="29" y="240"/>
                  </a:lnTo>
                  <a:lnTo>
                    <a:pt x="69" y="167"/>
                  </a:lnTo>
                  <a:lnTo>
                    <a:pt x="20" y="117"/>
                  </a:lnTo>
                  <a:lnTo>
                    <a:pt x="97" y="78"/>
                  </a:lnTo>
                  <a:lnTo>
                    <a:pt x="0" y="0"/>
                  </a:lnTo>
                  <a:lnTo>
                    <a:pt x="176" y="33"/>
                  </a:lnTo>
                </a:path>
              </a:pathLst>
            </a:custGeom>
            <a:solidFill>
              <a:srgbClr val="0000D4"/>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10" name="Freeform 23"/>
            <p:cNvSpPr>
              <a:spLocks/>
            </p:cNvSpPr>
            <p:nvPr/>
          </p:nvSpPr>
          <p:spPr bwMode="auto">
            <a:xfrm>
              <a:off x="1162" y="2032"/>
              <a:ext cx="122" cy="271"/>
            </a:xfrm>
            <a:custGeom>
              <a:avLst/>
              <a:gdLst>
                <a:gd name="T0" fmla="*/ 32 w 189"/>
                <a:gd name="T1" fmla="*/ 49 h 247"/>
                <a:gd name="T2" fmla="*/ 32 w 189"/>
                <a:gd name="T3" fmla="*/ 357 h 247"/>
                <a:gd name="T4" fmla="*/ 5 w 189"/>
                <a:gd name="T5" fmla="*/ 357 h 247"/>
                <a:gd name="T6" fmla="*/ 12 w 189"/>
                <a:gd name="T7" fmla="*/ 249 h 247"/>
                <a:gd name="T8" fmla="*/ 4 w 189"/>
                <a:gd name="T9" fmla="*/ 174 h 247"/>
                <a:gd name="T10" fmla="*/ 18 w 189"/>
                <a:gd name="T11" fmla="*/ 116 h 247"/>
                <a:gd name="T12" fmla="*/ 0 w 189"/>
                <a:gd name="T13" fmla="*/ 0 h 247"/>
                <a:gd name="T14" fmla="*/ 32 w 189"/>
                <a:gd name="T15" fmla="*/ 49 h 2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 h="247">
                  <a:moveTo>
                    <a:pt x="188" y="34"/>
                  </a:moveTo>
                  <a:lnTo>
                    <a:pt x="188" y="246"/>
                  </a:lnTo>
                  <a:lnTo>
                    <a:pt x="31" y="246"/>
                  </a:lnTo>
                  <a:lnTo>
                    <a:pt x="73" y="172"/>
                  </a:lnTo>
                  <a:lnTo>
                    <a:pt x="21" y="120"/>
                  </a:lnTo>
                  <a:lnTo>
                    <a:pt x="104" y="80"/>
                  </a:lnTo>
                  <a:lnTo>
                    <a:pt x="0" y="0"/>
                  </a:lnTo>
                  <a:lnTo>
                    <a:pt x="188"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11" name="Freeform 24"/>
            <p:cNvSpPr>
              <a:spLocks/>
            </p:cNvSpPr>
            <p:nvPr/>
          </p:nvSpPr>
          <p:spPr bwMode="auto">
            <a:xfrm>
              <a:off x="4547" y="2323"/>
              <a:ext cx="129" cy="269"/>
            </a:xfrm>
            <a:custGeom>
              <a:avLst/>
              <a:gdLst>
                <a:gd name="T0" fmla="*/ 6 w 200"/>
                <a:gd name="T1" fmla="*/ 0 h 247"/>
                <a:gd name="T2" fmla="*/ 35 w 200"/>
                <a:gd name="T3" fmla="*/ 0 h 247"/>
                <a:gd name="T4" fmla="*/ 20 w 200"/>
                <a:gd name="T5" fmla="*/ 120 h 247"/>
                <a:gd name="T6" fmla="*/ 35 w 200"/>
                <a:gd name="T7" fmla="*/ 192 h 247"/>
                <a:gd name="T8" fmla="*/ 20 w 200"/>
                <a:gd name="T9" fmla="*/ 249 h 247"/>
                <a:gd name="T10" fmla="*/ 33 w 200"/>
                <a:gd name="T11" fmla="*/ 346 h 247"/>
                <a:gd name="T12" fmla="*/ 0 w 200"/>
                <a:gd name="T13" fmla="*/ 321 h 247"/>
                <a:gd name="T14" fmla="*/ 6 w 200"/>
                <a:gd name="T15" fmla="*/ 0 h 2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 h="247">
                  <a:moveTo>
                    <a:pt x="32" y="0"/>
                  </a:moveTo>
                  <a:lnTo>
                    <a:pt x="199" y="0"/>
                  </a:lnTo>
                  <a:lnTo>
                    <a:pt x="116" y="85"/>
                  </a:lnTo>
                  <a:lnTo>
                    <a:pt x="199" y="137"/>
                  </a:lnTo>
                  <a:lnTo>
                    <a:pt x="116" y="177"/>
                  </a:lnTo>
                  <a:lnTo>
                    <a:pt x="190" y="246"/>
                  </a:lnTo>
                  <a:lnTo>
                    <a:pt x="0" y="229"/>
                  </a:lnTo>
                  <a:lnTo>
                    <a:pt x="32" y="0"/>
                  </a:lnTo>
                </a:path>
              </a:pathLst>
            </a:custGeom>
            <a:solidFill>
              <a:srgbClr val="0000D4"/>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12" name="Freeform 25"/>
            <p:cNvSpPr>
              <a:spLocks/>
            </p:cNvSpPr>
            <p:nvPr/>
          </p:nvSpPr>
          <p:spPr bwMode="auto">
            <a:xfrm>
              <a:off x="2824" y="1315"/>
              <a:ext cx="103" cy="135"/>
            </a:xfrm>
            <a:custGeom>
              <a:avLst/>
              <a:gdLst>
                <a:gd name="T0" fmla="*/ 15 w 159"/>
                <a:gd name="T1" fmla="*/ 0 h 122"/>
                <a:gd name="T2" fmla="*/ 15 w 159"/>
                <a:gd name="T3" fmla="*/ 10 h 122"/>
                <a:gd name="T4" fmla="*/ 15 w 159"/>
                <a:gd name="T5" fmla="*/ 27 h 122"/>
                <a:gd name="T6" fmla="*/ 13 w 159"/>
                <a:gd name="T7" fmla="*/ 27 h 122"/>
                <a:gd name="T8" fmla="*/ 11 w 159"/>
                <a:gd name="T9" fmla="*/ 60 h 122"/>
                <a:gd name="T10" fmla="*/ 8 w 159"/>
                <a:gd name="T11" fmla="*/ 69 h 122"/>
                <a:gd name="T12" fmla="*/ 8 w 159"/>
                <a:gd name="T13" fmla="*/ 79 h 122"/>
                <a:gd name="T14" fmla="*/ 6 w 159"/>
                <a:gd name="T15" fmla="*/ 79 h 122"/>
                <a:gd name="T16" fmla="*/ 4 w 159"/>
                <a:gd name="T17" fmla="*/ 79 h 122"/>
                <a:gd name="T18" fmla="*/ 4 w 159"/>
                <a:gd name="T19" fmla="*/ 103 h 122"/>
                <a:gd name="T20" fmla="*/ 0 w 159"/>
                <a:gd name="T21" fmla="*/ 113 h 122"/>
                <a:gd name="T22" fmla="*/ 4 w 159"/>
                <a:gd name="T23" fmla="*/ 113 h 122"/>
                <a:gd name="T24" fmla="*/ 11 w 159"/>
                <a:gd name="T25" fmla="*/ 138 h 122"/>
                <a:gd name="T26" fmla="*/ 22 w 159"/>
                <a:gd name="T27" fmla="*/ 173 h 122"/>
                <a:gd name="T28" fmla="*/ 26 w 159"/>
                <a:gd name="T29" fmla="*/ 181 h 122"/>
                <a:gd name="T30" fmla="*/ 28 w 159"/>
                <a:gd name="T31" fmla="*/ 181 h 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9" h="122">
                  <a:moveTo>
                    <a:pt x="84" y="0"/>
                  </a:moveTo>
                  <a:lnTo>
                    <a:pt x="84" y="6"/>
                  </a:lnTo>
                  <a:lnTo>
                    <a:pt x="84" y="18"/>
                  </a:lnTo>
                  <a:lnTo>
                    <a:pt x="74" y="18"/>
                  </a:lnTo>
                  <a:lnTo>
                    <a:pt x="63" y="40"/>
                  </a:lnTo>
                  <a:lnTo>
                    <a:pt x="43" y="46"/>
                  </a:lnTo>
                  <a:lnTo>
                    <a:pt x="43" y="52"/>
                  </a:lnTo>
                  <a:lnTo>
                    <a:pt x="32" y="52"/>
                  </a:lnTo>
                  <a:lnTo>
                    <a:pt x="21" y="52"/>
                  </a:lnTo>
                  <a:lnTo>
                    <a:pt x="21" y="69"/>
                  </a:lnTo>
                  <a:lnTo>
                    <a:pt x="0" y="75"/>
                  </a:lnTo>
                  <a:lnTo>
                    <a:pt x="21" y="75"/>
                  </a:lnTo>
                  <a:lnTo>
                    <a:pt x="63" y="92"/>
                  </a:lnTo>
                  <a:lnTo>
                    <a:pt x="127" y="115"/>
                  </a:lnTo>
                  <a:lnTo>
                    <a:pt x="147" y="121"/>
                  </a:lnTo>
                  <a:lnTo>
                    <a:pt x="158" y="1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13" name="Oval 26"/>
            <p:cNvSpPr>
              <a:spLocks noChangeArrowheads="1"/>
            </p:cNvSpPr>
            <p:nvPr/>
          </p:nvSpPr>
          <p:spPr bwMode="auto">
            <a:xfrm>
              <a:off x="2908" y="1453"/>
              <a:ext cx="75" cy="6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14" name="Oval 27"/>
            <p:cNvSpPr>
              <a:spLocks noChangeArrowheads="1"/>
            </p:cNvSpPr>
            <p:nvPr/>
          </p:nvSpPr>
          <p:spPr bwMode="auto">
            <a:xfrm>
              <a:off x="4329" y="2432"/>
              <a:ext cx="75" cy="67"/>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15" name="Oval 28"/>
            <p:cNvSpPr>
              <a:spLocks noChangeArrowheads="1"/>
            </p:cNvSpPr>
            <p:nvPr/>
          </p:nvSpPr>
          <p:spPr bwMode="auto">
            <a:xfrm>
              <a:off x="1427" y="2149"/>
              <a:ext cx="76" cy="67"/>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16" name="Freeform 29"/>
            <p:cNvSpPr>
              <a:spLocks/>
            </p:cNvSpPr>
            <p:nvPr/>
          </p:nvSpPr>
          <p:spPr bwMode="auto">
            <a:xfrm>
              <a:off x="1304" y="2203"/>
              <a:ext cx="141" cy="44"/>
            </a:xfrm>
            <a:custGeom>
              <a:avLst/>
              <a:gdLst>
                <a:gd name="T0" fmla="*/ 0 w 219"/>
                <a:gd name="T1" fmla="*/ 0 h 41"/>
                <a:gd name="T2" fmla="*/ 2 w 219"/>
                <a:gd name="T3" fmla="*/ 15 h 41"/>
                <a:gd name="T4" fmla="*/ 3 w 219"/>
                <a:gd name="T5" fmla="*/ 15 h 41"/>
                <a:gd name="T6" fmla="*/ 7 w 219"/>
                <a:gd name="T7" fmla="*/ 21 h 41"/>
                <a:gd name="T8" fmla="*/ 9 w 219"/>
                <a:gd name="T9" fmla="*/ 21 h 41"/>
                <a:gd name="T10" fmla="*/ 17 w 219"/>
                <a:gd name="T11" fmla="*/ 47 h 41"/>
                <a:gd name="T12" fmla="*/ 23 w 219"/>
                <a:gd name="T13" fmla="*/ 53 h 41"/>
                <a:gd name="T14" fmla="*/ 23 w 219"/>
                <a:gd name="T15" fmla="*/ 47 h 41"/>
                <a:gd name="T16" fmla="*/ 25 w 219"/>
                <a:gd name="T17" fmla="*/ 31 h 41"/>
                <a:gd name="T18" fmla="*/ 28 w 219"/>
                <a:gd name="T19" fmla="*/ 21 h 41"/>
                <a:gd name="T20" fmla="*/ 30 w 219"/>
                <a:gd name="T21" fmla="*/ 15 h 41"/>
                <a:gd name="T22" fmla="*/ 32 w 219"/>
                <a:gd name="T23" fmla="*/ 15 h 41"/>
                <a:gd name="T24" fmla="*/ 35 w 219"/>
                <a:gd name="T25" fmla="*/ 0 h 41"/>
                <a:gd name="T26" fmla="*/ 37 w 219"/>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41">
                  <a:moveTo>
                    <a:pt x="0" y="0"/>
                  </a:moveTo>
                  <a:lnTo>
                    <a:pt x="11" y="11"/>
                  </a:lnTo>
                  <a:lnTo>
                    <a:pt x="20" y="11"/>
                  </a:lnTo>
                  <a:lnTo>
                    <a:pt x="41" y="17"/>
                  </a:lnTo>
                  <a:lnTo>
                    <a:pt x="52" y="17"/>
                  </a:lnTo>
                  <a:lnTo>
                    <a:pt x="103" y="35"/>
                  </a:lnTo>
                  <a:lnTo>
                    <a:pt x="135" y="40"/>
                  </a:lnTo>
                  <a:lnTo>
                    <a:pt x="135" y="35"/>
                  </a:lnTo>
                  <a:lnTo>
                    <a:pt x="145" y="23"/>
                  </a:lnTo>
                  <a:lnTo>
                    <a:pt x="165" y="17"/>
                  </a:lnTo>
                  <a:lnTo>
                    <a:pt x="176" y="11"/>
                  </a:lnTo>
                  <a:lnTo>
                    <a:pt x="186" y="11"/>
                  </a:lnTo>
                  <a:lnTo>
                    <a:pt x="207" y="0"/>
                  </a:lnTo>
                  <a:lnTo>
                    <a:pt x="21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17" name="Freeform 30"/>
            <p:cNvSpPr>
              <a:spLocks/>
            </p:cNvSpPr>
            <p:nvPr/>
          </p:nvSpPr>
          <p:spPr bwMode="auto">
            <a:xfrm>
              <a:off x="4401" y="2428"/>
              <a:ext cx="160" cy="53"/>
            </a:xfrm>
            <a:custGeom>
              <a:avLst/>
              <a:gdLst>
                <a:gd name="T0" fmla="*/ 41 w 251"/>
                <a:gd name="T1" fmla="*/ 0 h 47"/>
                <a:gd name="T2" fmla="*/ 38 w 251"/>
                <a:gd name="T3" fmla="*/ 0 h 47"/>
                <a:gd name="T4" fmla="*/ 38 w 251"/>
                <a:gd name="T5" fmla="*/ 20 h 47"/>
                <a:gd name="T6" fmla="*/ 31 w 251"/>
                <a:gd name="T7" fmla="*/ 29 h 47"/>
                <a:gd name="T8" fmla="*/ 21 w 251"/>
                <a:gd name="T9" fmla="*/ 54 h 47"/>
                <a:gd name="T10" fmla="*/ 13 w 251"/>
                <a:gd name="T11" fmla="*/ 65 h 47"/>
                <a:gd name="T12" fmla="*/ 10 w 251"/>
                <a:gd name="T13" fmla="*/ 65 h 47"/>
                <a:gd name="T14" fmla="*/ 8 w 251"/>
                <a:gd name="T15" fmla="*/ 76 h 47"/>
                <a:gd name="T16" fmla="*/ 7 w 251"/>
                <a:gd name="T17" fmla="*/ 76 h 47"/>
                <a:gd name="T18" fmla="*/ 3 w 251"/>
                <a:gd name="T19" fmla="*/ 65 h 47"/>
                <a:gd name="T20" fmla="*/ 2 w 251"/>
                <a:gd name="T21" fmla="*/ 65 h 47"/>
                <a:gd name="T22" fmla="*/ 0 w 251"/>
                <a:gd name="T23" fmla="*/ 54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1" h="47">
                  <a:moveTo>
                    <a:pt x="250" y="0"/>
                  </a:moveTo>
                  <a:lnTo>
                    <a:pt x="229" y="0"/>
                  </a:lnTo>
                  <a:lnTo>
                    <a:pt x="229" y="12"/>
                  </a:lnTo>
                  <a:lnTo>
                    <a:pt x="188" y="18"/>
                  </a:lnTo>
                  <a:lnTo>
                    <a:pt x="125" y="34"/>
                  </a:lnTo>
                  <a:lnTo>
                    <a:pt x="82" y="40"/>
                  </a:lnTo>
                  <a:lnTo>
                    <a:pt x="63" y="40"/>
                  </a:lnTo>
                  <a:lnTo>
                    <a:pt x="52" y="46"/>
                  </a:lnTo>
                  <a:lnTo>
                    <a:pt x="41" y="46"/>
                  </a:lnTo>
                  <a:lnTo>
                    <a:pt x="20" y="40"/>
                  </a:lnTo>
                  <a:lnTo>
                    <a:pt x="11" y="40"/>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18" name="Rectangle 31"/>
            <p:cNvSpPr>
              <a:spLocks noChangeArrowheads="1"/>
            </p:cNvSpPr>
            <p:nvPr/>
          </p:nvSpPr>
          <p:spPr bwMode="auto">
            <a:xfrm>
              <a:off x="3483" y="1167"/>
              <a:ext cx="68" cy="225"/>
            </a:xfrm>
            <a:prstGeom prst="rect">
              <a:avLst/>
            </a:prstGeom>
            <a:solidFill>
              <a:srgbClr val="00801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19" name="Rectangle 32"/>
            <p:cNvSpPr>
              <a:spLocks noChangeArrowheads="1"/>
            </p:cNvSpPr>
            <p:nvPr/>
          </p:nvSpPr>
          <p:spPr bwMode="auto">
            <a:xfrm>
              <a:off x="3619" y="1177"/>
              <a:ext cx="67" cy="228"/>
            </a:xfrm>
            <a:prstGeom prst="rect">
              <a:avLst/>
            </a:prstGeom>
            <a:solidFill>
              <a:srgbClr val="00801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20" name="Rectangle 33"/>
            <p:cNvSpPr>
              <a:spLocks noChangeArrowheads="1"/>
            </p:cNvSpPr>
            <p:nvPr/>
          </p:nvSpPr>
          <p:spPr bwMode="auto">
            <a:xfrm>
              <a:off x="1464" y="2732"/>
              <a:ext cx="68" cy="225"/>
            </a:xfrm>
            <a:prstGeom prst="rect">
              <a:avLst/>
            </a:prstGeom>
            <a:solidFill>
              <a:srgbClr val="00801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21" name="Rectangle 34"/>
            <p:cNvSpPr>
              <a:spLocks noChangeArrowheads="1"/>
            </p:cNvSpPr>
            <p:nvPr/>
          </p:nvSpPr>
          <p:spPr bwMode="auto">
            <a:xfrm>
              <a:off x="1579" y="2738"/>
              <a:ext cx="68" cy="231"/>
            </a:xfrm>
            <a:prstGeom prst="rect">
              <a:avLst/>
            </a:prstGeom>
            <a:solidFill>
              <a:srgbClr val="00801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22" name="Oval 35"/>
            <p:cNvSpPr>
              <a:spLocks noChangeArrowheads="1"/>
            </p:cNvSpPr>
            <p:nvPr/>
          </p:nvSpPr>
          <p:spPr bwMode="auto">
            <a:xfrm>
              <a:off x="3950" y="3179"/>
              <a:ext cx="104" cy="91"/>
            </a:xfrm>
            <a:prstGeom prst="ellipse">
              <a:avLst/>
            </a:prstGeom>
            <a:solidFill>
              <a:srgbClr val="F20884"/>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23" name="Oval 36"/>
            <p:cNvSpPr>
              <a:spLocks noChangeArrowheads="1"/>
            </p:cNvSpPr>
            <p:nvPr/>
          </p:nvSpPr>
          <p:spPr bwMode="auto">
            <a:xfrm>
              <a:off x="4006" y="3080"/>
              <a:ext cx="100" cy="92"/>
            </a:xfrm>
            <a:prstGeom prst="ellipse">
              <a:avLst/>
            </a:prstGeom>
            <a:solidFill>
              <a:srgbClr val="F20884"/>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24" name="Oval 37"/>
            <p:cNvSpPr>
              <a:spLocks noChangeArrowheads="1"/>
            </p:cNvSpPr>
            <p:nvPr/>
          </p:nvSpPr>
          <p:spPr bwMode="auto">
            <a:xfrm>
              <a:off x="3850" y="3055"/>
              <a:ext cx="144" cy="160"/>
            </a:xfrm>
            <a:prstGeom prst="ellipse">
              <a:avLst/>
            </a:prstGeom>
            <a:solidFill>
              <a:srgbClr val="F20884"/>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25" name="Oval 38"/>
            <p:cNvSpPr>
              <a:spLocks noChangeArrowheads="1"/>
            </p:cNvSpPr>
            <p:nvPr/>
          </p:nvSpPr>
          <p:spPr bwMode="auto">
            <a:xfrm>
              <a:off x="1388" y="1552"/>
              <a:ext cx="99" cy="93"/>
            </a:xfrm>
            <a:prstGeom prst="ellipse">
              <a:avLst/>
            </a:prstGeom>
            <a:solidFill>
              <a:srgbClr val="F20884"/>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26" name="Oval 39"/>
            <p:cNvSpPr>
              <a:spLocks noChangeArrowheads="1"/>
            </p:cNvSpPr>
            <p:nvPr/>
          </p:nvSpPr>
          <p:spPr bwMode="auto">
            <a:xfrm>
              <a:off x="1440" y="1453"/>
              <a:ext cx="103" cy="90"/>
            </a:xfrm>
            <a:prstGeom prst="ellipse">
              <a:avLst/>
            </a:prstGeom>
            <a:solidFill>
              <a:srgbClr val="F20884"/>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27" name="Oval 40"/>
            <p:cNvSpPr>
              <a:spLocks noChangeArrowheads="1"/>
            </p:cNvSpPr>
            <p:nvPr/>
          </p:nvSpPr>
          <p:spPr bwMode="auto">
            <a:xfrm>
              <a:off x="1286" y="1428"/>
              <a:ext cx="143" cy="160"/>
            </a:xfrm>
            <a:prstGeom prst="ellipse">
              <a:avLst/>
            </a:prstGeom>
            <a:solidFill>
              <a:srgbClr val="F20884"/>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sp>
          <p:nvSpPr>
            <p:cNvPr id="50228" name="Freeform 41"/>
            <p:cNvSpPr>
              <a:spLocks/>
            </p:cNvSpPr>
            <p:nvPr/>
          </p:nvSpPr>
          <p:spPr bwMode="auto">
            <a:xfrm>
              <a:off x="3821" y="2926"/>
              <a:ext cx="128" cy="132"/>
            </a:xfrm>
            <a:custGeom>
              <a:avLst/>
              <a:gdLst>
                <a:gd name="T0" fmla="*/ 29 w 198"/>
                <a:gd name="T1" fmla="*/ 170 h 121"/>
                <a:gd name="T2" fmla="*/ 29 w 198"/>
                <a:gd name="T3" fmla="*/ 160 h 121"/>
                <a:gd name="T4" fmla="*/ 32 w 198"/>
                <a:gd name="T5" fmla="*/ 139 h 121"/>
                <a:gd name="T6" fmla="*/ 34 w 198"/>
                <a:gd name="T7" fmla="*/ 96 h 121"/>
                <a:gd name="T8" fmla="*/ 34 w 198"/>
                <a:gd name="T9" fmla="*/ 89 h 121"/>
                <a:gd name="T10" fmla="*/ 34 w 198"/>
                <a:gd name="T11" fmla="*/ 65 h 121"/>
                <a:gd name="T12" fmla="*/ 32 w 198"/>
                <a:gd name="T13" fmla="*/ 65 h 121"/>
                <a:gd name="T14" fmla="*/ 27 w 198"/>
                <a:gd name="T15" fmla="*/ 74 h 121"/>
                <a:gd name="T16" fmla="*/ 22 w 198"/>
                <a:gd name="T17" fmla="*/ 89 h 121"/>
                <a:gd name="T18" fmla="*/ 20 w 198"/>
                <a:gd name="T19" fmla="*/ 89 h 121"/>
                <a:gd name="T20" fmla="*/ 20 w 198"/>
                <a:gd name="T21" fmla="*/ 74 h 121"/>
                <a:gd name="T22" fmla="*/ 20 w 198"/>
                <a:gd name="T23" fmla="*/ 65 h 121"/>
                <a:gd name="T24" fmla="*/ 18 w 198"/>
                <a:gd name="T25" fmla="*/ 40 h 121"/>
                <a:gd name="T26" fmla="*/ 18 w 198"/>
                <a:gd name="T27" fmla="*/ 32 h 121"/>
                <a:gd name="T28" fmla="*/ 18 w 198"/>
                <a:gd name="T29" fmla="*/ 10 h 121"/>
                <a:gd name="T30" fmla="*/ 15 w 198"/>
                <a:gd name="T31" fmla="*/ 25 h 121"/>
                <a:gd name="T32" fmla="*/ 11 w 198"/>
                <a:gd name="T33" fmla="*/ 32 h 121"/>
                <a:gd name="T34" fmla="*/ 5 w 198"/>
                <a:gd name="T35" fmla="*/ 32 h 121"/>
                <a:gd name="T36" fmla="*/ 3 w 198"/>
                <a:gd name="T37" fmla="*/ 32 h 121"/>
                <a:gd name="T38" fmla="*/ 3 w 198"/>
                <a:gd name="T39" fmla="*/ 10 h 121"/>
                <a:gd name="T40" fmla="*/ 3 w 198"/>
                <a:gd name="T41" fmla="*/ 0 h 121"/>
                <a:gd name="T42" fmla="*/ 0 w 198"/>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8" h="121">
                  <a:moveTo>
                    <a:pt x="165" y="120"/>
                  </a:moveTo>
                  <a:lnTo>
                    <a:pt x="165" y="114"/>
                  </a:lnTo>
                  <a:lnTo>
                    <a:pt x="186" y="97"/>
                  </a:lnTo>
                  <a:lnTo>
                    <a:pt x="197" y="68"/>
                  </a:lnTo>
                  <a:lnTo>
                    <a:pt x="197" y="63"/>
                  </a:lnTo>
                  <a:lnTo>
                    <a:pt x="197" y="46"/>
                  </a:lnTo>
                  <a:lnTo>
                    <a:pt x="186" y="46"/>
                  </a:lnTo>
                  <a:lnTo>
                    <a:pt x="156" y="52"/>
                  </a:lnTo>
                  <a:lnTo>
                    <a:pt x="124" y="63"/>
                  </a:lnTo>
                  <a:lnTo>
                    <a:pt x="114" y="63"/>
                  </a:lnTo>
                  <a:lnTo>
                    <a:pt x="114" y="52"/>
                  </a:lnTo>
                  <a:lnTo>
                    <a:pt x="114" y="46"/>
                  </a:lnTo>
                  <a:lnTo>
                    <a:pt x="103" y="28"/>
                  </a:lnTo>
                  <a:lnTo>
                    <a:pt x="103" y="23"/>
                  </a:lnTo>
                  <a:lnTo>
                    <a:pt x="103" y="6"/>
                  </a:lnTo>
                  <a:lnTo>
                    <a:pt x="83" y="17"/>
                  </a:lnTo>
                  <a:lnTo>
                    <a:pt x="62" y="23"/>
                  </a:lnTo>
                  <a:lnTo>
                    <a:pt x="30" y="23"/>
                  </a:lnTo>
                  <a:lnTo>
                    <a:pt x="20" y="23"/>
                  </a:lnTo>
                  <a:lnTo>
                    <a:pt x="20" y="6"/>
                  </a:lnTo>
                  <a:lnTo>
                    <a:pt x="20"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29" name="Freeform 42"/>
            <p:cNvSpPr>
              <a:spLocks/>
            </p:cNvSpPr>
            <p:nvPr/>
          </p:nvSpPr>
          <p:spPr bwMode="auto">
            <a:xfrm>
              <a:off x="1477" y="1637"/>
              <a:ext cx="156" cy="90"/>
            </a:xfrm>
            <a:custGeom>
              <a:avLst/>
              <a:gdLst>
                <a:gd name="T0" fmla="*/ 0 w 240"/>
                <a:gd name="T1" fmla="*/ 0 h 81"/>
                <a:gd name="T2" fmla="*/ 0 w 240"/>
                <a:gd name="T3" fmla="*/ 10 h 81"/>
                <a:gd name="T4" fmla="*/ 0 w 240"/>
                <a:gd name="T5" fmla="*/ 18 h 81"/>
                <a:gd name="T6" fmla="*/ 0 w 240"/>
                <a:gd name="T7" fmla="*/ 36 h 81"/>
                <a:gd name="T8" fmla="*/ 0 w 240"/>
                <a:gd name="T9" fmla="*/ 52 h 81"/>
                <a:gd name="T10" fmla="*/ 0 w 240"/>
                <a:gd name="T11" fmla="*/ 70 h 81"/>
                <a:gd name="T12" fmla="*/ 3 w 240"/>
                <a:gd name="T13" fmla="*/ 70 h 81"/>
                <a:gd name="T14" fmla="*/ 8 w 240"/>
                <a:gd name="T15" fmla="*/ 70 h 81"/>
                <a:gd name="T16" fmla="*/ 26 w 240"/>
                <a:gd name="T17" fmla="*/ 42 h 81"/>
                <a:gd name="T18" fmla="*/ 33 w 240"/>
                <a:gd name="T19" fmla="*/ 42 h 81"/>
                <a:gd name="T20" fmla="*/ 33 w 240"/>
                <a:gd name="T21" fmla="*/ 52 h 81"/>
                <a:gd name="T22" fmla="*/ 30 w 240"/>
                <a:gd name="T23" fmla="*/ 52 h 81"/>
                <a:gd name="T24" fmla="*/ 26 w 240"/>
                <a:gd name="T25" fmla="*/ 87 h 81"/>
                <a:gd name="T26" fmla="*/ 22 w 240"/>
                <a:gd name="T27" fmla="*/ 112 h 81"/>
                <a:gd name="T28" fmla="*/ 22 w 240"/>
                <a:gd name="T29" fmla="*/ 122 h 81"/>
                <a:gd name="T30" fmla="*/ 26 w 240"/>
                <a:gd name="T31" fmla="*/ 122 h 81"/>
                <a:gd name="T32" fmla="*/ 28 w 240"/>
                <a:gd name="T33" fmla="*/ 122 h 81"/>
                <a:gd name="T34" fmla="*/ 37 w 240"/>
                <a:gd name="T35" fmla="*/ 122 h 81"/>
                <a:gd name="T36" fmla="*/ 40 w 240"/>
                <a:gd name="T37" fmla="*/ 122 h 81"/>
                <a:gd name="T38" fmla="*/ 43 w 240"/>
                <a:gd name="T39" fmla="*/ 122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0" h="81">
                  <a:moveTo>
                    <a:pt x="0" y="0"/>
                  </a:moveTo>
                  <a:lnTo>
                    <a:pt x="0" y="6"/>
                  </a:lnTo>
                  <a:lnTo>
                    <a:pt x="0" y="12"/>
                  </a:lnTo>
                  <a:lnTo>
                    <a:pt x="0" y="23"/>
                  </a:lnTo>
                  <a:lnTo>
                    <a:pt x="0" y="34"/>
                  </a:lnTo>
                  <a:lnTo>
                    <a:pt x="0" y="46"/>
                  </a:lnTo>
                  <a:lnTo>
                    <a:pt x="20" y="46"/>
                  </a:lnTo>
                  <a:lnTo>
                    <a:pt x="41" y="46"/>
                  </a:lnTo>
                  <a:lnTo>
                    <a:pt x="146" y="28"/>
                  </a:lnTo>
                  <a:lnTo>
                    <a:pt x="187" y="28"/>
                  </a:lnTo>
                  <a:lnTo>
                    <a:pt x="187" y="34"/>
                  </a:lnTo>
                  <a:lnTo>
                    <a:pt x="166" y="34"/>
                  </a:lnTo>
                  <a:lnTo>
                    <a:pt x="146" y="57"/>
                  </a:lnTo>
                  <a:lnTo>
                    <a:pt x="125" y="74"/>
                  </a:lnTo>
                  <a:lnTo>
                    <a:pt x="125" y="80"/>
                  </a:lnTo>
                  <a:lnTo>
                    <a:pt x="146" y="80"/>
                  </a:lnTo>
                  <a:lnTo>
                    <a:pt x="155" y="80"/>
                  </a:lnTo>
                  <a:lnTo>
                    <a:pt x="208" y="80"/>
                  </a:lnTo>
                  <a:lnTo>
                    <a:pt x="228" y="80"/>
                  </a:lnTo>
                  <a:lnTo>
                    <a:pt x="239" y="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30" name="Freeform 43"/>
            <p:cNvSpPr>
              <a:spLocks/>
            </p:cNvSpPr>
            <p:nvPr/>
          </p:nvSpPr>
          <p:spPr bwMode="auto">
            <a:xfrm>
              <a:off x="3134" y="3225"/>
              <a:ext cx="136" cy="104"/>
            </a:xfrm>
            <a:custGeom>
              <a:avLst/>
              <a:gdLst>
                <a:gd name="T0" fmla="*/ 36 w 210"/>
                <a:gd name="T1" fmla="*/ 0 h 93"/>
                <a:gd name="T2" fmla="*/ 0 w 210"/>
                <a:gd name="T3" fmla="*/ 10 h 93"/>
                <a:gd name="T4" fmla="*/ 21 w 210"/>
                <a:gd name="T5" fmla="*/ 144 h 93"/>
                <a:gd name="T6" fmla="*/ 36 w 210"/>
                <a:gd name="T7" fmla="*/ 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 h="93">
                  <a:moveTo>
                    <a:pt x="209" y="0"/>
                  </a:moveTo>
                  <a:lnTo>
                    <a:pt x="0" y="6"/>
                  </a:lnTo>
                  <a:lnTo>
                    <a:pt x="119" y="92"/>
                  </a:lnTo>
                  <a:lnTo>
                    <a:pt x="209" y="0"/>
                  </a:lnTo>
                </a:path>
              </a:pathLst>
            </a:custGeom>
            <a:solidFill>
              <a:srgbClr val="DD0806"/>
            </a:solidFill>
            <a:ln>
              <a:noFill/>
            </a:ln>
            <a:effectLst/>
            <a:extLst>
              <a:ext uri="{91240B29-F687-4F45-9708-019B960494DF}">
                <a14:hiddenLine xmlns:a14="http://schemas.microsoft.com/office/drawing/2010/main" w="1270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231" name="Freeform 44"/>
            <p:cNvSpPr>
              <a:spLocks/>
            </p:cNvSpPr>
            <p:nvPr/>
          </p:nvSpPr>
          <p:spPr bwMode="auto">
            <a:xfrm>
              <a:off x="3134" y="3225"/>
              <a:ext cx="143" cy="110"/>
            </a:xfrm>
            <a:custGeom>
              <a:avLst/>
              <a:gdLst>
                <a:gd name="T0" fmla="*/ 39 w 220"/>
                <a:gd name="T1" fmla="*/ 0 h 99"/>
                <a:gd name="T2" fmla="*/ 0 w 220"/>
                <a:gd name="T3" fmla="*/ 10 h 99"/>
                <a:gd name="T4" fmla="*/ 22 w 220"/>
                <a:gd name="T5" fmla="*/ 149 h 99"/>
                <a:gd name="T6" fmla="*/ 39 w 220"/>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0" h="99">
                  <a:moveTo>
                    <a:pt x="219" y="0"/>
                  </a:moveTo>
                  <a:lnTo>
                    <a:pt x="0" y="6"/>
                  </a:lnTo>
                  <a:lnTo>
                    <a:pt x="125" y="98"/>
                  </a:lnTo>
                  <a:lnTo>
                    <a:pt x="21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grpSp>
      <p:grpSp>
        <p:nvGrpSpPr>
          <p:cNvPr id="1174573" name="Group 45"/>
          <p:cNvGrpSpPr>
            <a:grpSpLocks/>
          </p:cNvGrpSpPr>
          <p:nvPr/>
        </p:nvGrpSpPr>
        <p:grpSpPr bwMode="auto">
          <a:xfrm rot="-6962154">
            <a:off x="4845925" y="3169914"/>
            <a:ext cx="462339" cy="591476"/>
            <a:chOff x="4241" y="2069"/>
            <a:chExt cx="227" cy="409"/>
          </a:xfrm>
        </p:grpSpPr>
        <p:sp>
          <p:nvSpPr>
            <p:cNvPr id="50183" name="Line 46"/>
            <p:cNvSpPr>
              <a:spLocks noChangeShapeType="1"/>
            </p:cNvSpPr>
            <p:nvPr/>
          </p:nvSpPr>
          <p:spPr bwMode="auto">
            <a:xfrm>
              <a:off x="4241" y="2069"/>
              <a:ext cx="91" cy="9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84" name="Line 47"/>
            <p:cNvSpPr>
              <a:spLocks noChangeShapeType="1"/>
            </p:cNvSpPr>
            <p:nvPr/>
          </p:nvSpPr>
          <p:spPr bwMode="auto">
            <a:xfrm flipH="1">
              <a:off x="4377" y="2069"/>
              <a:ext cx="91" cy="9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85" name="Line 48"/>
            <p:cNvSpPr>
              <a:spLocks noChangeShapeType="1"/>
            </p:cNvSpPr>
            <p:nvPr/>
          </p:nvSpPr>
          <p:spPr bwMode="auto">
            <a:xfrm>
              <a:off x="4332" y="2160"/>
              <a:ext cx="0" cy="227"/>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86" name="Line 49"/>
            <p:cNvSpPr>
              <a:spLocks noChangeShapeType="1"/>
            </p:cNvSpPr>
            <p:nvPr/>
          </p:nvSpPr>
          <p:spPr bwMode="auto">
            <a:xfrm>
              <a:off x="4377" y="2160"/>
              <a:ext cx="0" cy="227"/>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87" name="Line 50"/>
            <p:cNvSpPr>
              <a:spLocks noChangeShapeType="1"/>
            </p:cNvSpPr>
            <p:nvPr/>
          </p:nvSpPr>
          <p:spPr bwMode="auto">
            <a:xfrm>
              <a:off x="4241" y="2115"/>
              <a:ext cx="91" cy="9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88" name="Line 51"/>
            <p:cNvSpPr>
              <a:spLocks noChangeShapeType="1"/>
            </p:cNvSpPr>
            <p:nvPr/>
          </p:nvSpPr>
          <p:spPr bwMode="auto">
            <a:xfrm flipH="1">
              <a:off x="4377" y="2115"/>
              <a:ext cx="91" cy="9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Verdana" panose="020B0604030504040204" pitchFamily="34" charset="0"/>
              </a:endParaRPr>
            </a:p>
          </p:txBody>
        </p:sp>
        <p:sp>
          <p:nvSpPr>
            <p:cNvPr id="50189" name="Oval 52"/>
            <p:cNvSpPr>
              <a:spLocks noChangeArrowheads="1"/>
            </p:cNvSpPr>
            <p:nvPr/>
          </p:nvSpPr>
          <p:spPr bwMode="auto">
            <a:xfrm>
              <a:off x="4286" y="2387"/>
              <a:ext cx="136"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zh-TW" altLang="en-US" sz="2400" dirty="0">
                <a:latin typeface="Verdana" panose="020B0604030504040204" pitchFamily="34" charset="0"/>
                <a:ea typeface="新細明體" panose="02020500000000000000" pitchFamily="18" charset="-120"/>
                <a:cs typeface="Verdana" panose="020B0604030504040204" pitchFamily="34" charset="0"/>
              </a:endParaRPr>
            </a:p>
          </p:txBody>
        </p:sp>
      </p:grpSp>
      <p:sp>
        <p:nvSpPr>
          <p:cNvPr id="50180" name="Rectangle 53"/>
          <p:cNvSpPr>
            <a:spLocks noChangeArrowheads="1"/>
          </p:cNvSpPr>
          <p:nvPr/>
        </p:nvSpPr>
        <p:spPr bwMode="auto">
          <a:xfrm>
            <a:off x="5729521" y="3225980"/>
            <a:ext cx="3126114" cy="181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40000"/>
              </a:spcBef>
              <a:buChar char="–"/>
              <a:defRPr sz="2400">
                <a:solidFill>
                  <a:schemeClr val="tx1"/>
                </a:solidFill>
                <a:latin typeface="Arial" panose="020B0604020202020204" pitchFamily="34" charset="0"/>
              </a:defRPr>
            </a:lvl2pPr>
            <a:lvl3pPr marL="1143000" indent="-228600">
              <a:lnSpc>
                <a:spcPct val="90000"/>
              </a:lnSpc>
              <a:spcBef>
                <a:spcPct val="3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chemeClr val="tx2"/>
              </a:buClr>
              <a:buFont typeface="Wingdings" panose="05000000000000000000" pitchFamily="2" charset="2"/>
              <a:buChar char="§"/>
            </a:pPr>
            <a:r>
              <a:rPr lang="en-US" altLang="zh-TW" sz="2000" dirty="0" smtClean="0">
                <a:solidFill>
                  <a:schemeClr val="tx2"/>
                </a:solidFill>
                <a:latin typeface="Verdana" panose="020B0604030504040204" pitchFamily="34" charset="0"/>
                <a:ea typeface="華康細圓體"/>
                <a:cs typeface="Verdana" panose="020B0604030504040204" pitchFamily="34" charset="0"/>
              </a:rPr>
              <a:t>Ligand</a:t>
            </a:r>
          </a:p>
          <a:p>
            <a:pPr>
              <a:buClr>
                <a:schemeClr val="tx2"/>
              </a:buClr>
              <a:buFont typeface="Wingdings" panose="05000000000000000000" pitchFamily="2" charset="2"/>
              <a:buChar char="§"/>
            </a:pPr>
            <a:r>
              <a:rPr lang="en-US" altLang="zh-TW" sz="2000" dirty="0" smtClean="0">
                <a:solidFill>
                  <a:schemeClr val="tx2"/>
                </a:solidFill>
                <a:latin typeface="Verdana" panose="020B0604030504040204" pitchFamily="34" charset="0"/>
                <a:ea typeface="華康細圓體"/>
                <a:cs typeface="Verdana" panose="020B0604030504040204" pitchFamily="34" charset="0"/>
              </a:rPr>
              <a:t>Receptor</a:t>
            </a:r>
            <a:endParaRPr lang="en-US" altLang="zh-TW" sz="2000" dirty="0">
              <a:solidFill>
                <a:schemeClr val="tx2"/>
              </a:solidFill>
              <a:latin typeface="Verdana" panose="020B0604030504040204" pitchFamily="34" charset="0"/>
              <a:ea typeface="華康細圓體"/>
              <a:cs typeface="Verdana" panose="020B0604030504040204" pitchFamily="34" charset="0"/>
            </a:endParaRPr>
          </a:p>
          <a:p>
            <a:pPr>
              <a:buClr>
                <a:schemeClr val="tx2"/>
              </a:buClr>
              <a:buFont typeface="Wingdings" panose="05000000000000000000" pitchFamily="2" charset="2"/>
              <a:buChar char="§"/>
            </a:pPr>
            <a:r>
              <a:rPr lang="en-US" altLang="zh-TW" sz="2000" dirty="0" smtClean="0">
                <a:solidFill>
                  <a:schemeClr val="tx2"/>
                </a:solidFill>
                <a:latin typeface="Verdana" panose="020B0604030504040204" pitchFamily="34" charset="0"/>
                <a:ea typeface="華康細圓體"/>
                <a:cs typeface="Verdana" panose="020B0604030504040204" pitchFamily="34" charset="0"/>
              </a:rPr>
              <a:t>Adhesion molecule</a:t>
            </a:r>
          </a:p>
          <a:p>
            <a:pPr>
              <a:buClr>
                <a:schemeClr val="tx2"/>
              </a:buClr>
              <a:buFont typeface="Wingdings" panose="05000000000000000000" pitchFamily="2" charset="2"/>
              <a:buChar char="§"/>
            </a:pPr>
            <a:r>
              <a:rPr lang="en-US" altLang="zh-TW" sz="2000" dirty="0" smtClean="0">
                <a:solidFill>
                  <a:schemeClr val="tx2"/>
                </a:solidFill>
                <a:latin typeface="Verdana" panose="020B0604030504040204" pitchFamily="34" charset="0"/>
                <a:ea typeface="華康細圓體"/>
                <a:cs typeface="Verdana" panose="020B0604030504040204" pitchFamily="34" charset="0"/>
              </a:rPr>
              <a:t>…</a:t>
            </a:r>
            <a:r>
              <a:rPr lang="en-US" altLang="zh-TW" sz="2000" dirty="0" err="1" smtClean="0">
                <a:solidFill>
                  <a:schemeClr val="tx2"/>
                </a:solidFill>
                <a:latin typeface="Verdana" panose="020B0604030504040204" pitchFamily="34" charset="0"/>
                <a:ea typeface="華康細圓體"/>
                <a:cs typeface="Verdana" panose="020B0604030504040204" pitchFamily="34" charset="0"/>
              </a:rPr>
              <a:t>etc</a:t>
            </a:r>
            <a:endParaRPr lang="en-US" altLang="zh-TW" sz="2000" dirty="0">
              <a:solidFill>
                <a:schemeClr val="tx2"/>
              </a:solidFill>
              <a:latin typeface="Verdana" panose="020B0604030504040204" pitchFamily="34" charset="0"/>
              <a:ea typeface="華康細圓體"/>
              <a:cs typeface="Verdana" panose="020B0604030504040204" pitchFamily="34" charset="0"/>
            </a:endParaRPr>
          </a:p>
        </p:txBody>
      </p:sp>
      <p:sp>
        <p:nvSpPr>
          <p:cNvPr id="56" name="Rectangle 54"/>
          <p:cNvSpPr>
            <a:spLocks noChangeArrowheads="1"/>
          </p:cNvSpPr>
          <p:nvPr/>
        </p:nvSpPr>
        <p:spPr bwMode="auto">
          <a:xfrm>
            <a:off x="619331" y="269705"/>
            <a:ext cx="6742113" cy="75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altLang="zh-TW" sz="3200" b="1" dirty="0">
                <a:solidFill>
                  <a:schemeClr val="accent1"/>
                </a:solidFill>
                <a:ea typeface="新細明體" pitchFamily="18" charset="-120"/>
                <a:cs typeface="Verdana" panose="020B0604030504040204" pitchFamily="34" charset="0"/>
              </a:rPr>
              <a:t>Phenotype Analysis </a:t>
            </a:r>
          </a:p>
        </p:txBody>
      </p:sp>
    </p:spTree>
    <p:extLst>
      <p:ext uri="{BB962C8B-B14F-4D97-AF65-F5344CB8AC3E}">
        <p14:creationId xmlns:p14="http://schemas.microsoft.com/office/powerpoint/2010/main" val="148782104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174573"/>
                                        </p:tgtEl>
                                        <p:attrNameLst>
                                          <p:attrName>style.visibility</p:attrName>
                                        </p:attrNameLst>
                                      </p:cBhvr>
                                      <p:to>
                                        <p:strVal val="visible"/>
                                      </p:to>
                                    </p:set>
                                    <p:anim calcmode="lin" valueType="num">
                                      <p:cBhvr additive="base">
                                        <p:cTn id="7" dur="500" fill="hold"/>
                                        <p:tgtEl>
                                          <p:spTgt spid="1174573"/>
                                        </p:tgtEl>
                                        <p:attrNameLst>
                                          <p:attrName>ppt_x</p:attrName>
                                        </p:attrNameLst>
                                      </p:cBhvr>
                                      <p:tavLst>
                                        <p:tav tm="0">
                                          <p:val>
                                            <p:strVal val="1+#ppt_w/2"/>
                                          </p:val>
                                        </p:tav>
                                        <p:tav tm="100000">
                                          <p:val>
                                            <p:strVal val="#ppt_x"/>
                                          </p:val>
                                        </p:tav>
                                      </p:tavLst>
                                    </p:anim>
                                    <p:anim calcmode="lin" valueType="num">
                                      <p:cBhvr additive="base">
                                        <p:cTn id="8" dur="500" fill="hold"/>
                                        <p:tgtEl>
                                          <p:spTgt spid="11745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927103" y="-126016"/>
            <a:ext cx="67421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r>
              <a:rPr lang="en-US" altLang="zh-TW" sz="3200" b="1" dirty="0">
                <a:solidFill>
                  <a:schemeClr val="accent1"/>
                </a:solidFill>
                <a:latin typeface="+mn-lt"/>
                <a:ea typeface="新細明體" panose="02020500000000000000" pitchFamily="18" charset="-120"/>
              </a:rPr>
              <a:t>Lymphocyte </a:t>
            </a:r>
            <a:r>
              <a:rPr lang="en-US" altLang="zh-TW" sz="3200" b="1" dirty="0" err="1">
                <a:solidFill>
                  <a:schemeClr val="accent1"/>
                </a:solidFill>
                <a:latin typeface="+mn-lt"/>
                <a:ea typeface="新細明體" panose="02020500000000000000" pitchFamily="18" charset="-120"/>
              </a:rPr>
              <a:t>Immunophenotyping</a:t>
            </a:r>
            <a:endParaRPr lang="en-US" altLang="zh-TW" sz="3200" b="1" dirty="0">
              <a:solidFill>
                <a:schemeClr val="accent1"/>
              </a:solidFill>
              <a:latin typeface="+mn-lt"/>
              <a:ea typeface="新細明體" panose="02020500000000000000" pitchFamily="18" charset="-120"/>
            </a:endParaRPr>
          </a:p>
        </p:txBody>
      </p:sp>
      <p:sp>
        <p:nvSpPr>
          <p:cNvPr id="343043" name="Rectangle 3"/>
          <p:cNvSpPr>
            <a:spLocks noChangeArrowheads="1"/>
          </p:cNvSpPr>
          <p:nvPr/>
        </p:nvSpPr>
        <p:spPr bwMode="auto">
          <a:xfrm>
            <a:off x="6610354" y="2385409"/>
            <a:ext cx="16996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eaLnBrk="0" hangingPunct="0">
              <a:defRPr/>
            </a:pPr>
            <a:r>
              <a:rPr lang="en-US" altLang="zh-TW" sz="2000" b="1" dirty="0">
                <a:solidFill>
                  <a:srgbClr val="CE8F32"/>
                </a:solidFill>
                <a:effectLst>
                  <a:outerShdw blurRad="38100" dist="38100" dir="2700000" algn="tl">
                    <a:srgbClr val="C0C0C0"/>
                  </a:outerShdw>
                </a:effectLst>
                <a:latin typeface="Helvetica" pitchFamily="34" charset="0"/>
                <a:ea typeface="新細明體" pitchFamily="18" charset="-120"/>
              </a:rPr>
              <a:t>Granulocytes</a:t>
            </a:r>
          </a:p>
        </p:txBody>
      </p:sp>
      <p:sp>
        <p:nvSpPr>
          <p:cNvPr id="47108" name="Oval 4"/>
          <p:cNvSpPr>
            <a:spLocks noChangeArrowheads="1"/>
          </p:cNvSpPr>
          <p:nvPr/>
        </p:nvSpPr>
        <p:spPr bwMode="auto">
          <a:xfrm>
            <a:off x="1249367" y="2893409"/>
            <a:ext cx="1285875" cy="838200"/>
          </a:xfrm>
          <a:prstGeom prst="ellipse">
            <a:avLst/>
          </a:prstGeom>
          <a:solidFill>
            <a:srgbClr val="99FF99"/>
          </a:solidFill>
          <a:ln w="11113">
            <a:solidFill>
              <a:srgbClr val="33CC33"/>
            </a:solidFill>
            <a:round/>
            <a:headEnd/>
            <a:tailEnd/>
          </a:ln>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343045" name="Rectangle 5"/>
          <p:cNvSpPr>
            <a:spLocks noChangeArrowheads="1"/>
          </p:cNvSpPr>
          <p:nvPr/>
        </p:nvSpPr>
        <p:spPr bwMode="auto">
          <a:xfrm>
            <a:off x="1427167" y="3183922"/>
            <a:ext cx="939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TW" sz="1600" b="1">
                <a:effectLst>
                  <a:outerShdw blurRad="38100" dist="38100" dir="2700000" algn="tl">
                    <a:srgbClr val="C0C0C0"/>
                  </a:outerShdw>
                </a:effectLst>
                <a:latin typeface="Helvetica" pitchFamily="34" charset="0"/>
                <a:ea typeface="新細明體" pitchFamily="18" charset="-120"/>
              </a:rPr>
              <a:t>Monocytes</a:t>
            </a:r>
            <a:endParaRPr lang="en-US" altLang="zh-TW" sz="1600">
              <a:effectLst>
                <a:outerShdw blurRad="38100" dist="38100" dir="2700000" algn="tl">
                  <a:srgbClr val="C0C0C0"/>
                </a:outerShdw>
              </a:effectLst>
              <a:latin typeface="Helvetica" pitchFamily="34" charset="0"/>
              <a:ea typeface="新細明體" pitchFamily="18" charset="-120"/>
            </a:endParaRPr>
          </a:p>
        </p:txBody>
      </p:sp>
      <p:sp>
        <p:nvSpPr>
          <p:cNvPr id="47110" name="Freeform 6"/>
          <p:cNvSpPr>
            <a:spLocks/>
          </p:cNvSpPr>
          <p:nvPr/>
        </p:nvSpPr>
        <p:spPr bwMode="auto">
          <a:xfrm>
            <a:off x="7154867" y="2309209"/>
            <a:ext cx="26987" cy="57150"/>
          </a:xfrm>
          <a:custGeom>
            <a:avLst/>
            <a:gdLst>
              <a:gd name="T0" fmla="*/ 2147483647 w 20"/>
              <a:gd name="T1" fmla="*/ 0 h 36"/>
              <a:gd name="T2" fmla="*/ 2147483647 w 20"/>
              <a:gd name="T3" fmla="*/ 0 h 36"/>
              <a:gd name="T4" fmla="*/ 0 w 20"/>
              <a:gd name="T5" fmla="*/ 2147483647 h 36"/>
              <a:gd name="T6" fmla="*/ 0 w 20"/>
              <a:gd name="T7" fmla="*/ 2147483647 h 36"/>
              <a:gd name="T8" fmla="*/ 2147483647 w 2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36">
                <a:moveTo>
                  <a:pt x="20" y="0"/>
                </a:moveTo>
                <a:lnTo>
                  <a:pt x="20" y="0"/>
                </a:lnTo>
                <a:lnTo>
                  <a:pt x="0" y="3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111" name="Group 7"/>
          <p:cNvGrpSpPr>
            <a:grpSpLocks/>
          </p:cNvGrpSpPr>
          <p:nvPr/>
        </p:nvGrpSpPr>
        <p:grpSpPr bwMode="auto">
          <a:xfrm>
            <a:off x="6967542" y="5136547"/>
            <a:ext cx="1152525" cy="838200"/>
            <a:chOff x="3288" y="3598"/>
            <a:chExt cx="805" cy="529"/>
          </a:xfrm>
        </p:grpSpPr>
        <p:sp>
          <p:nvSpPr>
            <p:cNvPr id="47146" name="Oval 8"/>
            <p:cNvSpPr>
              <a:spLocks noChangeArrowheads="1"/>
            </p:cNvSpPr>
            <p:nvPr/>
          </p:nvSpPr>
          <p:spPr bwMode="auto">
            <a:xfrm>
              <a:off x="3288" y="3598"/>
              <a:ext cx="805" cy="529"/>
            </a:xfrm>
            <a:prstGeom prst="ellipse">
              <a:avLst/>
            </a:prstGeom>
            <a:solidFill>
              <a:srgbClr val="FFCC66"/>
            </a:solidFill>
            <a:ln w="11113">
              <a:solidFill>
                <a:srgbClr val="FF9933"/>
              </a:solidFill>
              <a:round/>
              <a:headEnd/>
              <a:tailEnd/>
            </a:ln>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343049" name="Rectangle 9"/>
            <p:cNvSpPr>
              <a:spLocks noChangeArrowheads="1"/>
            </p:cNvSpPr>
            <p:nvPr/>
          </p:nvSpPr>
          <p:spPr bwMode="auto">
            <a:xfrm>
              <a:off x="3345" y="3769"/>
              <a:ext cx="713" cy="1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defRPr/>
              </a:pPr>
              <a:r>
                <a:rPr lang="en-US" altLang="zh-TW" sz="1600" b="1">
                  <a:effectLst>
                    <a:outerShdw blurRad="38100" dist="38100" dir="2700000" algn="tl">
                      <a:srgbClr val="FFFFFF"/>
                    </a:outerShdw>
                  </a:effectLst>
                  <a:latin typeface="Helvetica" pitchFamily="34" charset="0"/>
                  <a:ea typeface="新細明體" pitchFamily="18" charset="-120"/>
                </a:rPr>
                <a:t>Eosinophils</a:t>
              </a:r>
              <a:endParaRPr lang="en-US" altLang="zh-TW" sz="1600">
                <a:effectLst>
                  <a:outerShdw blurRad="38100" dist="38100" dir="2700000" algn="tl">
                    <a:srgbClr val="FFFFFF"/>
                  </a:outerShdw>
                </a:effectLst>
                <a:latin typeface="Helvetica" pitchFamily="34" charset="0"/>
                <a:ea typeface="新細明體" pitchFamily="18" charset="-120"/>
              </a:endParaRPr>
            </a:p>
          </p:txBody>
        </p:sp>
      </p:grpSp>
      <p:sp>
        <p:nvSpPr>
          <p:cNvPr id="47112" name="Oval 10"/>
          <p:cNvSpPr>
            <a:spLocks noChangeArrowheads="1"/>
          </p:cNvSpPr>
          <p:nvPr/>
        </p:nvSpPr>
        <p:spPr bwMode="auto">
          <a:xfrm>
            <a:off x="7005642" y="3917347"/>
            <a:ext cx="1076325" cy="931862"/>
          </a:xfrm>
          <a:prstGeom prst="ellipse">
            <a:avLst/>
          </a:prstGeom>
          <a:solidFill>
            <a:srgbClr val="FFCC66"/>
          </a:solidFill>
          <a:ln w="11113">
            <a:solidFill>
              <a:srgbClr val="FF9933"/>
            </a:solidFill>
            <a:round/>
            <a:headEnd/>
            <a:tailEnd/>
          </a:ln>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343051" name="Rectangle 11"/>
          <p:cNvSpPr>
            <a:spLocks noChangeArrowheads="1"/>
          </p:cNvSpPr>
          <p:nvPr/>
        </p:nvSpPr>
        <p:spPr bwMode="auto">
          <a:xfrm>
            <a:off x="7158042" y="4222147"/>
            <a:ext cx="862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defRPr/>
            </a:pPr>
            <a:r>
              <a:rPr lang="en-US" altLang="zh-TW" sz="1600" b="1">
                <a:effectLst>
                  <a:outerShdw blurRad="38100" dist="38100" dir="2700000" algn="tl">
                    <a:srgbClr val="C0C0C0"/>
                  </a:outerShdw>
                </a:effectLst>
                <a:latin typeface="Helvetica" pitchFamily="34" charset="0"/>
                <a:ea typeface="新細明體" pitchFamily="18" charset="-120"/>
              </a:rPr>
              <a:t>Basophils</a:t>
            </a:r>
            <a:endParaRPr lang="en-US" altLang="zh-TW" sz="1500">
              <a:effectLst>
                <a:outerShdw blurRad="38100" dist="38100" dir="2700000" algn="tl">
                  <a:srgbClr val="C0C0C0"/>
                </a:outerShdw>
              </a:effectLst>
              <a:latin typeface="Helvetica" pitchFamily="34" charset="0"/>
              <a:ea typeface="新細明體" pitchFamily="18" charset="-120"/>
            </a:endParaRPr>
          </a:p>
        </p:txBody>
      </p:sp>
      <p:grpSp>
        <p:nvGrpSpPr>
          <p:cNvPr id="47114" name="Group 12"/>
          <p:cNvGrpSpPr>
            <a:grpSpLocks/>
          </p:cNvGrpSpPr>
          <p:nvPr/>
        </p:nvGrpSpPr>
        <p:grpSpPr bwMode="auto">
          <a:xfrm>
            <a:off x="7005642" y="2850547"/>
            <a:ext cx="1074737" cy="838200"/>
            <a:chOff x="2383" y="3629"/>
            <a:chExt cx="821" cy="489"/>
          </a:xfrm>
        </p:grpSpPr>
        <p:sp>
          <p:nvSpPr>
            <p:cNvPr id="47144" name="Oval 13"/>
            <p:cNvSpPr>
              <a:spLocks noChangeArrowheads="1"/>
            </p:cNvSpPr>
            <p:nvPr/>
          </p:nvSpPr>
          <p:spPr bwMode="auto">
            <a:xfrm>
              <a:off x="2383" y="3629"/>
              <a:ext cx="821" cy="489"/>
            </a:xfrm>
            <a:prstGeom prst="ellipse">
              <a:avLst/>
            </a:prstGeom>
            <a:solidFill>
              <a:srgbClr val="FFCC66"/>
            </a:solidFill>
            <a:ln w="11113">
              <a:solidFill>
                <a:srgbClr val="FF9933"/>
              </a:solidFill>
              <a:round/>
              <a:headEnd/>
              <a:tailEnd/>
            </a:ln>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343054" name="Rectangle 14"/>
            <p:cNvSpPr>
              <a:spLocks noChangeArrowheads="1"/>
            </p:cNvSpPr>
            <p:nvPr/>
          </p:nvSpPr>
          <p:spPr bwMode="auto">
            <a:xfrm>
              <a:off x="2425" y="3785"/>
              <a:ext cx="768" cy="14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defRPr/>
              </a:pPr>
              <a:r>
                <a:rPr lang="en-US" altLang="zh-TW" sz="1600" b="1">
                  <a:effectLst>
                    <a:outerShdw blurRad="38100" dist="38100" dir="2700000" algn="tl">
                      <a:srgbClr val="FFFFFF"/>
                    </a:outerShdw>
                  </a:effectLst>
                  <a:latin typeface="Helvetica" pitchFamily="34" charset="0"/>
                  <a:ea typeface="新細明體" pitchFamily="18" charset="-120"/>
                </a:rPr>
                <a:t>Neutrophils</a:t>
              </a:r>
              <a:endParaRPr lang="en-US" altLang="zh-TW" sz="1500">
                <a:effectLst>
                  <a:outerShdw blurRad="38100" dist="38100" dir="2700000" algn="tl">
                    <a:srgbClr val="FFFFFF"/>
                  </a:outerShdw>
                </a:effectLst>
                <a:latin typeface="Helvetica" pitchFamily="34" charset="0"/>
                <a:ea typeface="新細明體" pitchFamily="18" charset="-120"/>
              </a:endParaRPr>
            </a:p>
          </p:txBody>
        </p:sp>
      </p:grpSp>
      <p:sp>
        <p:nvSpPr>
          <p:cNvPr id="343055" name="Rectangle 15"/>
          <p:cNvSpPr>
            <a:spLocks noChangeArrowheads="1"/>
          </p:cNvSpPr>
          <p:nvPr/>
        </p:nvSpPr>
        <p:spPr bwMode="auto">
          <a:xfrm>
            <a:off x="3644904" y="2988659"/>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defRPr/>
            </a:pPr>
            <a:r>
              <a:rPr lang="en-US" altLang="zh-TW" sz="2000" b="1">
                <a:solidFill>
                  <a:srgbClr val="4263FF"/>
                </a:solidFill>
                <a:effectLst>
                  <a:outerShdw blurRad="38100" dist="38100" dir="2700000" algn="tl">
                    <a:srgbClr val="C0C0C0"/>
                  </a:outerShdw>
                </a:effectLst>
                <a:latin typeface="Helvetica" pitchFamily="34" charset="0"/>
                <a:ea typeface="新細明體" pitchFamily="18" charset="-120"/>
              </a:rPr>
              <a:t>Lymphocytes</a:t>
            </a:r>
            <a:endParaRPr lang="en-US" altLang="zh-TW" sz="2000">
              <a:solidFill>
                <a:srgbClr val="4263FF"/>
              </a:solidFill>
              <a:effectLst>
                <a:outerShdw blurRad="38100" dist="38100" dir="2700000" algn="tl">
                  <a:srgbClr val="C0C0C0"/>
                </a:outerShdw>
              </a:effectLst>
              <a:latin typeface="Helvetica" pitchFamily="34" charset="0"/>
              <a:ea typeface="新細明體" pitchFamily="18" charset="-120"/>
            </a:endParaRPr>
          </a:p>
        </p:txBody>
      </p:sp>
      <p:grpSp>
        <p:nvGrpSpPr>
          <p:cNvPr id="47116" name="Group 16"/>
          <p:cNvGrpSpPr>
            <a:grpSpLocks/>
          </p:cNvGrpSpPr>
          <p:nvPr/>
        </p:nvGrpSpPr>
        <p:grpSpPr bwMode="auto">
          <a:xfrm>
            <a:off x="3060704" y="3588734"/>
            <a:ext cx="512763" cy="598488"/>
            <a:chOff x="672" y="3351"/>
            <a:chExt cx="372" cy="377"/>
          </a:xfrm>
        </p:grpSpPr>
        <p:sp>
          <p:nvSpPr>
            <p:cNvPr id="47142" name="Oval 17"/>
            <p:cNvSpPr>
              <a:spLocks noChangeArrowheads="1"/>
            </p:cNvSpPr>
            <p:nvPr/>
          </p:nvSpPr>
          <p:spPr bwMode="auto">
            <a:xfrm>
              <a:off x="672" y="3351"/>
              <a:ext cx="372" cy="377"/>
            </a:xfrm>
            <a:prstGeom prst="ellipse">
              <a:avLst/>
            </a:prstGeom>
            <a:solidFill>
              <a:srgbClr val="6699FF"/>
            </a:solidFill>
            <a:ln w="11113">
              <a:solidFill>
                <a:srgbClr val="3366FF"/>
              </a:solidFill>
              <a:round/>
              <a:headEnd/>
              <a:tailEnd/>
            </a:ln>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343058" name="Rectangle 18"/>
            <p:cNvSpPr>
              <a:spLocks noChangeArrowheads="1"/>
            </p:cNvSpPr>
            <p:nvPr/>
          </p:nvSpPr>
          <p:spPr bwMode="auto">
            <a:xfrm>
              <a:off x="831" y="3454"/>
              <a:ext cx="69" cy="11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defRPr/>
              </a:pPr>
              <a:r>
                <a:rPr lang="en-US" altLang="zh-TW" sz="1200" b="1" dirty="0">
                  <a:effectLst>
                    <a:outerShdw blurRad="38100" dist="38100" dir="2700000" algn="tl">
                      <a:srgbClr val="FFFFFF"/>
                    </a:outerShdw>
                  </a:effectLst>
                  <a:latin typeface="Helvetica" pitchFamily="34" charset="0"/>
                  <a:ea typeface="新細明體" pitchFamily="18" charset="-120"/>
                </a:rPr>
                <a:t>T</a:t>
              </a:r>
              <a:endParaRPr lang="en-US" altLang="zh-TW" sz="1200" dirty="0">
                <a:effectLst>
                  <a:outerShdw blurRad="38100" dist="38100" dir="2700000" algn="tl">
                    <a:srgbClr val="FFFFFF"/>
                  </a:outerShdw>
                </a:effectLst>
                <a:latin typeface="Helvetica" pitchFamily="34" charset="0"/>
                <a:ea typeface="新細明體" pitchFamily="18" charset="-120"/>
              </a:endParaRPr>
            </a:p>
          </p:txBody>
        </p:sp>
      </p:grpSp>
      <p:grpSp>
        <p:nvGrpSpPr>
          <p:cNvPr id="47117" name="Group 19"/>
          <p:cNvGrpSpPr>
            <a:grpSpLocks/>
          </p:cNvGrpSpPr>
          <p:nvPr/>
        </p:nvGrpSpPr>
        <p:grpSpPr bwMode="auto">
          <a:xfrm>
            <a:off x="4627567" y="3512534"/>
            <a:ext cx="511175" cy="585788"/>
            <a:chOff x="1397" y="3246"/>
            <a:chExt cx="372" cy="369"/>
          </a:xfrm>
        </p:grpSpPr>
        <p:sp>
          <p:nvSpPr>
            <p:cNvPr id="47140" name="Oval 20"/>
            <p:cNvSpPr>
              <a:spLocks noChangeArrowheads="1"/>
            </p:cNvSpPr>
            <p:nvPr/>
          </p:nvSpPr>
          <p:spPr bwMode="auto">
            <a:xfrm>
              <a:off x="1397" y="3246"/>
              <a:ext cx="372" cy="369"/>
            </a:xfrm>
            <a:prstGeom prst="ellipse">
              <a:avLst/>
            </a:prstGeom>
            <a:solidFill>
              <a:srgbClr val="6699FF"/>
            </a:solidFill>
            <a:ln w="11113">
              <a:solidFill>
                <a:srgbClr val="3366FF"/>
              </a:solidFill>
              <a:round/>
              <a:headEnd/>
              <a:tailEnd/>
            </a:ln>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343061" name="Rectangle 21"/>
            <p:cNvSpPr>
              <a:spLocks noChangeArrowheads="1"/>
            </p:cNvSpPr>
            <p:nvPr/>
          </p:nvSpPr>
          <p:spPr bwMode="auto">
            <a:xfrm>
              <a:off x="1550" y="3325"/>
              <a:ext cx="80" cy="11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defRPr/>
              </a:pPr>
              <a:r>
                <a:rPr lang="en-US" altLang="zh-TW" sz="1200" b="1" dirty="0">
                  <a:effectLst>
                    <a:outerShdw blurRad="38100" dist="38100" dir="2700000" algn="tl">
                      <a:srgbClr val="FFFFFF"/>
                    </a:outerShdw>
                  </a:effectLst>
                  <a:latin typeface="Helvetica" pitchFamily="34" charset="0"/>
                  <a:ea typeface="新細明體" pitchFamily="18" charset="-120"/>
                </a:rPr>
                <a:t>B</a:t>
              </a:r>
              <a:endParaRPr lang="en-US" altLang="zh-TW" sz="1200" dirty="0">
                <a:effectLst>
                  <a:outerShdw blurRad="38100" dist="38100" dir="2700000" algn="tl">
                    <a:srgbClr val="FFFFFF"/>
                  </a:outerShdw>
                </a:effectLst>
                <a:latin typeface="Helvetica" pitchFamily="34" charset="0"/>
                <a:ea typeface="新細明體" pitchFamily="18" charset="-120"/>
              </a:endParaRPr>
            </a:p>
          </p:txBody>
        </p:sp>
      </p:grpSp>
      <p:grpSp>
        <p:nvGrpSpPr>
          <p:cNvPr id="47118" name="Group 22"/>
          <p:cNvGrpSpPr>
            <a:grpSpLocks/>
          </p:cNvGrpSpPr>
          <p:nvPr/>
        </p:nvGrpSpPr>
        <p:grpSpPr bwMode="auto">
          <a:xfrm>
            <a:off x="5720783" y="3457433"/>
            <a:ext cx="512762" cy="598488"/>
            <a:chOff x="2156" y="2990"/>
            <a:chExt cx="363" cy="377"/>
          </a:xfrm>
        </p:grpSpPr>
        <p:sp>
          <p:nvSpPr>
            <p:cNvPr id="47138" name="Oval 23"/>
            <p:cNvSpPr>
              <a:spLocks noChangeArrowheads="1"/>
            </p:cNvSpPr>
            <p:nvPr/>
          </p:nvSpPr>
          <p:spPr bwMode="auto">
            <a:xfrm>
              <a:off x="2156" y="2990"/>
              <a:ext cx="363" cy="377"/>
            </a:xfrm>
            <a:prstGeom prst="ellipse">
              <a:avLst/>
            </a:prstGeom>
            <a:solidFill>
              <a:srgbClr val="6699FF"/>
            </a:solidFill>
            <a:ln w="11113">
              <a:solidFill>
                <a:srgbClr val="3366FF"/>
              </a:solidFill>
              <a:round/>
              <a:headEnd/>
              <a:tailEnd/>
            </a:ln>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343064" name="Rectangle 24"/>
            <p:cNvSpPr>
              <a:spLocks noChangeArrowheads="1"/>
            </p:cNvSpPr>
            <p:nvPr/>
          </p:nvSpPr>
          <p:spPr bwMode="auto">
            <a:xfrm>
              <a:off x="2214" y="3102"/>
              <a:ext cx="218" cy="11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eaLnBrk="0" hangingPunct="0">
                <a:defRPr/>
              </a:pPr>
              <a:r>
                <a:rPr lang="en-US" altLang="zh-TW" sz="1200" b="1" dirty="0">
                  <a:effectLst>
                    <a:outerShdw blurRad="38100" dist="38100" dir="2700000" algn="tl">
                      <a:srgbClr val="FFFFFF"/>
                    </a:outerShdw>
                  </a:effectLst>
                  <a:latin typeface="Helvetica" pitchFamily="34" charset="0"/>
                  <a:ea typeface="新細明體" pitchFamily="18" charset="-120"/>
                </a:rPr>
                <a:t>NK</a:t>
              </a:r>
              <a:endParaRPr lang="en-US" altLang="zh-TW" sz="1200" dirty="0">
                <a:effectLst>
                  <a:outerShdw blurRad="38100" dist="38100" dir="2700000" algn="tl">
                    <a:srgbClr val="FFFFFF"/>
                  </a:outerShdw>
                </a:effectLst>
                <a:latin typeface="Helvetica" pitchFamily="34" charset="0"/>
                <a:ea typeface="新細明體" pitchFamily="18" charset="-120"/>
              </a:endParaRPr>
            </a:p>
          </p:txBody>
        </p:sp>
      </p:grpSp>
      <p:sp>
        <p:nvSpPr>
          <p:cNvPr id="47119" name="Oval 25"/>
          <p:cNvSpPr>
            <a:spLocks noChangeArrowheads="1"/>
          </p:cNvSpPr>
          <p:nvPr/>
        </p:nvSpPr>
        <p:spPr bwMode="auto">
          <a:xfrm>
            <a:off x="3516317" y="4874609"/>
            <a:ext cx="942975" cy="795338"/>
          </a:xfrm>
          <a:prstGeom prst="ellipse">
            <a:avLst/>
          </a:prstGeom>
          <a:solidFill>
            <a:srgbClr val="99CCFF"/>
          </a:solidFill>
          <a:ln w="11113">
            <a:solidFill>
              <a:srgbClr val="3366FF"/>
            </a:solidFill>
            <a:round/>
            <a:headEnd/>
            <a:tailEnd/>
          </a:ln>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47120" name="Oval 26"/>
          <p:cNvSpPr>
            <a:spLocks noChangeArrowheads="1"/>
          </p:cNvSpPr>
          <p:nvPr/>
        </p:nvSpPr>
        <p:spPr bwMode="auto">
          <a:xfrm>
            <a:off x="2247904" y="4807934"/>
            <a:ext cx="946150" cy="717550"/>
          </a:xfrm>
          <a:prstGeom prst="ellipse">
            <a:avLst/>
          </a:prstGeom>
          <a:solidFill>
            <a:srgbClr val="99CCFF"/>
          </a:solidFill>
          <a:ln w="11113">
            <a:solidFill>
              <a:srgbClr val="3366FF"/>
            </a:solidFill>
            <a:round/>
            <a:headEnd/>
            <a:tailEnd/>
          </a:ln>
        </p:spPr>
        <p:txBody>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343067" name="Rectangle 27"/>
          <p:cNvSpPr>
            <a:spLocks noChangeArrowheads="1"/>
          </p:cNvSpPr>
          <p:nvPr/>
        </p:nvSpPr>
        <p:spPr bwMode="auto">
          <a:xfrm>
            <a:off x="2453169" y="4884134"/>
            <a:ext cx="5578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TW" sz="1600" b="1" dirty="0">
                <a:effectLst>
                  <a:outerShdw blurRad="38100" dist="38100" dir="2700000" algn="tl">
                    <a:srgbClr val="C0C0C0"/>
                  </a:outerShdw>
                </a:effectLst>
                <a:latin typeface="Helvetica" pitchFamily="34" charset="0"/>
                <a:ea typeface="新細明體" pitchFamily="18" charset="-120"/>
              </a:rPr>
              <a:t>T </a:t>
            </a:r>
          </a:p>
          <a:p>
            <a:pPr algn="ctr" eaLnBrk="0" hangingPunct="0">
              <a:defRPr/>
            </a:pPr>
            <a:r>
              <a:rPr lang="en-US" altLang="zh-TW" sz="1400" b="1" dirty="0">
                <a:effectLst>
                  <a:outerShdw blurRad="38100" dist="38100" dir="2700000" algn="tl">
                    <a:srgbClr val="C0C0C0"/>
                  </a:outerShdw>
                </a:effectLst>
                <a:latin typeface="Helvetica" pitchFamily="34" charset="0"/>
                <a:ea typeface="新細明體" pitchFamily="18" charset="-120"/>
              </a:rPr>
              <a:t>Helper</a:t>
            </a:r>
            <a:endParaRPr lang="en-US" altLang="zh-TW" sz="1400" dirty="0">
              <a:effectLst>
                <a:outerShdw blurRad="38100" dist="38100" dir="2700000" algn="tl">
                  <a:srgbClr val="C0C0C0"/>
                </a:outerShdw>
              </a:effectLst>
              <a:latin typeface="Helvetica" pitchFamily="34" charset="0"/>
              <a:ea typeface="新細明體" pitchFamily="18" charset="-120"/>
            </a:endParaRPr>
          </a:p>
        </p:txBody>
      </p:sp>
      <p:sp>
        <p:nvSpPr>
          <p:cNvPr id="343068" name="Rectangle 28"/>
          <p:cNvSpPr>
            <a:spLocks noChangeArrowheads="1"/>
          </p:cNvSpPr>
          <p:nvPr/>
        </p:nvSpPr>
        <p:spPr bwMode="auto">
          <a:xfrm>
            <a:off x="3535367" y="4960334"/>
            <a:ext cx="909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en-US" altLang="zh-TW" sz="1600" b="1" dirty="0">
                <a:effectLst>
                  <a:outerShdw blurRad="38100" dist="38100" dir="2700000" algn="tl">
                    <a:srgbClr val="C0C0C0"/>
                  </a:outerShdw>
                </a:effectLst>
                <a:latin typeface="Helvetica" pitchFamily="34" charset="0"/>
                <a:ea typeface="新細明體" pitchFamily="18" charset="-120"/>
              </a:rPr>
              <a:t>T</a:t>
            </a:r>
          </a:p>
          <a:p>
            <a:pPr algn="ctr" eaLnBrk="0" hangingPunct="0">
              <a:defRPr/>
            </a:pPr>
            <a:r>
              <a:rPr lang="en-US" altLang="zh-TW" sz="1400" b="1" dirty="0">
                <a:effectLst>
                  <a:outerShdw blurRad="38100" dist="38100" dir="2700000" algn="tl">
                    <a:srgbClr val="C0C0C0"/>
                  </a:outerShdw>
                </a:effectLst>
                <a:latin typeface="Helvetica" pitchFamily="34" charset="0"/>
                <a:ea typeface="新細明體" pitchFamily="18" charset="-120"/>
              </a:rPr>
              <a:t>Cytotoxic</a:t>
            </a:r>
            <a:endParaRPr lang="en-US" altLang="zh-TW" sz="1400" dirty="0">
              <a:effectLst>
                <a:outerShdw blurRad="38100" dist="38100" dir="2700000" algn="tl">
                  <a:srgbClr val="C0C0C0"/>
                </a:outerShdw>
              </a:effectLst>
              <a:latin typeface="Helvetica" pitchFamily="34" charset="0"/>
              <a:ea typeface="新細明體" pitchFamily="18" charset="-120"/>
            </a:endParaRPr>
          </a:p>
        </p:txBody>
      </p:sp>
      <p:sp>
        <p:nvSpPr>
          <p:cNvPr id="47123" name="Line 29"/>
          <p:cNvSpPr>
            <a:spLocks noChangeShapeType="1"/>
          </p:cNvSpPr>
          <p:nvPr/>
        </p:nvSpPr>
        <p:spPr bwMode="auto">
          <a:xfrm rot="1077432" flipH="1">
            <a:off x="2827342" y="4431697"/>
            <a:ext cx="117475" cy="315912"/>
          </a:xfrm>
          <a:prstGeom prst="line">
            <a:avLst/>
          </a:prstGeom>
          <a:noFill/>
          <a:ln w="19050">
            <a:solidFill>
              <a:srgbClr val="426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4" name="Line 30"/>
          <p:cNvSpPr>
            <a:spLocks noChangeShapeType="1"/>
          </p:cNvSpPr>
          <p:nvPr/>
        </p:nvSpPr>
        <p:spPr bwMode="auto">
          <a:xfrm>
            <a:off x="3611567" y="4484084"/>
            <a:ext cx="152400" cy="276225"/>
          </a:xfrm>
          <a:prstGeom prst="line">
            <a:avLst/>
          </a:prstGeom>
          <a:noFill/>
          <a:ln w="19050">
            <a:solidFill>
              <a:srgbClr val="426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5" name="Freeform 31"/>
          <p:cNvSpPr>
            <a:spLocks/>
          </p:cNvSpPr>
          <p:nvPr/>
        </p:nvSpPr>
        <p:spPr bwMode="auto">
          <a:xfrm>
            <a:off x="5135567" y="4120547"/>
            <a:ext cx="217487" cy="330200"/>
          </a:xfrm>
          <a:custGeom>
            <a:avLst/>
            <a:gdLst>
              <a:gd name="T0" fmla="*/ 0 w 325"/>
              <a:gd name="T1" fmla="*/ 0 h 450"/>
              <a:gd name="T2" fmla="*/ 2147483647 w 325"/>
              <a:gd name="T3" fmla="*/ 2147483647 h 450"/>
              <a:gd name="T4" fmla="*/ 2147483647 w 325"/>
              <a:gd name="T5" fmla="*/ 2147483647 h 450"/>
              <a:gd name="T6" fmla="*/ 2147483647 w 325"/>
              <a:gd name="T7" fmla="*/ 2147483647 h 450"/>
              <a:gd name="T8" fmla="*/ 2147483647 w 325"/>
              <a:gd name="T9" fmla="*/ 2147483647 h 450"/>
              <a:gd name="T10" fmla="*/ 2147483647 w 325"/>
              <a:gd name="T11" fmla="*/ 2147483647 h 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5" h="450">
                <a:moveTo>
                  <a:pt x="0" y="0"/>
                </a:moveTo>
                <a:lnTo>
                  <a:pt x="131" y="256"/>
                </a:lnTo>
                <a:lnTo>
                  <a:pt x="68" y="449"/>
                </a:lnTo>
                <a:lnTo>
                  <a:pt x="131" y="256"/>
                </a:lnTo>
                <a:lnTo>
                  <a:pt x="324" y="319"/>
                </a:lnTo>
                <a:lnTo>
                  <a:pt x="131" y="256"/>
                </a:lnTo>
              </a:path>
            </a:pathLst>
          </a:custGeom>
          <a:noFill/>
          <a:ln w="38100" cap="rnd"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Freeform 32"/>
          <p:cNvSpPr>
            <a:spLocks/>
          </p:cNvSpPr>
          <p:nvPr/>
        </p:nvSpPr>
        <p:spPr bwMode="auto">
          <a:xfrm rot="1460621">
            <a:off x="4797429" y="4247547"/>
            <a:ext cx="217488" cy="330200"/>
          </a:xfrm>
          <a:custGeom>
            <a:avLst/>
            <a:gdLst>
              <a:gd name="T0" fmla="*/ 0 w 325"/>
              <a:gd name="T1" fmla="*/ 0 h 450"/>
              <a:gd name="T2" fmla="*/ 2147483647 w 325"/>
              <a:gd name="T3" fmla="*/ 2147483647 h 450"/>
              <a:gd name="T4" fmla="*/ 2147483647 w 325"/>
              <a:gd name="T5" fmla="*/ 2147483647 h 450"/>
              <a:gd name="T6" fmla="*/ 2147483647 w 325"/>
              <a:gd name="T7" fmla="*/ 2147483647 h 450"/>
              <a:gd name="T8" fmla="*/ 2147483647 w 325"/>
              <a:gd name="T9" fmla="*/ 2147483647 h 450"/>
              <a:gd name="T10" fmla="*/ 2147483647 w 325"/>
              <a:gd name="T11" fmla="*/ 2147483647 h 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5" h="450">
                <a:moveTo>
                  <a:pt x="0" y="0"/>
                </a:moveTo>
                <a:lnTo>
                  <a:pt x="131" y="256"/>
                </a:lnTo>
                <a:lnTo>
                  <a:pt x="68" y="449"/>
                </a:lnTo>
                <a:lnTo>
                  <a:pt x="131" y="256"/>
                </a:lnTo>
                <a:lnTo>
                  <a:pt x="324" y="319"/>
                </a:lnTo>
                <a:lnTo>
                  <a:pt x="131" y="256"/>
                </a:lnTo>
              </a:path>
            </a:pathLst>
          </a:custGeom>
          <a:noFill/>
          <a:ln w="38100" cap="rnd"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Freeform 33"/>
          <p:cNvSpPr>
            <a:spLocks/>
          </p:cNvSpPr>
          <p:nvPr/>
        </p:nvSpPr>
        <p:spPr bwMode="auto">
          <a:xfrm rot="4514676">
            <a:off x="4402935" y="4110228"/>
            <a:ext cx="244475" cy="293688"/>
          </a:xfrm>
          <a:custGeom>
            <a:avLst/>
            <a:gdLst>
              <a:gd name="T0" fmla="*/ 0 w 325"/>
              <a:gd name="T1" fmla="*/ 0 h 450"/>
              <a:gd name="T2" fmla="*/ 2147483647 w 325"/>
              <a:gd name="T3" fmla="*/ 2147483647 h 450"/>
              <a:gd name="T4" fmla="*/ 2147483647 w 325"/>
              <a:gd name="T5" fmla="*/ 2147483647 h 450"/>
              <a:gd name="T6" fmla="*/ 2147483647 w 325"/>
              <a:gd name="T7" fmla="*/ 2147483647 h 450"/>
              <a:gd name="T8" fmla="*/ 2147483647 w 325"/>
              <a:gd name="T9" fmla="*/ 2147483647 h 450"/>
              <a:gd name="T10" fmla="*/ 2147483647 w 325"/>
              <a:gd name="T11" fmla="*/ 2147483647 h 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5" h="450">
                <a:moveTo>
                  <a:pt x="0" y="0"/>
                </a:moveTo>
                <a:lnTo>
                  <a:pt x="131" y="256"/>
                </a:lnTo>
                <a:lnTo>
                  <a:pt x="68" y="449"/>
                </a:lnTo>
                <a:lnTo>
                  <a:pt x="131" y="256"/>
                </a:lnTo>
                <a:lnTo>
                  <a:pt x="324" y="319"/>
                </a:lnTo>
                <a:lnTo>
                  <a:pt x="131" y="256"/>
                </a:lnTo>
              </a:path>
            </a:pathLst>
          </a:custGeom>
          <a:noFill/>
          <a:ln w="38100" cap="rnd"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Line 34"/>
          <p:cNvSpPr>
            <a:spLocks noChangeShapeType="1"/>
          </p:cNvSpPr>
          <p:nvPr/>
        </p:nvSpPr>
        <p:spPr bwMode="auto">
          <a:xfrm flipH="1">
            <a:off x="2533654" y="1901222"/>
            <a:ext cx="1117600" cy="514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075" name="Rectangle 35"/>
          <p:cNvSpPr>
            <a:spLocks noChangeArrowheads="1"/>
          </p:cNvSpPr>
          <p:nvPr/>
        </p:nvSpPr>
        <p:spPr bwMode="auto">
          <a:xfrm>
            <a:off x="2820992" y="1412272"/>
            <a:ext cx="3082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20000"/>
              </a:spcBef>
              <a:defRPr/>
            </a:pPr>
            <a:r>
              <a:rPr lang="en-US" altLang="zh-TW" sz="2000" b="1">
                <a:effectLst>
                  <a:outerShdw blurRad="38100" dist="38100" dir="2700000" algn="tl">
                    <a:srgbClr val="C0C0C0"/>
                  </a:outerShdw>
                </a:effectLst>
                <a:latin typeface="Helvetica" pitchFamily="34" charset="0"/>
                <a:ea typeface="新細明體" pitchFamily="18" charset="-120"/>
              </a:rPr>
              <a:t>Peripheral White Blood Cells</a:t>
            </a:r>
          </a:p>
          <a:p>
            <a:pPr algn="ctr" eaLnBrk="0" hangingPunct="0">
              <a:spcBef>
                <a:spcPct val="20000"/>
              </a:spcBef>
              <a:defRPr/>
            </a:pPr>
            <a:r>
              <a:rPr lang="en-US" altLang="zh-TW" sz="2000" b="1">
                <a:effectLst>
                  <a:outerShdw blurRad="38100" dist="38100" dir="2700000" algn="tl">
                    <a:srgbClr val="C0C0C0"/>
                  </a:outerShdw>
                </a:effectLst>
                <a:latin typeface="Helvetica" pitchFamily="34" charset="0"/>
                <a:ea typeface="新細明體" pitchFamily="18" charset="-120"/>
              </a:rPr>
              <a:t>CD45</a:t>
            </a:r>
            <a:r>
              <a:rPr lang="en-US" altLang="zh-TW" sz="2000" b="1" baseline="30000">
                <a:effectLst>
                  <a:outerShdw blurRad="38100" dist="38100" dir="2700000" algn="tl">
                    <a:srgbClr val="C0C0C0"/>
                  </a:outerShdw>
                </a:effectLst>
                <a:latin typeface="Helvetica" pitchFamily="34" charset="0"/>
                <a:ea typeface="新細明體" pitchFamily="18" charset="-120"/>
              </a:rPr>
              <a:t>+ </a:t>
            </a:r>
            <a:endParaRPr lang="en-US" altLang="zh-TW" sz="2000" baseline="30000">
              <a:effectLst>
                <a:outerShdw blurRad="38100" dist="38100" dir="2700000" algn="tl">
                  <a:srgbClr val="C0C0C0"/>
                </a:outerShdw>
              </a:effectLst>
              <a:latin typeface="Helvetica" pitchFamily="34" charset="0"/>
              <a:ea typeface="新細明體" pitchFamily="18" charset="-120"/>
            </a:endParaRPr>
          </a:p>
        </p:txBody>
      </p:sp>
      <p:sp>
        <p:nvSpPr>
          <p:cNvPr id="47130" name="Line 36"/>
          <p:cNvSpPr>
            <a:spLocks noChangeShapeType="1"/>
          </p:cNvSpPr>
          <p:nvPr/>
        </p:nvSpPr>
        <p:spPr bwMode="auto">
          <a:xfrm>
            <a:off x="4306892" y="2198084"/>
            <a:ext cx="4762" cy="6810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Line 37"/>
          <p:cNvSpPr>
            <a:spLocks noChangeShapeType="1"/>
          </p:cNvSpPr>
          <p:nvPr/>
        </p:nvSpPr>
        <p:spPr bwMode="auto">
          <a:xfrm>
            <a:off x="4983167" y="1878997"/>
            <a:ext cx="1631950" cy="5397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078" name="Rectangle 38"/>
          <p:cNvSpPr>
            <a:spLocks noChangeArrowheads="1"/>
          </p:cNvSpPr>
          <p:nvPr/>
        </p:nvSpPr>
        <p:spPr bwMode="auto">
          <a:xfrm>
            <a:off x="2444754" y="5579459"/>
            <a:ext cx="5381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defRPr/>
            </a:pPr>
            <a:r>
              <a:rPr lang="en-US" altLang="zh-TW" sz="2000" b="1">
                <a:effectLst>
                  <a:outerShdw blurRad="38100" dist="38100" dir="2700000" algn="tl">
                    <a:srgbClr val="C0C0C0"/>
                  </a:outerShdw>
                </a:effectLst>
                <a:latin typeface="Helvetica" pitchFamily="34" charset="0"/>
                <a:ea typeface="新細明體" pitchFamily="18" charset="-120"/>
              </a:rPr>
              <a:t>CD3</a:t>
            </a:r>
            <a:r>
              <a:rPr lang="en-US" altLang="zh-TW" sz="2000" b="1" baseline="30000">
                <a:effectLst>
                  <a:outerShdw blurRad="38100" dist="38100" dir="2700000" algn="tl">
                    <a:srgbClr val="C0C0C0"/>
                  </a:outerShdw>
                </a:effectLst>
                <a:latin typeface="Helvetica" pitchFamily="34" charset="0"/>
                <a:ea typeface="新細明體" pitchFamily="18" charset="-120"/>
              </a:rPr>
              <a:t>+</a:t>
            </a:r>
          </a:p>
          <a:p>
            <a:pPr algn="r" eaLnBrk="0" hangingPunct="0">
              <a:defRPr/>
            </a:pPr>
            <a:r>
              <a:rPr lang="en-US" altLang="zh-TW" sz="2000" b="1">
                <a:effectLst>
                  <a:outerShdw blurRad="38100" dist="38100" dir="2700000" algn="tl">
                    <a:srgbClr val="C0C0C0"/>
                  </a:outerShdw>
                </a:effectLst>
                <a:latin typeface="Helvetica" pitchFamily="34" charset="0"/>
                <a:ea typeface="新細明體" pitchFamily="18" charset="-120"/>
              </a:rPr>
              <a:t>CD4</a:t>
            </a:r>
            <a:r>
              <a:rPr lang="en-US" altLang="zh-TW" sz="2000" b="1" baseline="30000">
                <a:effectLst>
                  <a:outerShdw blurRad="38100" dist="38100" dir="2700000" algn="tl">
                    <a:srgbClr val="C0C0C0"/>
                  </a:outerShdw>
                </a:effectLst>
                <a:latin typeface="Helvetica" pitchFamily="34" charset="0"/>
                <a:ea typeface="新細明體" pitchFamily="18" charset="-120"/>
              </a:rPr>
              <a:t>+</a:t>
            </a:r>
            <a:endParaRPr lang="en-US" altLang="zh-TW" sz="2000" baseline="30000">
              <a:effectLst>
                <a:outerShdw blurRad="38100" dist="38100" dir="2700000" algn="tl">
                  <a:srgbClr val="C0C0C0"/>
                </a:outerShdw>
              </a:effectLst>
              <a:latin typeface="Helvetica" pitchFamily="34" charset="0"/>
              <a:ea typeface="新細明體" pitchFamily="18" charset="-120"/>
            </a:endParaRPr>
          </a:p>
        </p:txBody>
      </p:sp>
      <p:sp>
        <p:nvSpPr>
          <p:cNvPr id="343079" name="Rectangle 39"/>
          <p:cNvSpPr>
            <a:spLocks noChangeArrowheads="1"/>
          </p:cNvSpPr>
          <p:nvPr/>
        </p:nvSpPr>
        <p:spPr bwMode="auto">
          <a:xfrm>
            <a:off x="3729042" y="5722334"/>
            <a:ext cx="677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defRPr/>
            </a:pPr>
            <a:r>
              <a:rPr lang="en-US" altLang="zh-TW" sz="2000" b="1">
                <a:effectLst>
                  <a:outerShdw blurRad="38100" dist="38100" dir="2700000" algn="tl">
                    <a:srgbClr val="C0C0C0"/>
                  </a:outerShdw>
                </a:effectLst>
                <a:latin typeface="Helvetica" pitchFamily="34" charset="0"/>
                <a:ea typeface="新細明體" pitchFamily="18" charset="-120"/>
              </a:rPr>
              <a:t>CD3</a:t>
            </a:r>
            <a:r>
              <a:rPr lang="en-US" altLang="zh-TW" sz="2000" b="1" baseline="30000">
                <a:effectLst>
                  <a:outerShdw blurRad="38100" dist="38100" dir="2700000" algn="tl">
                    <a:srgbClr val="C0C0C0"/>
                  </a:outerShdw>
                </a:effectLst>
                <a:latin typeface="Helvetica" pitchFamily="34" charset="0"/>
                <a:ea typeface="新細明體" pitchFamily="18" charset="-120"/>
              </a:rPr>
              <a:t>+</a:t>
            </a:r>
          </a:p>
          <a:p>
            <a:pPr eaLnBrk="0" hangingPunct="0">
              <a:defRPr/>
            </a:pPr>
            <a:r>
              <a:rPr lang="en-US" altLang="zh-TW" sz="2000" b="1">
                <a:effectLst>
                  <a:outerShdw blurRad="38100" dist="38100" dir="2700000" algn="tl">
                    <a:srgbClr val="C0C0C0"/>
                  </a:outerShdw>
                </a:effectLst>
                <a:latin typeface="Helvetica" pitchFamily="34" charset="0"/>
                <a:ea typeface="新細明體" pitchFamily="18" charset="-120"/>
              </a:rPr>
              <a:t>CD8</a:t>
            </a:r>
            <a:r>
              <a:rPr lang="en-US" altLang="zh-TW" sz="2000" b="1" baseline="30000">
                <a:effectLst>
                  <a:outerShdw blurRad="38100" dist="38100" dir="2700000" algn="tl">
                    <a:srgbClr val="C0C0C0"/>
                  </a:outerShdw>
                </a:effectLst>
                <a:latin typeface="Helvetica" pitchFamily="34" charset="0"/>
                <a:ea typeface="新細明體" pitchFamily="18" charset="-120"/>
              </a:rPr>
              <a:t>+</a:t>
            </a:r>
          </a:p>
        </p:txBody>
      </p:sp>
      <p:sp>
        <p:nvSpPr>
          <p:cNvPr id="343080" name="Rectangle 40"/>
          <p:cNvSpPr>
            <a:spLocks noChangeArrowheads="1"/>
          </p:cNvSpPr>
          <p:nvPr/>
        </p:nvSpPr>
        <p:spPr bwMode="auto">
          <a:xfrm>
            <a:off x="3060704" y="4198334"/>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defRPr/>
            </a:pPr>
            <a:r>
              <a:rPr lang="en-US" altLang="zh-TW" sz="2000" b="1">
                <a:effectLst>
                  <a:outerShdw blurRad="38100" dist="38100" dir="2700000" algn="tl">
                    <a:srgbClr val="C0C0C0"/>
                  </a:outerShdw>
                </a:effectLst>
                <a:latin typeface="Helvetica" pitchFamily="34" charset="0"/>
                <a:ea typeface="新細明體" pitchFamily="18" charset="-120"/>
              </a:rPr>
              <a:t>CD3</a:t>
            </a:r>
            <a:r>
              <a:rPr lang="en-US" altLang="zh-TW" sz="2000" b="1" baseline="30000">
                <a:effectLst>
                  <a:outerShdw blurRad="38100" dist="38100" dir="2700000" algn="tl">
                    <a:srgbClr val="C0C0C0"/>
                  </a:outerShdw>
                </a:effectLst>
                <a:latin typeface="Helvetica" pitchFamily="34" charset="0"/>
                <a:ea typeface="新細明體" pitchFamily="18" charset="-120"/>
              </a:rPr>
              <a:t>+</a:t>
            </a:r>
            <a:endParaRPr lang="en-US" altLang="zh-TW" sz="2000" baseline="30000">
              <a:effectLst>
                <a:outerShdw blurRad="38100" dist="38100" dir="2700000" algn="tl">
                  <a:srgbClr val="C0C0C0"/>
                </a:outerShdw>
              </a:effectLst>
              <a:latin typeface="Helvetica" pitchFamily="34" charset="0"/>
              <a:ea typeface="新細明體" pitchFamily="18" charset="-120"/>
            </a:endParaRPr>
          </a:p>
        </p:txBody>
      </p:sp>
      <p:sp>
        <p:nvSpPr>
          <p:cNvPr id="343081" name="Rectangle 41"/>
          <p:cNvSpPr>
            <a:spLocks noChangeArrowheads="1"/>
          </p:cNvSpPr>
          <p:nvPr/>
        </p:nvSpPr>
        <p:spPr bwMode="auto">
          <a:xfrm>
            <a:off x="4618042" y="4655534"/>
            <a:ext cx="665162"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zh-TW" sz="2000" b="1">
                <a:effectLst>
                  <a:outerShdw blurRad="38100" dist="38100" dir="2700000" algn="tl">
                    <a:srgbClr val="C0C0C0"/>
                  </a:outerShdw>
                </a:effectLst>
                <a:latin typeface="Helvetica" pitchFamily="34" charset="0"/>
                <a:ea typeface="新細明體" pitchFamily="18" charset="-120"/>
              </a:rPr>
              <a:t>CD3</a:t>
            </a:r>
            <a:r>
              <a:rPr lang="en-US" altLang="zh-TW" sz="2000" b="1" baseline="30000">
                <a:effectLst>
                  <a:outerShdw blurRad="38100" dist="38100" dir="2700000" algn="tl">
                    <a:srgbClr val="C0C0C0"/>
                  </a:outerShdw>
                </a:effectLst>
                <a:latin typeface="Helvetica" pitchFamily="34" charset="0"/>
                <a:ea typeface="新細明體" pitchFamily="18" charset="-120"/>
              </a:rPr>
              <a:t>-</a:t>
            </a:r>
          </a:p>
          <a:p>
            <a:pPr eaLnBrk="0" hangingPunct="0">
              <a:defRPr/>
            </a:pPr>
            <a:r>
              <a:rPr lang="en-US" altLang="zh-TW" sz="2000" b="1">
                <a:effectLst>
                  <a:outerShdw blurRad="38100" dist="38100" dir="2700000" algn="tl">
                    <a:srgbClr val="C0C0C0"/>
                  </a:outerShdw>
                </a:effectLst>
                <a:latin typeface="Helvetica" pitchFamily="34" charset="0"/>
                <a:ea typeface="新細明體" pitchFamily="18" charset="-120"/>
              </a:rPr>
              <a:t>CD19</a:t>
            </a:r>
            <a:r>
              <a:rPr lang="en-US" altLang="zh-TW" sz="2000" b="1" baseline="30000">
                <a:effectLst>
                  <a:outerShdw blurRad="38100" dist="38100" dir="2700000" algn="tl">
                    <a:srgbClr val="C0C0C0"/>
                  </a:outerShdw>
                </a:effectLst>
                <a:latin typeface="Helvetica" pitchFamily="34" charset="0"/>
                <a:ea typeface="新細明體" pitchFamily="18" charset="-120"/>
              </a:rPr>
              <a:t>+</a:t>
            </a:r>
          </a:p>
          <a:p>
            <a:pPr eaLnBrk="0" hangingPunct="0">
              <a:defRPr/>
            </a:pPr>
            <a:endParaRPr lang="zh-TW" altLang="en-US" sz="2000" b="1" baseline="30000">
              <a:effectLst>
                <a:outerShdw blurRad="38100" dist="38100" dir="2700000" algn="tl">
                  <a:srgbClr val="C0C0C0"/>
                </a:outerShdw>
              </a:effectLst>
              <a:latin typeface="Helvetica" pitchFamily="34" charset="0"/>
              <a:ea typeface="新細明體" pitchFamily="18" charset="-120"/>
            </a:endParaRPr>
          </a:p>
        </p:txBody>
      </p:sp>
      <p:sp>
        <p:nvSpPr>
          <p:cNvPr id="343082" name="Rectangle 42"/>
          <p:cNvSpPr>
            <a:spLocks noChangeArrowheads="1"/>
          </p:cNvSpPr>
          <p:nvPr/>
        </p:nvSpPr>
        <p:spPr bwMode="auto">
          <a:xfrm>
            <a:off x="5688017" y="4198334"/>
            <a:ext cx="665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zh-TW" sz="2000" b="1">
                <a:effectLst>
                  <a:outerShdw blurRad="38100" dist="38100" dir="2700000" algn="tl">
                    <a:srgbClr val="C0C0C0"/>
                  </a:outerShdw>
                </a:effectLst>
                <a:latin typeface="Helvetica" pitchFamily="34" charset="0"/>
                <a:ea typeface="新細明體" pitchFamily="18" charset="-120"/>
              </a:rPr>
              <a:t>CD3</a:t>
            </a:r>
            <a:r>
              <a:rPr lang="en-US" altLang="zh-TW" sz="2000" b="1" baseline="30000">
                <a:effectLst>
                  <a:outerShdw blurRad="38100" dist="38100" dir="2700000" algn="tl">
                    <a:srgbClr val="C0C0C0"/>
                  </a:outerShdw>
                </a:effectLst>
                <a:latin typeface="Helvetica" pitchFamily="34" charset="0"/>
                <a:ea typeface="新細明體" pitchFamily="18" charset="-120"/>
              </a:rPr>
              <a:t>-</a:t>
            </a:r>
            <a:endParaRPr lang="en-US" altLang="zh-TW" sz="2000" b="1">
              <a:effectLst>
                <a:outerShdw blurRad="38100" dist="38100" dir="2700000" algn="tl">
                  <a:srgbClr val="C0C0C0"/>
                </a:outerShdw>
              </a:effectLst>
              <a:latin typeface="Helvetica" pitchFamily="34" charset="0"/>
              <a:ea typeface="新細明體" pitchFamily="18" charset="-120"/>
            </a:endParaRPr>
          </a:p>
          <a:p>
            <a:pPr eaLnBrk="0" hangingPunct="0">
              <a:defRPr/>
            </a:pPr>
            <a:r>
              <a:rPr lang="en-US" altLang="zh-TW" sz="2000" b="1">
                <a:effectLst>
                  <a:outerShdw blurRad="38100" dist="38100" dir="2700000" algn="tl">
                    <a:srgbClr val="C0C0C0"/>
                  </a:outerShdw>
                </a:effectLst>
                <a:latin typeface="Helvetica" pitchFamily="34" charset="0"/>
                <a:ea typeface="新細明體" pitchFamily="18" charset="-120"/>
              </a:rPr>
              <a:t>CD16</a:t>
            </a:r>
            <a:r>
              <a:rPr lang="en-US" altLang="zh-TW" sz="2000" b="1" baseline="30000">
                <a:effectLst>
                  <a:outerShdw blurRad="38100" dist="38100" dir="2700000" algn="tl">
                    <a:srgbClr val="C0C0C0"/>
                  </a:outerShdw>
                </a:effectLst>
                <a:latin typeface="Helvetica" pitchFamily="34" charset="0"/>
                <a:ea typeface="新細明體" pitchFamily="18" charset="-120"/>
              </a:rPr>
              <a:t>+</a:t>
            </a:r>
          </a:p>
          <a:p>
            <a:pPr eaLnBrk="0" hangingPunct="0">
              <a:defRPr/>
            </a:pPr>
            <a:r>
              <a:rPr lang="en-US" altLang="zh-TW" sz="2000" b="1">
                <a:effectLst>
                  <a:outerShdw blurRad="38100" dist="38100" dir="2700000" algn="tl">
                    <a:srgbClr val="C0C0C0"/>
                  </a:outerShdw>
                </a:effectLst>
                <a:latin typeface="Helvetica" pitchFamily="34" charset="0"/>
                <a:ea typeface="新細明體" pitchFamily="18" charset="-120"/>
              </a:rPr>
              <a:t>CD56</a:t>
            </a:r>
            <a:r>
              <a:rPr lang="en-US" altLang="zh-TW" sz="2000" b="1" baseline="30000">
                <a:effectLst>
                  <a:outerShdw blurRad="38100" dist="38100" dir="2700000" algn="tl">
                    <a:srgbClr val="C0C0C0"/>
                  </a:outerShdw>
                </a:effectLst>
                <a:latin typeface="Helvetica" pitchFamily="34" charset="0"/>
                <a:ea typeface="新細明體" pitchFamily="18" charset="-120"/>
              </a:rPr>
              <a:t>+</a:t>
            </a:r>
          </a:p>
        </p:txBody>
      </p:sp>
      <p:sp>
        <p:nvSpPr>
          <p:cNvPr id="343083" name="Rectangle 43"/>
          <p:cNvSpPr>
            <a:spLocks noChangeArrowheads="1"/>
          </p:cNvSpPr>
          <p:nvPr/>
        </p:nvSpPr>
        <p:spPr bwMode="auto">
          <a:xfrm>
            <a:off x="1295404" y="2385409"/>
            <a:ext cx="1174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defRPr/>
            </a:pPr>
            <a:r>
              <a:rPr lang="en-US" altLang="zh-TW" sz="2000" b="1">
                <a:solidFill>
                  <a:srgbClr val="46BA64"/>
                </a:solidFill>
                <a:effectLst>
                  <a:outerShdw blurRad="38100" dist="38100" dir="2700000" algn="tl">
                    <a:srgbClr val="C0C0C0"/>
                  </a:outerShdw>
                </a:effectLst>
                <a:latin typeface="Helvetica" pitchFamily="34" charset="0"/>
                <a:ea typeface="新細明體" pitchFamily="18" charset="-120"/>
              </a:rPr>
              <a:t>Monocytes</a:t>
            </a:r>
            <a:endParaRPr lang="en-US" altLang="zh-TW" sz="2000">
              <a:solidFill>
                <a:srgbClr val="46BA64"/>
              </a:solidFill>
              <a:effectLst>
                <a:outerShdw blurRad="38100" dist="38100" dir="2700000" algn="tl">
                  <a:srgbClr val="C0C0C0"/>
                </a:outerShdw>
              </a:effectLst>
              <a:latin typeface="Helvetica" pitchFamily="34" charset="0"/>
              <a:ea typeface="新細明體" pitchFamily="18" charset="-120"/>
            </a:endParaRPr>
          </a:p>
        </p:txBody>
      </p:sp>
    </p:spTree>
    <p:extLst>
      <p:ext uri="{BB962C8B-B14F-4D97-AF65-F5344CB8AC3E}">
        <p14:creationId xmlns:p14="http://schemas.microsoft.com/office/powerpoint/2010/main" val="15340662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ntig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0"/>
            <a:ext cx="4210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418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802610" y="0"/>
            <a:ext cx="349897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r>
              <a:rPr lang="en-US" altLang="zh-TW" sz="3200" b="1" dirty="0">
                <a:solidFill>
                  <a:schemeClr val="accent1"/>
                </a:solidFill>
                <a:latin typeface="+mn-lt"/>
                <a:ea typeface="華康儷粗圓" pitchFamily="49" charset="-120"/>
              </a:rPr>
              <a:t>Signal Transduction</a:t>
            </a: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992" y="836611"/>
            <a:ext cx="5526208" cy="545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4862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35182"/>
            <a:ext cx="9144000" cy="1143000"/>
          </a:xfrm>
        </p:spPr>
        <p:txBody>
          <a:bodyPr anchor="ctr"/>
          <a:lstStyle/>
          <a:p>
            <a:pPr algn="l" eaLnBrk="1" hangingPunct="1"/>
            <a:r>
              <a:rPr lang="en-US" altLang="zh-TW" sz="3200" b="1" dirty="0" smtClean="0">
                <a:solidFill>
                  <a:schemeClr val="accent1"/>
                </a:solidFill>
                <a:ea typeface="新細明體" panose="02020500000000000000" pitchFamily="18" charset="-120"/>
              </a:rPr>
              <a:t>Intracellular Staining in Activated Lysed Whole Blood</a:t>
            </a: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401274"/>
            <a:ext cx="47688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779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altLang="zh-TW" sz="3200" b="1" dirty="0" smtClean="0">
                <a:solidFill>
                  <a:schemeClr val="accent1"/>
                </a:solidFill>
                <a:ea typeface="新細明體" panose="02020500000000000000" pitchFamily="18" charset="-120"/>
              </a:rPr>
              <a:t>Scatter Light</a:t>
            </a:r>
          </a:p>
        </p:txBody>
      </p:sp>
      <p:grpSp>
        <p:nvGrpSpPr>
          <p:cNvPr id="7171" name="Group 3"/>
          <p:cNvGrpSpPr>
            <a:grpSpLocks/>
          </p:cNvGrpSpPr>
          <p:nvPr/>
        </p:nvGrpSpPr>
        <p:grpSpPr bwMode="auto">
          <a:xfrm>
            <a:off x="2106647" y="1218186"/>
            <a:ext cx="6110288" cy="3668712"/>
            <a:chOff x="222" y="1056"/>
            <a:chExt cx="3349" cy="1787"/>
          </a:xfrm>
        </p:grpSpPr>
        <p:sp>
          <p:nvSpPr>
            <p:cNvPr id="7175" name="Freeform 4" descr="大網點"/>
            <p:cNvSpPr>
              <a:spLocks/>
            </p:cNvSpPr>
            <p:nvPr/>
          </p:nvSpPr>
          <p:spPr bwMode="auto">
            <a:xfrm>
              <a:off x="1302" y="1193"/>
              <a:ext cx="556" cy="1043"/>
            </a:xfrm>
            <a:custGeom>
              <a:avLst/>
              <a:gdLst>
                <a:gd name="T0" fmla="*/ 0 w 973"/>
                <a:gd name="T1" fmla="*/ 1 h 1825"/>
                <a:gd name="T2" fmla="*/ 0 w 973"/>
                <a:gd name="T3" fmla="*/ 1 h 1825"/>
                <a:gd name="T4" fmla="*/ 0 w 973"/>
                <a:gd name="T5" fmla="*/ 1 h 1825"/>
                <a:gd name="T6" fmla="*/ 0 w 973"/>
                <a:gd name="T7" fmla="*/ 1 h 1825"/>
                <a:gd name="T8" fmla="*/ 1 w 973"/>
                <a:gd name="T9" fmla="*/ 1 h 1825"/>
                <a:gd name="T10" fmla="*/ 1 w 973"/>
                <a:gd name="T11" fmla="*/ 1 h 1825"/>
                <a:gd name="T12" fmla="*/ 1 w 973"/>
                <a:gd name="T13" fmla="*/ 1 h 1825"/>
                <a:gd name="T14" fmla="*/ 1 w 973"/>
                <a:gd name="T15" fmla="*/ 1 h 1825"/>
                <a:gd name="T16" fmla="*/ 1 w 973"/>
                <a:gd name="T17" fmla="*/ 1 h 1825"/>
                <a:gd name="T18" fmla="*/ 1 w 973"/>
                <a:gd name="T19" fmla="*/ 1 h 1825"/>
                <a:gd name="T20" fmla="*/ 1 w 973"/>
                <a:gd name="T21" fmla="*/ 1 h 1825"/>
                <a:gd name="T22" fmla="*/ 1 w 973"/>
                <a:gd name="T23" fmla="*/ 1 h 1825"/>
                <a:gd name="T24" fmla="*/ 1 w 973"/>
                <a:gd name="T25" fmla="*/ 1 h 1825"/>
                <a:gd name="T26" fmla="*/ 1 w 973"/>
                <a:gd name="T27" fmla="*/ 1 h 1825"/>
                <a:gd name="T28" fmla="*/ 0 w 973"/>
                <a:gd name="T29" fmla="*/ 0 h 1825"/>
                <a:gd name="T30" fmla="*/ 0 w 973"/>
                <a:gd name="T31" fmla="*/ 1 h 18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3" h="1825">
                  <a:moveTo>
                    <a:pt x="0" y="144"/>
                  </a:moveTo>
                  <a:lnTo>
                    <a:pt x="0" y="576"/>
                  </a:lnTo>
                  <a:lnTo>
                    <a:pt x="0" y="1392"/>
                  </a:lnTo>
                  <a:lnTo>
                    <a:pt x="0" y="1824"/>
                  </a:lnTo>
                  <a:lnTo>
                    <a:pt x="324" y="1680"/>
                  </a:lnTo>
                  <a:lnTo>
                    <a:pt x="432" y="1824"/>
                  </a:lnTo>
                  <a:lnTo>
                    <a:pt x="702" y="1680"/>
                  </a:lnTo>
                  <a:lnTo>
                    <a:pt x="972" y="1824"/>
                  </a:lnTo>
                  <a:lnTo>
                    <a:pt x="972" y="1392"/>
                  </a:lnTo>
                  <a:lnTo>
                    <a:pt x="972" y="576"/>
                  </a:lnTo>
                  <a:lnTo>
                    <a:pt x="972" y="48"/>
                  </a:lnTo>
                  <a:lnTo>
                    <a:pt x="756" y="288"/>
                  </a:lnTo>
                  <a:lnTo>
                    <a:pt x="540" y="144"/>
                  </a:lnTo>
                  <a:lnTo>
                    <a:pt x="378" y="288"/>
                  </a:lnTo>
                  <a:lnTo>
                    <a:pt x="0" y="0"/>
                  </a:lnTo>
                  <a:lnTo>
                    <a:pt x="0" y="144"/>
                  </a:lnTo>
                </a:path>
              </a:pathLst>
            </a:custGeom>
            <a:pattFill prst="lgConfetti">
              <a:fgClr>
                <a:schemeClr val="tx1"/>
              </a:fgClr>
              <a:bgClr>
                <a:schemeClr val="bg1"/>
              </a:bgClr>
            </a:patt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5"/>
            <p:cNvSpPr>
              <a:spLocks noChangeShapeType="1"/>
            </p:cNvSpPr>
            <p:nvPr/>
          </p:nvSpPr>
          <p:spPr bwMode="auto">
            <a:xfrm>
              <a:off x="423" y="1632"/>
              <a:ext cx="0" cy="54"/>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Line 6"/>
            <p:cNvSpPr>
              <a:spLocks noChangeShapeType="1"/>
            </p:cNvSpPr>
            <p:nvPr/>
          </p:nvSpPr>
          <p:spPr bwMode="auto">
            <a:xfrm>
              <a:off x="435" y="1855"/>
              <a:ext cx="0" cy="53"/>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Line 7"/>
            <p:cNvSpPr>
              <a:spLocks noChangeShapeType="1"/>
            </p:cNvSpPr>
            <p:nvPr/>
          </p:nvSpPr>
          <p:spPr bwMode="auto">
            <a:xfrm flipV="1">
              <a:off x="281" y="1788"/>
              <a:ext cx="51" cy="54"/>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Line 8"/>
            <p:cNvSpPr>
              <a:spLocks noChangeShapeType="1"/>
            </p:cNvSpPr>
            <p:nvPr/>
          </p:nvSpPr>
          <p:spPr bwMode="auto">
            <a:xfrm flipV="1">
              <a:off x="529" y="1668"/>
              <a:ext cx="51" cy="54"/>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Line 9"/>
            <p:cNvSpPr>
              <a:spLocks noChangeShapeType="1"/>
            </p:cNvSpPr>
            <p:nvPr/>
          </p:nvSpPr>
          <p:spPr bwMode="auto">
            <a:xfrm>
              <a:off x="547" y="1757"/>
              <a:ext cx="62"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Line 10"/>
            <p:cNvSpPr>
              <a:spLocks noChangeShapeType="1"/>
            </p:cNvSpPr>
            <p:nvPr/>
          </p:nvSpPr>
          <p:spPr bwMode="auto">
            <a:xfrm>
              <a:off x="525" y="1811"/>
              <a:ext cx="51" cy="17"/>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Line 11"/>
            <p:cNvSpPr>
              <a:spLocks noChangeShapeType="1"/>
            </p:cNvSpPr>
            <p:nvPr/>
          </p:nvSpPr>
          <p:spPr bwMode="auto">
            <a:xfrm>
              <a:off x="252" y="1762"/>
              <a:ext cx="62"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12"/>
            <p:cNvSpPr>
              <a:spLocks noChangeShapeType="1"/>
            </p:cNvSpPr>
            <p:nvPr/>
          </p:nvSpPr>
          <p:spPr bwMode="auto">
            <a:xfrm>
              <a:off x="289" y="1704"/>
              <a:ext cx="51" cy="17"/>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Line 13"/>
            <p:cNvSpPr>
              <a:spLocks noChangeShapeType="1"/>
            </p:cNvSpPr>
            <p:nvPr/>
          </p:nvSpPr>
          <p:spPr bwMode="auto">
            <a:xfrm>
              <a:off x="728" y="1768"/>
              <a:ext cx="563" cy="0"/>
            </a:xfrm>
            <a:prstGeom prst="line">
              <a:avLst/>
            </a:prstGeom>
            <a:noFill/>
            <a:ln w="76200" cmpd="tri">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Line 14"/>
            <p:cNvSpPr>
              <a:spLocks noChangeShapeType="1"/>
            </p:cNvSpPr>
            <p:nvPr/>
          </p:nvSpPr>
          <p:spPr bwMode="auto">
            <a:xfrm>
              <a:off x="1306" y="1217"/>
              <a:ext cx="0" cy="753"/>
            </a:xfrm>
            <a:prstGeom prst="line">
              <a:avLst/>
            </a:prstGeom>
            <a:noFill/>
            <a:ln w="127000">
              <a:solidFill>
                <a:srgbClr val="DAC8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Line 15"/>
            <p:cNvSpPr>
              <a:spLocks noChangeShapeType="1"/>
            </p:cNvSpPr>
            <p:nvPr/>
          </p:nvSpPr>
          <p:spPr bwMode="auto">
            <a:xfrm flipV="1">
              <a:off x="1864" y="1754"/>
              <a:ext cx="589" cy="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Line 16"/>
            <p:cNvSpPr>
              <a:spLocks noChangeShapeType="1"/>
            </p:cNvSpPr>
            <p:nvPr/>
          </p:nvSpPr>
          <p:spPr bwMode="auto">
            <a:xfrm flipV="1">
              <a:off x="1872" y="1696"/>
              <a:ext cx="585" cy="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Line 17"/>
            <p:cNvSpPr>
              <a:spLocks noChangeShapeType="1"/>
            </p:cNvSpPr>
            <p:nvPr/>
          </p:nvSpPr>
          <p:spPr bwMode="auto">
            <a:xfrm>
              <a:off x="1871" y="1790"/>
              <a:ext cx="586" cy="2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Line 18"/>
            <p:cNvSpPr>
              <a:spLocks noChangeShapeType="1"/>
            </p:cNvSpPr>
            <p:nvPr/>
          </p:nvSpPr>
          <p:spPr bwMode="auto">
            <a:xfrm flipV="1">
              <a:off x="1877" y="1636"/>
              <a:ext cx="572" cy="6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Line 19"/>
            <p:cNvSpPr>
              <a:spLocks noChangeShapeType="1"/>
            </p:cNvSpPr>
            <p:nvPr/>
          </p:nvSpPr>
          <p:spPr bwMode="auto">
            <a:xfrm>
              <a:off x="1881" y="1843"/>
              <a:ext cx="569" cy="35"/>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1" name="Rectangle 20"/>
            <p:cNvSpPr>
              <a:spLocks noChangeArrowheads="1"/>
            </p:cNvSpPr>
            <p:nvPr/>
          </p:nvSpPr>
          <p:spPr bwMode="auto">
            <a:xfrm>
              <a:off x="2936" y="1842"/>
              <a:ext cx="635"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1316038"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defTabSz="1316038"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defTabSz="1316038"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defTabSz="1316038"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defTabSz="1316038"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0"/>
                </a:spcBef>
                <a:buClrTx/>
                <a:buFontTx/>
                <a:buNone/>
              </a:pPr>
              <a:r>
                <a:rPr kumimoji="0" lang="en-US" altLang="zh-TW" sz="1400">
                  <a:solidFill>
                    <a:schemeClr val="tx1"/>
                  </a:solidFill>
                  <a:ea typeface="新細明體" panose="02020500000000000000" pitchFamily="18" charset="-120"/>
                </a:rPr>
                <a:t>FSC Sensor</a:t>
              </a:r>
            </a:p>
          </p:txBody>
        </p:sp>
        <p:sp>
          <p:nvSpPr>
            <p:cNvPr id="7192" name="Freeform 21"/>
            <p:cNvSpPr>
              <a:spLocks/>
            </p:cNvSpPr>
            <p:nvPr/>
          </p:nvSpPr>
          <p:spPr bwMode="auto">
            <a:xfrm>
              <a:off x="1503" y="1535"/>
              <a:ext cx="113" cy="91"/>
            </a:xfrm>
            <a:custGeom>
              <a:avLst/>
              <a:gdLst>
                <a:gd name="T0" fmla="*/ 1 w 197"/>
                <a:gd name="T1" fmla="*/ 1 h 159"/>
                <a:gd name="T2" fmla="*/ 1 w 197"/>
                <a:gd name="T3" fmla="*/ 1 h 159"/>
                <a:gd name="T4" fmla="*/ 1 w 197"/>
                <a:gd name="T5" fmla="*/ 0 h 159"/>
                <a:gd name="T6" fmla="*/ 1 w 197"/>
                <a:gd name="T7" fmla="*/ 1 h 159"/>
                <a:gd name="T8" fmla="*/ 0 w 197"/>
                <a:gd name="T9" fmla="*/ 1 h 159"/>
                <a:gd name="T10" fmla="*/ 1 w 197"/>
                <a:gd name="T11" fmla="*/ 1 h 159"/>
                <a:gd name="T12" fmla="*/ 1 w 197"/>
                <a:gd name="T13" fmla="*/ 1 h 159"/>
                <a:gd name="T14" fmla="*/ 1 w 197"/>
                <a:gd name="T15" fmla="*/ 1 h 159"/>
                <a:gd name="T16" fmla="*/ 1 w 197"/>
                <a:gd name="T17" fmla="*/ 1 h 159"/>
                <a:gd name="T18" fmla="*/ 1 w 197"/>
                <a:gd name="T19" fmla="*/ 1 h 159"/>
                <a:gd name="T20" fmla="*/ 1 w 197"/>
                <a:gd name="T21" fmla="*/ 1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7" h="159">
                  <a:moveTo>
                    <a:pt x="196" y="53"/>
                  </a:moveTo>
                  <a:lnTo>
                    <a:pt x="162" y="15"/>
                  </a:lnTo>
                  <a:lnTo>
                    <a:pt x="82" y="0"/>
                  </a:lnTo>
                  <a:lnTo>
                    <a:pt x="34" y="31"/>
                  </a:lnTo>
                  <a:lnTo>
                    <a:pt x="0" y="83"/>
                  </a:lnTo>
                  <a:lnTo>
                    <a:pt x="34" y="128"/>
                  </a:lnTo>
                  <a:lnTo>
                    <a:pt x="102" y="158"/>
                  </a:lnTo>
                  <a:lnTo>
                    <a:pt x="162" y="143"/>
                  </a:lnTo>
                  <a:lnTo>
                    <a:pt x="196" y="83"/>
                  </a:lnTo>
                  <a:lnTo>
                    <a:pt x="196" y="68"/>
                  </a:lnTo>
                  <a:lnTo>
                    <a:pt x="196" y="53"/>
                  </a:lnTo>
                </a:path>
              </a:pathLst>
            </a:custGeom>
            <a:solidFill>
              <a:srgbClr val="5700D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Freeform 22" descr="寬右斜對角線"/>
            <p:cNvSpPr>
              <a:spLocks/>
            </p:cNvSpPr>
            <p:nvPr/>
          </p:nvSpPr>
          <p:spPr bwMode="auto">
            <a:xfrm>
              <a:off x="1507" y="1502"/>
              <a:ext cx="159" cy="154"/>
            </a:xfrm>
            <a:custGeom>
              <a:avLst/>
              <a:gdLst>
                <a:gd name="T0" fmla="*/ 1 w 278"/>
                <a:gd name="T1" fmla="*/ 1 h 271"/>
                <a:gd name="T2" fmla="*/ 1 w 278"/>
                <a:gd name="T3" fmla="*/ 1 h 271"/>
                <a:gd name="T4" fmla="*/ 1 w 278"/>
                <a:gd name="T5" fmla="*/ 0 h 271"/>
                <a:gd name="T6" fmla="*/ 1 w 278"/>
                <a:gd name="T7" fmla="*/ 0 h 271"/>
                <a:gd name="T8" fmla="*/ 1 w 278"/>
                <a:gd name="T9" fmla="*/ 1 h 271"/>
                <a:gd name="T10" fmla="*/ 0 w 278"/>
                <a:gd name="T11" fmla="*/ 1 h 271"/>
                <a:gd name="T12" fmla="*/ 0 w 278"/>
                <a:gd name="T13" fmla="*/ 1 h 271"/>
                <a:gd name="T14" fmla="*/ 1 w 278"/>
                <a:gd name="T15" fmla="*/ 1 h 271"/>
                <a:gd name="T16" fmla="*/ 1 w 278"/>
                <a:gd name="T17" fmla="*/ 1 h 271"/>
                <a:gd name="T18" fmla="*/ 1 w 278"/>
                <a:gd name="T19" fmla="*/ 1 h 271"/>
                <a:gd name="T20" fmla="*/ 1 w 278"/>
                <a:gd name="T21" fmla="*/ 1 h 271"/>
                <a:gd name="T22" fmla="*/ 1 w 278"/>
                <a:gd name="T23" fmla="*/ 1 h 2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8" h="271">
                  <a:moveTo>
                    <a:pt x="277" y="152"/>
                  </a:moveTo>
                  <a:lnTo>
                    <a:pt x="263" y="54"/>
                  </a:lnTo>
                  <a:lnTo>
                    <a:pt x="191" y="0"/>
                  </a:lnTo>
                  <a:lnTo>
                    <a:pt x="113" y="0"/>
                  </a:lnTo>
                  <a:lnTo>
                    <a:pt x="42" y="27"/>
                  </a:lnTo>
                  <a:lnTo>
                    <a:pt x="0" y="90"/>
                  </a:lnTo>
                  <a:lnTo>
                    <a:pt x="0" y="171"/>
                  </a:lnTo>
                  <a:lnTo>
                    <a:pt x="35" y="242"/>
                  </a:lnTo>
                  <a:lnTo>
                    <a:pt x="113" y="270"/>
                  </a:lnTo>
                  <a:lnTo>
                    <a:pt x="248" y="233"/>
                  </a:lnTo>
                  <a:lnTo>
                    <a:pt x="277" y="162"/>
                  </a:lnTo>
                  <a:lnTo>
                    <a:pt x="277" y="152"/>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Freeform 23"/>
            <p:cNvSpPr>
              <a:spLocks/>
            </p:cNvSpPr>
            <p:nvPr/>
          </p:nvSpPr>
          <p:spPr bwMode="auto">
            <a:xfrm>
              <a:off x="1530" y="1556"/>
              <a:ext cx="105" cy="83"/>
            </a:xfrm>
            <a:custGeom>
              <a:avLst/>
              <a:gdLst>
                <a:gd name="T0" fmla="*/ 1 w 184"/>
                <a:gd name="T1" fmla="*/ 1 h 145"/>
                <a:gd name="T2" fmla="*/ 1 w 184"/>
                <a:gd name="T3" fmla="*/ 1 h 145"/>
                <a:gd name="T4" fmla="*/ 1 w 184"/>
                <a:gd name="T5" fmla="*/ 1 h 145"/>
                <a:gd name="T6" fmla="*/ 1 w 184"/>
                <a:gd name="T7" fmla="*/ 1 h 145"/>
                <a:gd name="T8" fmla="*/ 1 w 184"/>
                <a:gd name="T9" fmla="*/ 1 h 145"/>
                <a:gd name="T10" fmla="*/ 1 w 184"/>
                <a:gd name="T11" fmla="*/ 1 h 145"/>
                <a:gd name="T12" fmla="*/ 1 w 184"/>
                <a:gd name="T13" fmla="*/ 1 h 145"/>
                <a:gd name="T14" fmla="*/ 1 w 184"/>
                <a:gd name="T15" fmla="*/ 0 h 145"/>
                <a:gd name="T16" fmla="*/ 1 w 184"/>
                <a:gd name="T17" fmla="*/ 0 h 145"/>
                <a:gd name="T18" fmla="*/ 1 w 184"/>
                <a:gd name="T19" fmla="*/ 1 h 145"/>
                <a:gd name="T20" fmla="*/ 1 w 184"/>
                <a:gd name="T21" fmla="*/ 1 h 145"/>
                <a:gd name="T22" fmla="*/ 1 w 184"/>
                <a:gd name="T23" fmla="*/ 1 h 145"/>
                <a:gd name="T24" fmla="*/ 1 w 184"/>
                <a:gd name="T25" fmla="*/ 1 h 145"/>
                <a:gd name="T26" fmla="*/ 1 w 184"/>
                <a:gd name="T27" fmla="*/ 1 h 145"/>
                <a:gd name="T28" fmla="*/ 1 w 184"/>
                <a:gd name="T29" fmla="*/ 1 h 145"/>
                <a:gd name="T30" fmla="*/ 1 w 184"/>
                <a:gd name="T31" fmla="*/ 1 h 145"/>
                <a:gd name="T32" fmla="*/ 1 w 184"/>
                <a:gd name="T33" fmla="*/ 1 h 145"/>
                <a:gd name="T34" fmla="*/ 0 w 184"/>
                <a:gd name="T35" fmla="*/ 1 h 145"/>
                <a:gd name="T36" fmla="*/ 1 w 184"/>
                <a:gd name="T37" fmla="*/ 1 h 145"/>
                <a:gd name="T38" fmla="*/ 1 w 184"/>
                <a:gd name="T39" fmla="*/ 1 h 1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4" h="145">
                  <a:moveTo>
                    <a:pt x="75" y="144"/>
                  </a:moveTo>
                  <a:lnTo>
                    <a:pt x="102" y="135"/>
                  </a:lnTo>
                  <a:lnTo>
                    <a:pt x="129" y="108"/>
                  </a:lnTo>
                  <a:lnTo>
                    <a:pt x="183" y="108"/>
                  </a:lnTo>
                  <a:lnTo>
                    <a:pt x="183" y="72"/>
                  </a:lnTo>
                  <a:lnTo>
                    <a:pt x="183" y="36"/>
                  </a:lnTo>
                  <a:lnTo>
                    <a:pt x="183" y="0"/>
                  </a:lnTo>
                  <a:lnTo>
                    <a:pt x="129" y="0"/>
                  </a:lnTo>
                  <a:lnTo>
                    <a:pt x="75" y="36"/>
                  </a:lnTo>
                  <a:lnTo>
                    <a:pt x="129" y="48"/>
                  </a:lnTo>
                  <a:lnTo>
                    <a:pt x="183" y="72"/>
                  </a:lnTo>
                  <a:lnTo>
                    <a:pt x="129" y="108"/>
                  </a:lnTo>
                  <a:lnTo>
                    <a:pt x="75" y="108"/>
                  </a:lnTo>
                  <a:lnTo>
                    <a:pt x="20" y="108"/>
                  </a:lnTo>
                  <a:lnTo>
                    <a:pt x="0" y="126"/>
                  </a:lnTo>
                  <a:lnTo>
                    <a:pt x="14" y="140"/>
                  </a:lnTo>
                  <a:lnTo>
                    <a:pt x="75" y="144"/>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Oval 24"/>
            <p:cNvSpPr>
              <a:spLocks noChangeArrowheads="1"/>
            </p:cNvSpPr>
            <p:nvPr/>
          </p:nvSpPr>
          <p:spPr bwMode="auto">
            <a:xfrm>
              <a:off x="368" y="1714"/>
              <a:ext cx="113" cy="105"/>
            </a:xfrm>
            <a:prstGeom prst="ellipse">
              <a:avLst/>
            </a:prstGeom>
            <a:gradFill rotWithShape="0">
              <a:gsLst>
                <a:gs pos="0">
                  <a:srgbClr val="FFFF00"/>
                </a:gs>
                <a:gs pos="100000">
                  <a:srgbClr val="333300"/>
                </a:gs>
              </a:gsLst>
              <a:path path="shape">
                <a:fillToRect l="50000" t="50000" r="50000" b="50000"/>
              </a:path>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7196" name="Freeform 25"/>
            <p:cNvSpPr>
              <a:spLocks/>
            </p:cNvSpPr>
            <p:nvPr/>
          </p:nvSpPr>
          <p:spPr bwMode="auto">
            <a:xfrm>
              <a:off x="2481" y="1626"/>
              <a:ext cx="78" cy="289"/>
            </a:xfrm>
            <a:custGeom>
              <a:avLst/>
              <a:gdLst>
                <a:gd name="T0" fmla="*/ 0 w 135"/>
                <a:gd name="T1" fmla="*/ 0 h 505"/>
                <a:gd name="T2" fmla="*/ 1 w 135"/>
                <a:gd name="T3" fmla="*/ 0 h 505"/>
                <a:gd name="T4" fmla="*/ 1 w 135"/>
                <a:gd name="T5" fmla="*/ 1 h 505"/>
                <a:gd name="T6" fmla="*/ 0 w 135"/>
                <a:gd name="T7" fmla="*/ 1 h 505"/>
                <a:gd name="T8" fmla="*/ 0 w 135"/>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05">
                  <a:moveTo>
                    <a:pt x="0" y="0"/>
                  </a:moveTo>
                  <a:lnTo>
                    <a:pt x="134" y="0"/>
                  </a:lnTo>
                  <a:lnTo>
                    <a:pt x="134" y="504"/>
                  </a:lnTo>
                  <a:lnTo>
                    <a:pt x="0" y="504"/>
                  </a:lnTo>
                  <a:lnTo>
                    <a:pt x="0" y="0"/>
                  </a:lnTo>
                </a:path>
              </a:pathLst>
            </a:custGeom>
            <a:gradFill rotWithShape="0">
              <a:gsLst>
                <a:gs pos="0">
                  <a:srgbClr val="DADADA"/>
                </a:gs>
                <a:gs pos="100000">
                  <a:srgbClr val="2C2C2C"/>
                </a:gs>
              </a:gsLst>
              <a:path path="rect">
                <a:fillToRect l="50000" t="50000" r="50000" b="50000"/>
              </a:path>
            </a:gra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Rectangle 26"/>
            <p:cNvSpPr>
              <a:spLocks noChangeArrowheads="1"/>
            </p:cNvSpPr>
            <p:nvPr/>
          </p:nvSpPr>
          <p:spPr bwMode="auto">
            <a:xfrm>
              <a:off x="222" y="1430"/>
              <a:ext cx="38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1316038"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defTabSz="1316038"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defTabSz="1316038"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defTabSz="1316038"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defTabSz="1316038"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r>
                <a:rPr kumimoji="0" lang="en-US" altLang="zh-TW" sz="1600">
                  <a:solidFill>
                    <a:schemeClr val="tx1"/>
                  </a:solidFill>
                  <a:ea typeface="新細明體" panose="02020500000000000000" pitchFamily="18" charset="-120"/>
                </a:rPr>
                <a:t>Laser</a:t>
              </a:r>
            </a:p>
          </p:txBody>
        </p:sp>
        <p:sp>
          <p:nvSpPr>
            <p:cNvPr id="7198" name="Line 27"/>
            <p:cNvSpPr>
              <a:spLocks noChangeShapeType="1"/>
            </p:cNvSpPr>
            <p:nvPr/>
          </p:nvSpPr>
          <p:spPr bwMode="auto">
            <a:xfrm>
              <a:off x="1859" y="1241"/>
              <a:ext cx="0" cy="718"/>
            </a:xfrm>
            <a:prstGeom prst="line">
              <a:avLst/>
            </a:prstGeom>
            <a:noFill/>
            <a:ln w="127000">
              <a:solidFill>
                <a:srgbClr val="DAC8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Rectangle 28"/>
            <p:cNvSpPr>
              <a:spLocks noChangeArrowheads="1"/>
            </p:cNvSpPr>
            <p:nvPr/>
          </p:nvSpPr>
          <p:spPr bwMode="auto">
            <a:xfrm>
              <a:off x="3031" y="1687"/>
              <a:ext cx="192" cy="16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7200" name="Oval 29"/>
            <p:cNvSpPr>
              <a:spLocks noChangeArrowheads="1"/>
            </p:cNvSpPr>
            <p:nvPr/>
          </p:nvSpPr>
          <p:spPr bwMode="auto">
            <a:xfrm>
              <a:off x="2619" y="1358"/>
              <a:ext cx="110" cy="79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7201" name="Line 30"/>
            <p:cNvSpPr>
              <a:spLocks noChangeShapeType="1"/>
            </p:cNvSpPr>
            <p:nvPr/>
          </p:nvSpPr>
          <p:spPr bwMode="auto">
            <a:xfrm>
              <a:off x="1878" y="1879"/>
              <a:ext cx="686"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Line 31"/>
            <p:cNvSpPr>
              <a:spLocks noChangeShapeType="1"/>
            </p:cNvSpPr>
            <p:nvPr/>
          </p:nvSpPr>
          <p:spPr bwMode="auto">
            <a:xfrm>
              <a:off x="1906" y="1906"/>
              <a:ext cx="658"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3" name="Line 32"/>
            <p:cNvSpPr>
              <a:spLocks noChangeShapeType="1"/>
            </p:cNvSpPr>
            <p:nvPr/>
          </p:nvSpPr>
          <p:spPr bwMode="auto">
            <a:xfrm flipV="1">
              <a:off x="1878" y="1550"/>
              <a:ext cx="659" cy="8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4" name="Line 33"/>
            <p:cNvSpPr>
              <a:spLocks noChangeShapeType="1"/>
            </p:cNvSpPr>
            <p:nvPr/>
          </p:nvSpPr>
          <p:spPr bwMode="auto">
            <a:xfrm flipV="1">
              <a:off x="1906" y="1467"/>
              <a:ext cx="631"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5" name="Line 34"/>
            <p:cNvSpPr>
              <a:spLocks noChangeShapeType="1"/>
            </p:cNvSpPr>
            <p:nvPr/>
          </p:nvSpPr>
          <p:spPr bwMode="auto">
            <a:xfrm>
              <a:off x="2784" y="1467"/>
              <a:ext cx="219"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6" name="Line 35"/>
            <p:cNvSpPr>
              <a:spLocks noChangeShapeType="1"/>
            </p:cNvSpPr>
            <p:nvPr/>
          </p:nvSpPr>
          <p:spPr bwMode="auto">
            <a:xfrm>
              <a:off x="2784" y="1522"/>
              <a:ext cx="219"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7" name="Line 36"/>
            <p:cNvSpPr>
              <a:spLocks noChangeShapeType="1"/>
            </p:cNvSpPr>
            <p:nvPr/>
          </p:nvSpPr>
          <p:spPr bwMode="auto">
            <a:xfrm flipV="1">
              <a:off x="2784" y="1796"/>
              <a:ext cx="219" cy="2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Line 37"/>
            <p:cNvSpPr>
              <a:spLocks noChangeShapeType="1"/>
            </p:cNvSpPr>
            <p:nvPr/>
          </p:nvSpPr>
          <p:spPr bwMode="auto">
            <a:xfrm flipV="1">
              <a:off x="2784" y="1851"/>
              <a:ext cx="219" cy="2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9" name="Rectangle 38"/>
            <p:cNvSpPr>
              <a:spLocks noChangeArrowheads="1"/>
            </p:cNvSpPr>
            <p:nvPr/>
          </p:nvSpPr>
          <p:spPr bwMode="auto">
            <a:xfrm>
              <a:off x="2647" y="2153"/>
              <a:ext cx="55" cy="302"/>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7210" name="Rectangle 39"/>
            <p:cNvSpPr>
              <a:spLocks noChangeArrowheads="1"/>
            </p:cNvSpPr>
            <p:nvPr/>
          </p:nvSpPr>
          <p:spPr bwMode="auto">
            <a:xfrm>
              <a:off x="2647" y="1056"/>
              <a:ext cx="55" cy="302"/>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sp>
          <p:nvSpPr>
            <p:cNvPr id="7211" name="Freeform 40"/>
            <p:cNvSpPr>
              <a:spLocks/>
            </p:cNvSpPr>
            <p:nvPr/>
          </p:nvSpPr>
          <p:spPr bwMode="auto">
            <a:xfrm>
              <a:off x="1502" y="1711"/>
              <a:ext cx="111" cy="91"/>
            </a:xfrm>
            <a:custGeom>
              <a:avLst/>
              <a:gdLst>
                <a:gd name="T0" fmla="*/ 1 w 195"/>
                <a:gd name="T1" fmla="*/ 1 h 159"/>
                <a:gd name="T2" fmla="*/ 1 w 195"/>
                <a:gd name="T3" fmla="*/ 1 h 159"/>
                <a:gd name="T4" fmla="*/ 1 w 195"/>
                <a:gd name="T5" fmla="*/ 0 h 159"/>
                <a:gd name="T6" fmla="*/ 1 w 195"/>
                <a:gd name="T7" fmla="*/ 1 h 159"/>
                <a:gd name="T8" fmla="*/ 0 w 195"/>
                <a:gd name="T9" fmla="*/ 1 h 159"/>
                <a:gd name="T10" fmla="*/ 1 w 195"/>
                <a:gd name="T11" fmla="*/ 1 h 159"/>
                <a:gd name="T12" fmla="*/ 1 w 195"/>
                <a:gd name="T13" fmla="*/ 1 h 159"/>
                <a:gd name="T14" fmla="*/ 1 w 195"/>
                <a:gd name="T15" fmla="*/ 1 h 159"/>
                <a:gd name="T16" fmla="*/ 1 w 195"/>
                <a:gd name="T17" fmla="*/ 1 h 159"/>
                <a:gd name="T18" fmla="*/ 1 w 195"/>
                <a:gd name="T19" fmla="*/ 1 h 159"/>
                <a:gd name="T20" fmla="*/ 1 w 195"/>
                <a:gd name="T21" fmla="*/ 1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5" h="159">
                  <a:moveTo>
                    <a:pt x="194" y="53"/>
                  </a:moveTo>
                  <a:lnTo>
                    <a:pt x="161" y="15"/>
                  </a:lnTo>
                  <a:lnTo>
                    <a:pt x="80" y="0"/>
                  </a:lnTo>
                  <a:lnTo>
                    <a:pt x="34" y="31"/>
                  </a:lnTo>
                  <a:lnTo>
                    <a:pt x="0" y="83"/>
                  </a:lnTo>
                  <a:lnTo>
                    <a:pt x="34" y="128"/>
                  </a:lnTo>
                  <a:lnTo>
                    <a:pt x="101" y="158"/>
                  </a:lnTo>
                  <a:lnTo>
                    <a:pt x="161" y="144"/>
                  </a:lnTo>
                  <a:lnTo>
                    <a:pt x="194" y="83"/>
                  </a:lnTo>
                  <a:lnTo>
                    <a:pt x="194" y="68"/>
                  </a:lnTo>
                  <a:lnTo>
                    <a:pt x="194" y="53"/>
                  </a:lnTo>
                </a:path>
              </a:pathLst>
            </a:custGeom>
            <a:solidFill>
              <a:srgbClr val="5700D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12" name="Group 41"/>
            <p:cNvGrpSpPr>
              <a:grpSpLocks/>
            </p:cNvGrpSpPr>
            <p:nvPr/>
          </p:nvGrpSpPr>
          <p:grpSpPr bwMode="auto">
            <a:xfrm>
              <a:off x="1513" y="1721"/>
              <a:ext cx="129" cy="110"/>
              <a:chOff x="2480" y="2220"/>
              <a:chExt cx="227" cy="193"/>
            </a:xfrm>
          </p:grpSpPr>
          <p:sp>
            <p:nvSpPr>
              <p:cNvPr id="7225" name="Freeform 42" descr="寬右斜對角線"/>
              <p:cNvSpPr>
                <a:spLocks/>
              </p:cNvSpPr>
              <p:nvPr/>
            </p:nvSpPr>
            <p:spPr bwMode="auto">
              <a:xfrm>
                <a:off x="2480" y="2220"/>
                <a:ext cx="227" cy="193"/>
              </a:xfrm>
              <a:custGeom>
                <a:avLst/>
                <a:gdLst>
                  <a:gd name="T0" fmla="*/ 226 w 227"/>
                  <a:gd name="T1" fmla="*/ 108 h 193"/>
                  <a:gd name="T2" fmla="*/ 215 w 227"/>
                  <a:gd name="T3" fmla="*/ 39 h 193"/>
                  <a:gd name="T4" fmla="*/ 157 w 227"/>
                  <a:gd name="T5" fmla="*/ 0 h 193"/>
                  <a:gd name="T6" fmla="*/ 92 w 227"/>
                  <a:gd name="T7" fmla="*/ 0 h 193"/>
                  <a:gd name="T8" fmla="*/ 35 w 227"/>
                  <a:gd name="T9" fmla="*/ 19 h 193"/>
                  <a:gd name="T10" fmla="*/ 0 w 227"/>
                  <a:gd name="T11" fmla="*/ 64 h 193"/>
                  <a:gd name="T12" fmla="*/ 0 w 227"/>
                  <a:gd name="T13" fmla="*/ 121 h 193"/>
                  <a:gd name="T14" fmla="*/ 29 w 227"/>
                  <a:gd name="T15" fmla="*/ 173 h 193"/>
                  <a:gd name="T16" fmla="*/ 92 w 227"/>
                  <a:gd name="T17" fmla="*/ 192 h 193"/>
                  <a:gd name="T18" fmla="*/ 204 w 227"/>
                  <a:gd name="T19" fmla="*/ 167 h 193"/>
                  <a:gd name="T20" fmla="*/ 226 w 227"/>
                  <a:gd name="T21" fmla="*/ 115 h 193"/>
                  <a:gd name="T22" fmla="*/ 226 w 227"/>
                  <a:gd name="T23" fmla="*/ 108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7" h="193">
                    <a:moveTo>
                      <a:pt x="226" y="108"/>
                    </a:moveTo>
                    <a:lnTo>
                      <a:pt x="215" y="39"/>
                    </a:lnTo>
                    <a:lnTo>
                      <a:pt x="157" y="0"/>
                    </a:lnTo>
                    <a:lnTo>
                      <a:pt x="92" y="0"/>
                    </a:lnTo>
                    <a:lnTo>
                      <a:pt x="35" y="19"/>
                    </a:lnTo>
                    <a:lnTo>
                      <a:pt x="0" y="64"/>
                    </a:lnTo>
                    <a:lnTo>
                      <a:pt x="0" y="121"/>
                    </a:lnTo>
                    <a:lnTo>
                      <a:pt x="29" y="173"/>
                    </a:lnTo>
                    <a:lnTo>
                      <a:pt x="92" y="192"/>
                    </a:lnTo>
                    <a:lnTo>
                      <a:pt x="204" y="167"/>
                    </a:lnTo>
                    <a:lnTo>
                      <a:pt x="226" y="115"/>
                    </a:lnTo>
                    <a:lnTo>
                      <a:pt x="226" y="108"/>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6" name="Oval 43"/>
              <p:cNvSpPr>
                <a:spLocks noChangeArrowheads="1"/>
              </p:cNvSpPr>
              <p:nvPr/>
            </p:nvSpPr>
            <p:spPr bwMode="auto">
              <a:xfrm>
                <a:off x="2521" y="2260"/>
                <a:ext cx="154" cy="136"/>
              </a:xfrm>
              <a:prstGeom prst="ellipse">
                <a:avLst/>
              </a:prstGeom>
              <a:solidFill>
                <a:srgbClr val="7144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grpSp>
        <p:sp>
          <p:nvSpPr>
            <p:cNvPr id="7213" name="Freeform 44" descr="寬右斜對角線"/>
            <p:cNvSpPr>
              <a:spLocks/>
            </p:cNvSpPr>
            <p:nvPr/>
          </p:nvSpPr>
          <p:spPr bwMode="auto">
            <a:xfrm>
              <a:off x="1503" y="1934"/>
              <a:ext cx="155" cy="137"/>
            </a:xfrm>
            <a:custGeom>
              <a:avLst/>
              <a:gdLst>
                <a:gd name="T0" fmla="*/ 1 w 271"/>
                <a:gd name="T1" fmla="*/ 1 h 241"/>
                <a:gd name="T2" fmla="*/ 1 w 271"/>
                <a:gd name="T3" fmla="*/ 1 h 241"/>
                <a:gd name="T4" fmla="*/ 1 w 271"/>
                <a:gd name="T5" fmla="*/ 0 h 241"/>
                <a:gd name="T6" fmla="*/ 1 w 271"/>
                <a:gd name="T7" fmla="*/ 0 h 241"/>
                <a:gd name="T8" fmla="*/ 1 w 271"/>
                <a:gd name="T9" fmla="*/ 1 h 241"/>
                <a:gd name="T10" fmla="*/ 0 w 271"/>
                <a:gd name="T11" fmla="*/ 1 h 241"/>
                <a:gd name="T12" fmla="*/ 0 w 271"/>
                <a:gd name="T13" fmla="*/ 1 h 241"/>
                <a:gd name="T14" fmla="*/ 1 w 271"/>
                <a:gd name="T15" fmla="*/ 1 h 241"/>
                <a:gd name="T16" fmla="*/ 1 w 271"/>
                <a:gd name="T17" fmla="*/ 1 h 241"/>
                <a:gd name="T18" fmla="*/ 1 w 271"/>
                <a:gd name="T19" fmla="*/ 1 h 241"/>
                <a:gd name="T20" fmla="*/ 1 w 271"/>
                <a:gd name="T21" fmla="*/ 1 h 241"/>
                <a:gd name="T22" fmla="*/ 1 w 271"/>
                <a:gd name="T23" fmla="*/ 1 h 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1" h="241">
                  <a:moveTo>
                    <a:pt x="270" y="136"/>
                  </a:moveTo>
                  <a:lnTo>
                    <a:pt x="255" y="48"/>
                  </a:lnTo>
                  <a:lnTo>
                    <a:pt x="186" y="0"/>
                  </a:lnTo>
                  <a:lnTo>
                    <a:pt x="110" y="0"/>
                  </a:lnTo>
                  <a:lnTo>
                    <a:pt x="41" y="25"/>
                  </a:lnTo>
                  <a:lnTo>
                    <a:pt x="0" y="80"/>
                  </a:lnTo>
                  <a:lnTo>
                    <a:pt x="0" y="152"/>
                  </a:lnTo>
                  <a:lnTo>
                    <a:pt x="35" y="215"/>
                  </a:lnTo>
                  <a:lnTo>
                    <a:pt x="110" y="240"/>
                  </a:lnTo>
                  <a:lnTo>
                    <a:pt x="242" y="207"/>
                  </a:lnTo>
                  <a:lnTo>
                    <a:pt x="270" y="144"/>
                  </a:lnTo>
                  <a:lnTo>
                    <a:pt x="270" y="136"/>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4" name="Freeform 45"/>
            <p:cNvSpPr>
              <a:spLocks/>
            </p:cNvSpPr>
            <p:nvPr/>
          </p:nvSpPr>
          <p:spPr bwMode="auto">
            <a:xfrm>
              <a:off x="1562" y="1938"/>
              <a:ext cx="64" cy="126"/>
            </a:xfrm>
            <a:custGeom>
              <a:avLst/>
              <a:gdLst>
                <a:gd name="T0" fmla="*/ 1 w 112"/>
                <a:gd name="T1" fmla="*/ 0 h 222"/>
                <a:gd name="T2" fmla="*/ 1 w 112"/>
                <a:gd name="T3" fmla="*/ 1 h 222"/>
                <a:gd name="T4" fmla="*/ 1 w 112"/>
                <a:gd name="T5" fmla="*/ 1 h 222"/>
                <a:gd name="T6" fmla="*/ 1 w 112"/>
                <a:gd name="T7" fmla="*/ 1 h 222"/>
                <a:gd name="T8" fmla="*/ 1 w 112"/>
                <a:gd name="T9" fmla="*/ 1 h 222"/>
                <a:gd name="T10" fmla="*/ 1 w 112"/>
                <a:gd name="T11" fmla="*/ 1 h 222"/>
                <a:gd name="T12" fmla="*/ 0 w 112"/>
                <a:gd name="T13" fmla="*/ 1 h 222"/>
                <a:gd name="T14" fmla="*/ 0 w 112"/>
                <a:gd name="T15" fmla="*/ 1 h 222"/>
                <a:gd name="T16" fmla="*/ 0 w 112"/>
                <a:gd name="T17" fmla="*/ 1 h 222"/>
                <a:gd name="T18" fmla="*/ 1 w 112"/>
                <a:gd name="T19" fmla="*/ 1 h 222"/>
                <a:gd name="T20" fmla="*/ 0 w 112"/>
                <a:gd name="T21" fmla="*/ 1 h 222"/>
                <a:gd name="T22" fmla="*/ 0 w 112"/>
                <a:gd name="T23" fmla="*/ 0 h 222"/>
                <a:gd name="T24" fmla="*/ 0 w 112"/>
                <a:gd name="T25" fmla="*/ 0 h 222"/>
                <a:gd name="T26" fmla="*/ 1 w 112"/>
                <a:gd name="T27" fmla="*/ 0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222">
                  <a:moveTo>
                    <a:pt x="56" y="0"/>
                  </a:moveTo>
                  <a:lnTo>
                    <a:pt x="111" y="55"/>
                  </a:lnTo>
                  <a:lnTo>
                    <a:pt x="111" y="111"/>
                  </a:lnTo>
                  <a:lnTo>
                    <a:pt x="111" y="166"/>
                  </a:lnTo>
                  <a:lnTo>
                    <a:pt x="56" y="221"/>
                  </a:lnTo>
                  <a:lnTo>
                    <a:pt x="0" y="221"/>
                  </a:lnTo>
                  <a:lnTo>
                    <a:pt x="0" y="166"/>
                  </a:lnTo>
                  <a:lnTo>
                    <a:pt x="56" y="111"/>
                  </a:lnTo>
                  <a:lnTo>
                    <a:pt x="0" y="111"/>
                  </a:lnTo>
                  <a:lnTo>
                    <a:pt x="0" y="0"/>
                  </a:lnTo>
                  <a:lnTo>
                    <a:pt x="56" y="0"/>
                  </a:lnTo>
                </a:path>
              </a:pathLst>
            </a:custGeom>
            <a:solidFill>
              <a:srgbClr val="7144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5" name="Rectangle 46"/>
            <p:cNvSpPr>
              <a:spLocks noChangeArrowheads="1"/>
            </p:cNvSpPr>
            <p:nvPr/>
          </p:nvSpPr>
          <p:spPr bwMode="auto">
            <a:xfrm>
              <a:off x="1551" y="2694"/>
              <a:ext cx="641"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1316038"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defTabSz="1316038"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defTabSz="1316038"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defTabSz="1316038"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defTabSz="1316038"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defTabSz="1316038"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0"/>
                </a:spcBef>
                <a:buClrTx/>
                <a:buFontTx/>
                <a:buNone/>
              </a:pPr>
              <a:r>
                <a:rPr kumimoji="0" lang="en-US" altLang="zh-TW" sz="1400">
                  <a:solidFill>
                    <a:schemeClr val="tx1"/>
                  </a:solidFill>
                  <a:ea typeface="新細明體" panose="02020500000000000000" pitchFamily="18" charset="-120"/>
                </a:rPr>
                <a:t>SSC Sensor</a:t>
              </a:r>
            </a:p>
          </p:txBody>
        </p:sp>
        <p:grpSp>
          <p:nvGrpSpPr>
            <p:cNvPr id="7216" name="Group 47"/>
            <p:cNvGrpSpPr>
              <a:grpSpLocks/>
            </p:cNvGrpSpPr>
            <p:nvPr/>
          </p:nvGrpSpPr>
          <p:grpSpPr bwMode="auto">
            <a:xfrm>
              <a:off x="1441" y="1735"/>
              <a:ext cx="658" cy="897"/>
              <a:chOff x="2355" y="2244"/>
              <a:chExt cx="1150" cy="1570"/>
            </a:xfrm>
          </p:grpSpPr>
          <p:sp>
            <p:nvSpPr>
              <p:cNvPr id="7217" name="Line 48"/>
              <p:cNvSpPr>
                <a:spLocks noChangeShapeType="1"/>
              </p:cNvSpPr>
              <p:nvPr/>
            </p:nvSpPr>
            <p:spPr bwMode="auto">
              <a:xfrm>
                <a:off x="2355" y="2244"/>
                <a:ext cx="309" cy="1318"/>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8" name="Line 49"/>
              <p:cNvSpPr>
                <a:spLocks noChangeShapeType="1"/>
              </p:cNvSpPr>
              <p:nvPr/>
            </p:nvSpPr>
            <p:spPr bwMode="auto">
              <a:xfrm>
                <a:off x="2883" y="2244"/>
                <a:ext cx="573" cy="129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9" name="Line 50"/>
              <p:cNvSpPr>
                <a:spLocks noChangeShapeType="1"/>
              </p:cNvSpPr>
              <p:nvPr/>
            </p:nvSpPr>
            <p:spPr bwMode="auto">
              <a:xfrm>
                <a:off x="2588" y="2423"/>
                <a:ext cx="295" cy="89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0" name="Line 51"/>
              <p:cNvSpPr>
                <a:spLocks noChangeShapeType="1"/>
              </p:cNvSpPr>
              <p:nvPr/>
            </p:nvSpPr>
            <p:spPr bwMode="auto">
              <a:xfrm>
                <a:off x="2679" y="2447"/>
                <a:ext cx="343" cy="8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1" name="Line 52"/>
              <p:cNvSpPr>
                <a:spLocks noChangeShapeType="1"/>
              </p:cNvSpPr>
              <p:nvPr/>
            </p:nvSpPr>
            <p:spPr bwMode="auto">
              <a:xfrm>
                <a:off x="2757" y="2409"/>
                <a:ext cx="396" cy="87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2" name="Line 53"/>
              <p:cNvSpPr>
                <a:spLocks noChangeShapeType="1"/>
              </p:cNvSpPr>
              <p:nvPr/>
            </p:nvSpPr>
            <p:spPr bwMode="auto">
              <a:xfrm>
                <a:off x="2804" y="2339"/>
                <a:ext cx="455" cy="95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3" name="Line 54"/>
              <p:cNvSpPr>
                <a:spLocks noChangeShapeType="1"/>
              </p:cNvSpPr>
              <p:nvPr/>
            </p:nvSpPr>
            <p:spPr bwMode="auto">
              <a:xfrm>
                <a:off x="2518" y="2394"/>
                <a:ext cx="255" cy="99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4" name="Oval 55"/>
              <p:cNvSpPr>
                <a:spLocks noChangeArrowheads="1"/>
              </p:cNvSpPr>
              <p:nvPr/>
            </p:nvSpPr>
            <p:spPr bwMode="auto">
              <a:xfrm>
                <a:off x="2688" y="3312"/>
                <a:ext cx="817" cy="502"/>
              </a:xfrm>
              <a:prstGeom prst="ellipse">
                <a:avLst/>
              </a:prstGeom>
              <a:gradFill rotWithShape="0">
                <a:gsLst>
                  <a:gs pos="0">
                    <a:srgbClr val="DADADA"/>
                  </a:gs>
                  <a:gs pos="100000">
                    <a:srgbClr val="2C2C2C"/>
                  </a:gs>
                </a:gsLst>
                <a:path path="shape">
                  <a:fillToRect l="50000" t="50000" r="50000" b="50000"/>
                </a:path>
              </a:gra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zh-TW" altLang="en-US" sz="1800">
                  <a:solidFill>
                    <a:schemeClr val="tx1"/>
                  </a:solidFill>
                  <a:ea typeface="新細明體" panose="02020500000000000000" pitchFamily="18" charset="-120"/>
                </a:endParaRPr>
              </a:p>
            </p:txBody>
          </p:sp>
        </p:grpSp>
      </p:grpSp>
      <p:grpSp>
        <p:nvGrpSpPr>
          <p:cNvPr id="527416" name="Group 56"/>
          <p:cNvGrpSpPr>
            <a:grpSpLocks/>
          </p:cNvGrpSpPr>
          <p:nvPr/>
        </p:nvGrpSpPr>
        <p:grpSpPr bwMode="auto">
          <a:xfrm>
            <a:off x="762000" y="4453715"/>
            <a:ext cx="7219374" cy="1854388"/>
            <a:chOff x="852" y="2906"/>
            <a:chExt cx="5304" cy="1288"/>
          </a:xfrm>
        </p:grpSpPr>
        <p:pic>
          <p:nvPicPr>
            <p:cNvPr id="7173" name="Picture 57" descr="IMG4"/>
            <p:cNvPicPr>
              <a:picLocks noChangeAspect="1" noChangeArrowheads="1"/>
            </p:cNvPicPr>
            <p:nvPr/>
          </p:nvPicPr>
          <p:blipFill>
            <a:blip r:embed="rId3">
              <a:extLst>
                <a:ext uri="{28A0092B-C50C-407E-A947-70E740481C1C}">
                  <a14:useLocalDpi xmlns:a14="http://schemas.microsoft.com/office/drawing/2010/main" val="0"/>
                </a:ext>
              </a:extLst>
            </a:blip>
            <a:srcRect l="7689" t="5908" r="8556" b="5719"/>
            <a:stretch>
              <a:fillRect/>
            </a:stretch>
          </p:blipFill>
          <p:spPr bwMode="auto">
            <a:xfrm>
              <a:off x="852" y="2906"/>
              <a:ext cx="2013" cy="127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33CC33"/>
                  </a:solidFill>
                </a14:hiddenFill>
              </a:ext>
            </a:extLst>
          </p:spPr>
        </p:pic>
        <p:pic>
          <p:nvPicPr>
            <p:cNvPr id="7174"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 y="3329"/>
              <a:ext cx="3130"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矩形 1"/>
          <p:cNvSpPr/>
          <p:nvPr/>
        </p:nvSpPr>
        <p:spPr>
          <a:xfrm>
            <a:off x="5179124" y="2565980"/>
            <a:ext cx="1069524" cy="246221"/>
          </a:xfrm>
          <a:prstGeom prst="rect">
            <a:avLst/>
          </a:prstGeom>
        </p:spPr>
        <p:txBody>
          <a:bodyPr wrap="none">
            <a:spAutoFit/>
          </a:bodyPr>
          <a:lstStyle/>
          <a:p>
            <a:r>
              <a:rPr lang="en-US" altLang="zh-TW" sz="1000" b="1" dirty="0"/>
              <a:t>Obscuration bar </a:t>
            </a:r>
            <a:endParaRPr lang="zh-TW" altLang="en-US" sz="1000" b="1" dirty="0"/>
          </a:p>
        </p:txBody>
      </p:sp>
      <p:sp>
        <p:nvSpPr>
          <p:cNvPr id="3" name="文字方塊 2"/>
          <p:cNvSpPr txBox="1"/>
          <p:nvPr/>
        </p:nvSpPr>
        <p:spPr>
          <a:xfrm>
            <a:off x="4957088" y="1158857"/>
            <a:ext cx="1026948" cy="369332"/>
          </a:xfrm>
          <a:prstGeom prst="rect">
            <a:avLst/>
          </a:prstGeom>
          <a:noFill/>
        </p:spPr>
        <p:txBody>
          <a:bodyPr wrap="none" rtlCol="0">
            <a:spAutoFit/>
          </a:bodyPr>
          <a:lstStyle/>
          <a:p>
            <a:r>
              <a:rPr lang="en-US" altLang="zh-TW" dirty="0" smtClean="0"/>
              <a:t>Flow Cell</a:t>
            </a:r>
            <a:endParaRPr lang="zh-TW" altLang="en-US" dirty="0"/>
          </a:p>
        </p:txBody>
      </p:sp>
    </p:spTree>
    <p:extLst>
      <p:ext uri="{BB962C8B-B14F-4D97-AF65-F5344CB8AC3E}">
        <p14:creationId xmlns:p14="http://schemas.microsoft.com/office/powerpoint/2010/main" val="1914802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345869"/>
            <a:ext cx="7772400" cy="680120"/>
          </a:xfrm>
          <a:prstGeom prst="rect">
            <a:avLst/>
          </a:prstGeom>
        </p:spPr>
        <p:txBody>
          <a:bodyPr/>
          <a:lstStyle>
            <a:lvl1pPr algn="l" rtl="0" eaLnBrk="0" fontAlgn="base" hangingPunct="0">
              <a:spcBef>
                <a:spcPct val="0"/>
              </a:spcBef>
              <a:spcAft>
                <a:spcPct val="0"/>
              </a:spcAft>
              <a:defRPr sz="4000">
                <a:solidFill>
                  <a:srgbClr val="172663"/>
                </a:solidFill>
                <a:latin typeface="+mj-lt"/>
                <a:ea typeface="+mj-ea"/>
                <a:cs typeface="+mj-cs"/>
              </a:defRPr>
            </a:lvl1pPr>
            <a:lvl2pPr algn="l" rtl="0" eaLnBrk="0" fontAlgn="base" hangingPunct="0">
              <a:spcBef>
                <a:spcPct val="0"/>
              </a:spcBef>
              <a:spcAft>
                <a:spcPct val="0"/>
              </a:spcAft>
              <a:defRPr sz="4000">
                <a:solidFill>
                  <a:srgbClr val="172663"/>
                </a:solidFill>
                <a:latin typeface="Arial" pitchFamily="34" charset="0"/>
              </a:defRPr>
            </a:lvl2pPr>
            <a:lvl3pPr algn="l" rtl="0" eaLnBrk="0" fontAlgn="base" hangingPunct="0">
              <a:spcBef>
                <a:spcPct val="0"/>
              </a:spcBef>
              <a:spcAft>
                <a:spcPct val="0"/>
              </a:spcAft>
              <a:defRPr sz="4000">
                <a:solidFill>
                  <a:srgbClr val="172663"/>
                </a:solidFill>
                <a:latin typeface="Arial" pitchFamily="34" charset="0"/>
              </a:defRPr>
            </a:lvl3pPr>
            <a:lvl4pPr algn="l" rtl="0" eaLnBrk="0" fontAlgn="base" hangingPunct="0">
              <a:spcBef>
                <a:spcPct val="0"/>
              </a:spcBef>
              <a:spcAft>
                <a:spcPct val="0"/>
              </a:spcAft>
              <a:defRPr sz="4000">
                <a:solidFill>
                  <a:srgbClr val="172663"/>
                </a:solidFill>
                <a:latin typeface="Arial" pitchFamily="34" charset="0"/>
              </a:defRPr>
            </a:lvl4pPr>
            <a:lvl5pPr algn="l" rtl="0" eaLnBrk="0" fontAlgn="base" hangingPunct="0">
              <a:spcBef>
                <a:spcPct val="0"/>
              </a:spcBef>
              <a:spcAft>
                <a:spcPct val="0"/>
              </a:spcAft>
              <a:defRPr sz="4000">
                <a:solidFill>
                  <a:srgbClr val="172663"/>
                </a:solidFill>
                <a:latin typeface="Arial" pitchFamily="34" charset="0"/>
              </a:defRPr>
            </a:lvl5pPr>
            <a:lvl6pPr marL="457200" algn="l" rtl="0" eaLnBrk="0" fontAlgn="base" hangingPunct="0">
              <a:spcBef>
                <a:spcPct val="0"/>
              </a:spcBef>
              <a:spcAft>
                <a:spcPct val="0"/>
              </a:spcAft>
              <a:defRPr sz="4000">
                <a:solidFill>
                  <a:srgbClr val="172663"/>
                </a:solidFill>
                <a:latin typeface="Arial" pitchFamily="34" charset="0"/>
              </a:defRPr>
            </a:lvl6pPr>
            <a:lvl7pPr marL="914400" algn="l" rtl="0" eaLnBrk="0" fontAlgn="base" hangingPunct="0">
              <a:spcBef>
                <a:spcPct val="0"/>
              </a:spcBef>
              <a:spcAft>
                <a:spcPct val="0"/>
              </a:spcAft>
              <a:defRPr sz="4000">
                <a:solidFill>
                  <a:srgbClr val="172663"/>
                </a:solidFill>
                <a:latin typeface="Arial" pitchFamily="34" charset="0"/>
              </a:defRPr>
            </a:lvl7pPr>
            <a:lvl8pPr marL="1371600" algn="l" rtl="0" eaLnBrk="0" fontAlgn="base" hangingPunct="0">
              <a:spcBef>
                <a:spcPct val="0"/>
              </a:spcBef>
              <a:spcAft>
                <a:spcPct val="0"/>
              </a:spcAft>
              <a:defRPr sz="4000">
                <a:solidFill>
                  <a:srgbClr val="172663"/>
                </a:solidFill>
                <a:latin typeface="Arial" pitchFamily="34" charset="0"/>
              </a:defRPr>
            </a:lvl8pPr>
            <a:lvl9pPr marL="1828800" algn="l" rtl="0" eaLnBrk="0" fontAlgn="base" hangingPunct="0">
              <a:spcBef>
                <a:spcPct val="0"/>
              </a:spcBef>
              <a:spcAft>
                <a:spcPct val="0"/>
              </a:spcAft>
              <a:defRPr sz="4000">
                <a:solidFill>
                  <a:srgbClr val="172663"/>
                </a:solidFill>
                <a:latin typeface="Arial" pitchFamily="34" charset="0"/>
              </a:defRPr>
            </a:lvl9pPr>
          </a:lstStyle>
          <a:p>
            <a:pPr algn="ctr"/>
            <a:r>
              <a:rPr lang="en-US" altLang="zh-TW" sz="3200" b="1" dirty="0" smtClean="0">
                <a:solidFill>
                  <a:schemeClr val="accent1"/>
                </a:solidFill>
                <a:latin typeface="微軟正黑體" pitchFamily="34" charset="-120"/>
                <a:ea typeface="微軟正黑體" pitchFamily="34" charset="-120"/>
              </a:rPr>
              <a:t>Cell Cycle</a:t>
            </a:r>
            <a:endParaRPr lang="en-US" sz="2400" b="1" dirty="0">
              <a:solidFill>
                <a:schemeClr val="accent1"/>
              </a:solidFill>
              <a:latin typeface="微軟正黑體" pitchFamily="34" charset="-120"/>
              <a:ea typeface="微軟正黑體" pitchFamily="34" charset="-120"/>
            </a:endParaRPr>
          </a:p>
        </p:txBody>
      </p:sp>
      <p:grpSp>
        <p:nvGrpSpPr>
          <p:cNvPr id="4" name="群組 3"/>
          <p:cNvGrpSpPr/>
          <p:nvPr/>
        </p:nvGrpSpPr>
        <p:grpSpPr>
          <a:xfrm>
            <a:off x="1626415" y="1753973"/>
            <a:ext cx="5832648" cy="3979283"/>
            <a:chOff x="1626415" y="1556792"/>
            <a:chExt cx="5832648" cy="3979283"/>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415" y="1556792"/>
              <a:ext cx="5832648" cy="397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3096108" y="3012760"/>
              <a:ext cx="576064" cy="461665"/>
            </a:xfrm>
            <a:prstGeom prst="rect">
              <a:avLst/>
            </a:prstGeom>
            <a:noFill/>
          </p:spPr>
          <p:txBody>
            <a:bodyPr wrap="square" rtlCol="0">
              <a:spAutoFit/>
            </a:bodyPr>
            <a:lstStyle/>
            <a:p>
              <a:r>
                <a:rPr lang="en-US" dirty="0" smtClean="0">
                  <a:latin typeface="Calibri" pitchFamily="34" charset="0"/>
                  <a:cs typeface="Calibri" pitchFamily="34" charset="0"/>
                </a:rPr>
                <a:t>2N</a:t>
              </a:r>
              <a:endParaRPr lang="en-US" dirty="0">
                <a:latin typeface="Calibri" pitchFamily="34" charset="0"/>
                <a:cs typeface="Calibri" pitchFamily="34" charset="0"/>
              </a:endParaRPr>
            </a:p>
          </p:txBody>
        </p:sp>
        <p:sp>
          <p:nvSpPr>
            <p:cNvPr id="5" name="文字方塊 4"/>
            <p:cNvSpPr txBox="1"/>
            <p:nvPr/>
          </p:nvSpPr>
          <p:spPr>
            <a:xfrm>
              <a:off x="4662972" y="4221088"/>
              <a:ext cx="576064" cy="461665"/>
            </a:xfrm>
            <a:prstGeom prst="rect">
              <a:avLst/>
            </a:prstGeom>
            <a:noFill/>
          </p:spPr>
          <p:txBody>
            <a:bodyPr wrap="square" rtlCol="0">
              <a:spAutoFit/>
            </a:bodyPr>
            <a:lstStyle/>
            <a:p>
              <a:r>
                <a:rPr lang="en-US" dirty="0">
                  <a:latin typeface="Calibri" pitchFamily="34" charset="0"/>
                  <a:cs typeface="Calibri" pitchFamily="34" charset="0"/>
                </a:rPr>
                <a:t>4</a:t>
              </a:r>
              <a:r>
                <a:rPr lang="en-US" dirty="0" smtClean="0">
                  <a:latin typeface="Calibri" pitchFamily="34" charset="0"/>
                  <a:cs typeface="Calibri" pitchFamily="34" charset="0"/>
                </a:rPr>
                <a:t>N</a:t>
              </a:r>
              <a:endParaRPr lang="en-US" dirty="0">
                <a:latin typeface="Calibri" pitchFamily="34" charset="0"/>
                <a:cs typeface="Calibri" pitchFamily="34" charset="0"/>
              </a:endParaRPr>
            </a:p>
          </p:txBody>
        </p:sp>
      </p:grpSp>
    </p:spTree>
    <p:extLst>
      <p:ext uri="{BB962C8B-B14F-4D97-AF65-F5344CB8AC3E}">
        <p14:creationId xmlns:p14="http://schemas.microsoft.com/office/powerpoint/2010/main" val="3277650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722563"/>
            <a:ext cx="2519363"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1501775"/>
            <a:ext cx="297021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25" y="3951288"/>
            <a:ext cx="297021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375" y="5246688"/>
            <a:ext cx="29718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050" y="2744788"/>
            <a:ext cx="297021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3" name="Rectangle 7"/>
          <p:cNvSpPr>
            <a:spLocks noChangeArrowheads="1"/>
          </p:cNvSpPr>
          <p:nvPr/>
        </p:nvSpPr>
        <p:spPr bwMode="auto">
          <a:xfrm>
            <a:off x="1105694" y="292956"/>
            <a:ext cx="5761038"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r>
              <a:rPr lang="en-US" altLang="zh-TW" sz="3200" b="1" dirty="0">
                <a:solidFill>
                  <a:schemeClr val="accent1"/>
                </a:solidFill>
                <a:latin typeface="+mn-lt"/>
                <a:ea typeface="新細明體" panose="02020500000000000000" pitchFamily="18" charset="-120"/>
              </a:rPr>
              <a:t>Apoptosis (Sub G1) </a:t>
            </a:r>
          </a:p>
        </p:txBody>
      </p:sp>
    </p:spTree>
    <p:extLst>
      <p:ext uri="{BB962C8B-B14F-4D97-AF65-F5344CB8AC3E}">
        <p14:creationId xmlns:p14="http://schemas.microsoft.com/office/powerpoint/2010/main" val="610856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90512" y="374836"/>
            <a:ext cx="8853488" cy="485776"/>
          </a:xfrm>
        </p:spPr>
        <p:txBody>
          <a:bodyPr/>
          <a:lstStyle/>
          <a:p>
            <a:pPr algn="l" eaLnBrk="1" hangingPunct="1"/>
            <a:r>
              <a:rPr lang="en-US" altLang="zh-TW" sz="3200" b="1" dirty="0" err="1" smtClean="0">
                <a:solidFill>
                  <a:schemeClr val="accent1"/>
                </a:solidFill>
                <a:latin typeface="+mn-lt"/>
                <a:ea typeface="新細明體" panose="02020500000000000000" pitchFamily="18" charset="-120"/>
              </a:rPr>
              <a:t>Annexin</a:t>
            </a:r>
            <a:r>
              <a:rPr lang="en-US" altLang="zh-TW" sz="3200" b="1" dirty="0" smtClean="0">
                <a:solidFill>
                  <a:schemeClr val="accent1"/>
                </a:solidFill>
                <a:latin typeface="+mn-lt"/>
                <a:ea typeface="新細明體" panose="02020500000000000000" pitchFamily="18" charset="-120"/>
              </a:rPr>
              <a:t> V Apoptosis Assay</a:t>
            </a:r>
          </a:p>
        </p:txBody>
      </p:sp>
      <p:pic>
        <p:nvPicPr>
          <p:cNvPr id="73731" name="Picture 5" descr="Apoptosis Analysis Cell Death Annexin VPE -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1963" y="2348473"/>
            <a:ext cx="8302625" cy="2435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86727822"/>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983745" y="303754"/>
            <a:ext cx="5135701"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r>
              <a:rPr kumimoji="0" lang="en-US" altLang="zh-TW" sz="3200" b="1" dirty="0" err="1">
                <a:solidFill>
                  <a:schemeClr val="accent1"/>
                </a:solidFill>
                <a:latin typeface="+mn-lt"/>
                <a:ea typeface="新細明體" panose="02020500000000000000" pitchFamily="18" charset="-120"/>
              </a:rPr>
              <a:t>Annexin</a:t>
            </a:r>
            <a:r>
              <a:rPr kumimoji="0" lang="en-US" altLang="zh-TW" sz="3200" b="1" dirty="0">
                <a:solidFill>
                  <a:schemeClr val="accent1"/>
                </a:solidFill>
                <a:latin typeface="+mn-lt"/>
                <a:ea typeface="新細明體" panose="02020500000000000000" pitchFamily="18" charset="-120"/>
              </a:rPr>
              <a:t> V/PI </a:t>
            </a:r>
            <a:r>
              <a:rPr kumimoji="0" lang="en-US" altLang="zh-TW" sz="3200" b="1" dirty="0">
                <a:solidFill>
                  <a:schemeClr val="accent1"/>
                </a:solidFill>
                <a:latin typeface="+mn-lt"/>
                <a:ea typeface="華康儷粗圓" pitchFamily="49" charset="-120"/>
              </a:rPr>
              <a:t>Double Staining</a:t>
            </a:r>
          </a:p>
        </p:txBody>
      </p:sp>
      <p:pic>
        <p:nvPicPr>
          <p:cNvPr id="62467" name="Picture 3" descr="1748-717X-4-58-1-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063" y="1719263"/>
            <a:ext cx="671195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p:cNvSpPr txBox="1">
            <a:spLocks noChangeArrowheads="1"/>
          </p:cNvSpPr>
          <p:nvPr/>
        </p:nvSpPr>
        <p:spPr bwMode="auto">
          <a:xfrm>
            <a:off x="1636713" y="5988050"/>
            <a:ext cx="6891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50000"/>
              </a:spcBef>
              <a:buClrTx/>
              <a:buFontTx/>
              <a:buNone/>
            </a:pPr>
            <a:r>
              <a:rPr lang="en-US" altLang="zh-TW" sz="1600" b="1">
                <a:solidFill>
                  <a:srgbClr val="FB3B1B"/>
                </a:solidFill>
                <a:ea typeface="新細明體" panose="02020500000000000000" pitchFamily="18" charset="-120"/>
              </a:rPr>
              <a:t>Bordón </a:t>
            </a:r>
            <a:r>
              <a:rPr lang="en-US" altLang="zh-TW" sz="1600" b="1" i="1">
                <a:solidFill>
                  <a:srgbClr val="FB3B1B"/>
                </a:solidFill>
                <a:ea typeface="新細明體" panose="02020500000000000000" pitchFamily="18" charset="-120"/>
              </a:rPr>
              <a:t>et al.</a:t>
            </a:r>
            <a:r>
              <a:rPr lang="en-US" altLang="zh-TW" sz="1600" b="1">
                <a:solidFill>
                  <a:srgbClr val="FB3B1B"/>
                </a:solidFill>
                <a:ea typeface="新細明體" panose="02020500000000000000" pitchFamily="18" charset="-120"/>
              </a:rPr>
              <a:t> </a:t>
            </a:r>
            <a:r>
              <a:rPr lang="en-US" altLang="zh-TW" sz="1600" b="1" i="1">
                <a:solidFill>
                  <a:srgbClr val="FB3B1B"/>
                </a:solidFill>
                <a:ea typeface="新細明體" panose="02020500000000000000" pitchFamily="18" charset="-120"/>
              </a:rPr>
              <a:t>Radiation Oncology</a:t>
            </a:r>
            <a:r>
              <a:rPr lang="en-US" altLang="zh-TW" sz="1600" b="1">
                <a:solidFill>
                  <a:srgbClr val="FB3B1B"/>
                </a:solidFill>
                <a:ea typeface="新細明體" panose="02020500000000000000" pitchFamily="18" charset="-120"/>
              </a:rPr>
              <a:t> 2009 4:58 </a:t>
            </a:r>
            <a:endParaRPr lang="zh-TW" altLang="en-US" sz="1600" b="1">
              <a:solidFill>
                <a:srgbClr val="FB3B1B"/>
              </a:solidFill>
              <a:ea typeface="新細明體" panose="02020500000000000000" pitchFamily="18" charset="-120"/>
            </a:endParaRPr>
          </a:p>
        </p:txBody>
      </p:sp>
    </p:spTree>
    <p:extLst>
      <p:ext uri="{BB962C8B-B14F-4D97-AF65-F5344CB8AC3E}">
        <p14:creationId xmlns:p14="http://schemas.microsoft.com/office/powerpoint/2010/main" val="320723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04800" y="538738"/>
            <a:ext cx="777240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r>
              <a:rPr lang="en-US" altLang="zh-TW" sz="3200" b="1" dirty="0">
                <a:solidFill>
                  <a:schemeClr val="accent1"/>
                </a:solidFill>
                <a:latin typeface="+mn-lt"/>
                <a:ea typeface="新細明體" panose="02020500000000000000" pitchFamily="18" charset="-120"/>
              </a:rPr>
              <a:t>Cytometric Beads Array (CBA)</a:t>
            </a:r>
            <a:endParaRPr lang="en-US" altLang="zh-TW" sz="3200" b="1" dirty="0">
              <a:solidFill>
                <a:schemeClr val="accent1"/>
              </a:solidFill>
              <a:latin typeface="+mn-lt"/>
              <a:ea typeface="華康儷粗圓" pitchFamily="49" charset="-120"/>
            </a:endParaRPr>
          </a:p>
        </p:txBody>
      </p:sp>
      <p:sp>
        <p:nvSpPr>
          <p:cNvPr id="63491" name="Rectangle 3"/>
          <p:cNvSpPr>
            <a:spLocks noChangeArrowheads="1"/>
          </p:cNvSpPr>
          <p:nvPr/>
        </p:nvSpPr>
        <p:spPr bwMode="auto">
          <a:xfrm>
            <a:off x="419100" y="2286000"/>
            <a:ext cx="14097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3492" name="Text Box 4"/>
          <p:cNvSpPr txBox="1">
            <a:spLocks noChangeArrowheads="1"/>
          </p:cNvSpPr>
          <p:nvPr/>
        </p:nvSpPr>
        <p:spPr bwMode="auto">
          <a:xfrm>
            <a:off x="469900" y="4495800"/>
            <a:ext cx="13081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600">
                <a:solidFill>
                  <a:schemeClr val="tx1"/>
                </a:solidFill>
                <a:ea typeface="新細明體" panose="02020500000000000000" pitchFamily="18" charset="-120"/>
              </a:rPr>
              <a:t>Single Step</a:t>
            </a:r>
          </a:p>
          <a:p>
            <a:pPr algn="ctr">
              <a:spcBef>
                <a:spcPct val="0"/>
              </a:spcBef>
              <a:buClrTx/>
              <a:buFontTx/>
              <a:buNone/>
            </a:pPr>
            <a:r>
              <a:rPr kumimoji="0" lang="en-US" altLang="zh-TW" sz="1600">
                <a:solidFill>
                  <a:schemeClr val="tx1"/>
                </a:solidFill>
                <a:ea typeface="新細明體" panose="02020500000000000000" pitchFamily="18" charset="-120"/>
              </a:rPr>
              <a:t>Incubation</a:t>
            </a:r>
            <a:r>
              <a:rPr kumimoji="0" lang="en-US" altLang="zh-TW" sz="1800">
                <a:solidFill>
                  <a:schemeClr val="tx1"/>
                </a:solidFill>
                <a:ea typeface="新細明體" panose="02020500000000000000" pitchFamily="18" charset="-120"/>
              </a:rPr>
              <a:t> </a:t>
            </a:r>
          </a:p>
        </p:txBody>
      </p:sp>
      <p:sp>
        <p:nvSpPr>
          <p:cNvPr id="63493" name="Text Box 5"/>
          <p:cNvSpPr txBox="1">
            <a:spLocks noChangeArrowheads="1"/>
          </p:cNvSpPr>
          <p:nvPr/>
        </p:nvSpPr>
        <p:spPr bwMode="auto">
          <a:xfrm>
            <a:off x="2349500" y="4495800"/>
            <a:ext cx="13081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600">
                <a:solidFill>
                  <a:schemeClr val="tx1"/>
                </a:solidFill>
                <a:ea typeface="新細明體" panose="02020500000000000000" pitchFamily="18" charset="-120"/>
              </a:rPr>
              <a:t>Two-Step</a:t>
            </a:r>
          </a:p>
          <a:p>
            <a:pPr algn="ctr">
              <a:spcBef>
                <a:spcPct val="0"/>
              </a:spcBef>
              <a:buClrTx/>
              <a:buFontTx/>
              <a:buNone/>
            </a:pPr>
            <a:r>
              <a:rPr kumimoji="0" lang="en-US" altLang="zh-TW" sz="1600">
                <a:solidFill>
                  <a:schemeClr val="tx1"/>
                </a:solidFill>
                <a:ea typeface="新細明體" panose="02020500000000000000" pitchFamily="18" charset="-120"/>
              </a:rPr>
              <a:t>Incubation</a:t>
            </a:r>
            <a:r>
              <a:rPr kumimoji="0" lang="en-US" altLang="zh-TW" sz="1800">
                <a:solidFill>
                  <a:schemeClr val="tx1"/>
                </a:solidFill>
                <a:ea typeface="新細明體" panose="02020500000000000000" pitchFamily="18" charset="-120"/>
              </a:rPr>
              <a:t> </a:t>
            </a:r>
          </a:p>
        </p:txBody>
      </p:sp>
      <p:sp>
        <p:nvSpPr>
          <p:cNvPr id="63494" name="Text Box 6"/>
          <p:cNvSpPr txBox="1">
            <a:spLocks noChangeArrowheads="1"/>
          </p:cNvSpPr>
          <p:nvPr/>
        </p:nvSpPr>
        <p:spPr bwMode="auto">
          <a:xfrm>
            <a:off x="1728788" y="448945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600" b="1">
                <a:solidFill>
                  <a:schemeClr val="tx1"/>
                </a:solidFill>
                <a:ea typeface="新細明體" panose="02020500000000000000" pitchFamily="18" charset="-120"/>
              </a:rPr>
              <a:t>or</a:t>
            </a:r>
            <a:r>
              <a:rPr kumimoji="0" lang="en-US" altLang="zh-TW" sz="1800">
                <a:solidFill>
                  <a:schemeClr val="tx1"/>
                </a:solidFill>
                <a:ea typeface="新細明體" panose="02020500000000000000" pitchFamily="18" charset="-120"/>
              </a:rPr>
              <a:t> </a:t>
            </a:r>
          </a:p>
        </p:txBody>
      </p:sp>
      <p:pic>
        <p:nvPicPr>
          <p:cNvPr id="63495" name="Picture 7"/>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1768" t="55270" r="21768" b="38945"/>
          <a:stretch>
            <a:fillRect/>
          </a:stretch>
        </p:blipFill>
        <p:spPr bwMode="auto">
          <a:xfrm>
            <a:off x="4038600" y="3186113"/>
            <a:ext cx="1135063" cy="731837"/>
          </a:xfrm>
          <a:prstGeom prst="rect">
            <a:avLst/>
          </a:prstGeom>
          <a:noFill/>
          <a:ln w="25400">
            <a:solidFill>
              <a:srgbClr val="6600FF"/>
            </a:solidFill>
            <a:miter lim="800000"/>
            <a:headEnd/>
            <a:tailEnd/>
          </a:ln>
          <a:extLst>
            <a:ext uri="{909E8E84-426E-40DD-AFC4-6F175D3DCCD1}">
              <a14:hiddenFill xmlns:a14="http://schemas.microsoft.com/office/drawing/2010/main">
                <a:solidFill>
                  <a:srgbClr val="FFFFFF"/>
                </a:solidFill>
              </a14:hiddenFill>
            </a:ext>
          </a:extLst>
        </p:spPr>
      </p:pic>
      <p:pic>
        <p:nvPicPr>
          <p:cNvPr id="63496" name="Picture 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64998" r="3171" b="18152"/>
          <a:stretch>
            <a:fillRect/>
          </a:stretch>
        </p:blipFill>
        <p:spPr bwMode="auto">
          <a:xfrm>
            <a:off x="5294313" y="2674938"/>
            <a:ext cx="1944687" cy="2127250"/>
          </a:xfrm>
          <a:prstGeom prst="rect">
            <a:avLst/>
          </a:prstGeom>
          <a:noFill/>
          <a:ln w="25400">
            <a:solidFill>
              <a:srgbClr val="6600FF"/>
            </a:solidFill>
            <a:miter lim="800000"/>
            <a:headEnd/>
            <a:tailEnd/>
          </a:ln>
          <a:extLst>
            <a:ext uri="{909E8E84-426E-40DD-AFC4-6F175D3DCCD1}">
              <a14:hiddenFill xmlns:a14="http://schemas.microsoft.com/office/drawing/2010/main">
                <a:solidFill>
                  <a:srgbClr val="FFFFFF"/>
                </a:solidFill>
              </a14:hiddenFill>
            </a:ext>
          </a:extLst>
        </p:spPr>
      </p:pic>
      <p:pic>
        <p:nvPicPr>
          <p:cNvPr id="63497" name="Picture 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0884" t="82661" r="16327" b="1071"/>
          <a:stretch>
            <a:fillRect/>
          </a:stretch>
        </p:blipFill>
        <p:spPr bwMode="auto">
          <a:xfrm>
            <a:off x="7475538" y="2667000"/>
            <a:ext cx="1516062" cy="2130425"/>
          </a:xfrm>
          <a:prstGeom prst="rect">
            <a:avLst/>
          </a:prstGeom>
          <a:noFill/>
          <a:ln w="25400">
            <a:solidFill>
              <a:srgbClr val="6600FF"/>
            </a:solidFill>
            <a:miter lim="800000"/>
            <a:headEnd/>
            <a:tailEnd/>
          </a:ln>
          <a:extLst>
            <a:ext uri="{909E8E84-426E-40DD-AFC4-6F175D3DCCD1}">
              <a14:hiddenFill xmlns:a14="http://schemas.microsoft.com/office/drawing/2010/main">
                <a:solidFill>
                  <a:srgbClr val="FFFFFF"/>
                </a:solidFill>
              </a14:hiddenFill>
            </a:ext>
          </a:extLst>
        </p:spPr>
      </p:pic>
      <p:pic>
        <p:nvPicPr>
          <p:cNvPr id="63498" name="Picture 1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31732" r="11362" b="46135"/>
          <a:stretch>
            <a:fillRect/>
          </a:stretch>
        </p:blipFill>
        <p:spPr bwMode="auto">
          <a:xfrm>
            <a:off x="2057400" y="2324100"/>
            <a:ext cx="1782763" cy="2794000"/>
          </a:xfrm>
          <a:prstGeom prst="rect">
            <a:avLst/>
          </a:prstGeom>
          <a:noFill/>
          <a:ln w="25400">
            <a:solidFill>
              <a:srgbClr val="6600FF"/>
            </a:solidFill>
            <a:miter lim="800000"/>
            <a:headEnd/>
            <a:tailEnd/>
          </a:ln>
          <a:extLst>
            <a:ext uri="{909E8E84-426E-40DD-AFC4-6F175D3DCCD1}">
              <a14:hiddenFill xmlns:a14="http://schemas.microsoft.com/office/drawing/2010/main">
                <a:solidFill>
                  <a:srgbClr val="FFFFFF"/>
                </a:solidFill>
              </a14:hiddenFill>
            </a:ext>
          </a:extLst>
        </p:spPr>
      </p:pic>
      <p:grpSp>
        <p:nvGrpSpPr>
          <p:cNvPr id="63499" name="Group 11"/>
          <p:cNvGrpSpPr>
            <a:grpSpLocks/>
          </p:cNvGrpSpPr>
          <p:nvPr/>
        </p:nvGrpSpPr>
        <p:grpSpPr bwMode="auto">
          <a:xfrm>
            <a:off x="152400" y="2349500"/>
            <a:ext cx="1792288" cy="2755900"/>
            <a:chOff x="96" y="2248"/>
            <a:chExt cx="1129" cy="1736"/>
          </a:xfrm>
        </p:grpSpPr>
        <p:pic>
          <p:nvPicPr>
            <p:cNvPr id="63501" name="Picture 1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7332" t="6085" r="9570" b="79019"/>
            <a:stretch>
              <a:fillRect/>
            </a:stretch>
          </p:blipFill>
          <p:spPr bwMode="auto">
            <a:xfrm>
              <a:off x="96" y="2248"/>
              <a:ext cx="1129" cy="1736"/>
            </a:xfrm>
            <a:prstGeom prst="rect">
              <a:avLst/>
            </a:prstGeom>
            <a:noFill/>
            <a:ln w="25400">
              <a:solidFill>
                <a:srgbClr val="6600FF"/>
              </a:solidFill>
              <a:miter lim="800000"/>
              <a:headEnd/>
              <a:tailEnd/>
            </a:ln>
            <a:extLst>
              <a:ext uri="{909E8E84-426E-40DD-AFC4-6F175D3DCCD1}">
                <a14:hiddenFill xmlns:a14="http://schemas.microsoft.com/office/drawing/2010/main">
                  <a:solidFill>
                    <a:srgbClr val="FFFFFF"/>
                  </a:solidFill>
                </a14:hiddenFill>
              </a:ext>
            </a:extLst>
          </p:spPr>
        </p:pic>
        <p:pic>
          <p:nvPicPr>
            <p:cNvPr id="63502" name="Picture 13"/>
            <p:cNvPicPr>
              <a:picLocks noChangeAspect="1" noChangeArrowheads="1"/>
            </p:cNvPicPr>
            <p:nvPr/>
          </p:nvPicPr>
          <p:blipFill>
            <a:blip r:embed="rId2">
              <a:extLst>
                <a:ext uri="{28A0092B-C50C-407E-A947-70E740481C1C}">
                  <a14:useLocalDpi xmlns:a14="http://schemas.microsoft.com/office/drawing/2010/main" val="0"/>
                </a:ext>
              </a:extLst>
            </a:blip>
            <a:srcRect l="28299" t="32356" r="36826" b="62637"/>
            <a:stretch>
              <a:fillRect/>
            </a:stretch>
          </p:blipFill>
          <p:spPr bwMode="auto">
            <a:xfrm>
              <a:off x="734" y="2289"/>
              <a:ext cx="442" cy="398"/>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63503" name="Picture 14"/>
            <p:cNvPicPr>
              <a:picLocks noChangeAspect="1" noChangeArrowheads="1"/>
            </p:cNvPicPr>
            <p:nvPr/>
          </p:nvPicPr>
          <p:blipFill>
            <a:blip r:embed="rId2">
              <a:extLst>
                <a:ext uri="{28A0092B-C50C-407E-A947-70E740481C1C}">
                  <a14:useLocalDpi xmlns:a14="http://schemas.microsoft.com/office/drawing/2010/main" val="0"/>
                </a:ext>
              </a:extLst>
            </a:blip>
            <a:srcRect l="20772" t="1036" r="56413" b="93784"/>
            <a:stretch>
              <a:fillRect/>
            </a:stretch>
          </p:blipFill>
          <p:spPr bwMode="auto">
            <a:xfrm>
              <a:off x="192" y="2293"/>
              <a:ext cx="31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660066"/>
                  </a:solidFill>
                  <a:miter lim="800000"/>
                  <a:headEnd/>
                  <a:tailEnd/>
                </a14:hiddenLine>
              </a:ext>
            </a:extLst>
          </p:spPr>
        </p:pic>
      </p:grpSp>
      <p:pic>
        <p:nvPicPr>
          <p:cNvPr id="63500" name="Picture 15"/>
          <p:cNvPicPr>
            <a:picLocks noChangeAspect="1" noChangeArrowheads="1"/>
          </p:cNvPicPr>
          <p:nvPr/>
        </p:nvPicPr>
        <p:blipFill>
          <a:blip r:embed="rId2">
            <a:extLst>
              <a:ext uri="{28A0092B-C50C-407E-A947-70E740481C1C}">
                <a14:useLocalDpi xmlns:a14="http://schemas.microsoft.com/office/drawing/2010/main" val="0"/>
              </a:ext>
            </a:extLst>
          </a:blip>
          <a:srcRect l="9070" t="8698" r="11429" b="79027"/>
          <a:stretch>
            <a:fillRect/>
          </a:stretch>
        </p:blipFill>
        <p:spPr bwMode="auto">
          <a:xfrm>
            <a:off x="239713" y="3297238"/>
            <a:ext cx="1627187"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660066"/>
                </a:solidFill>
                <a:miter lim="800000"/>
                <a:headEnd/>
                <a:tailEnd/>
              </a14:hiddenLine>
            </a:ext>
          </a:extLst>
        </p:spPr>
      </p:pic>
    </p:spTree>
    <p:extLst>
      <p:ext uri="{BB962C8B-B14F-4D97-AF65-F5344CB8AC3E}">
        <p14:creationId xmlns:p14="http://schemas.microsoft.com/office/powerpoint/2010/main" val="21622927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8520" y="224083"/>
            <a:ext cx="6195803" cy="838200"/>
          </a:xfrm>
        </p:spPr>
        <p:txBody>
          <a:bodyPr anchor="ctr"/>
          <a:lstStyle/>
          <a:p>
            <a:pPr algn="l" eaLnBrk="1" hangingPunct="1"/>
            <a:r>
              <a:rPr lang="en-US" altLang="zh-TW" sz="3200" b="1" dirty="0" smtClean="0">
                <a:solidFill>
                  <a:schemeClr val="accent1"/>
                </a:solidFill>
                <a:ea typeface="新細明體" panose="02020500000000000000" pitchFamily="18" charset="-120"/>
              </a:rPr>
              <a:t>Beads Provide a Flexible Platform</a:t>
            </a:r>
          </a:p>
        </p:txBody>
      </p:sp>
      <p:sp>
        <p:nvSpPr>
          <p:cNvPr id="64515" name="Rectangle 3"/>
          <p:cNvSpPr>
            <a:spLocks noChangeArrowheads="1"/>
          </p:cNvSpPr>
          <p:nvPr/>
        </p:nvSpPr>
        <p:spPr bwMode="auto">
          <a:xfrm>
            <a:off x="714523" y="4730750"/>
            <a:ext cx="13176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800" b="1">
                <a:solidFill>
                  <a:srgbClr val="14146A"/>
                </a:solidFill>
                <a:ea typeface="新細明體" panose="02020500000000000000" pitchFamily="18" charset="-120"/>
              </a:rPr>
              <a:t>Multiple sizes</a:t>
            </a:r>
          </a:p>
        </p:txBody>
      </p:sp>
      <p:sp>
        <p:nvSpPr>
          <p:cNvPr id="64516" name="Oval 4"/>
          <p:cNvSpPr>
            <a:spLocks noChangeArrowheads="1"/>
          </p:cNvSpPr>
          <p:nvPr/>
        </p:nvSpPr>
        <p:spPr bwMode="auto">
          <a:xfrm>
            <a:off x="903436" y="1700213"/>
            <a:ext cx="912812" cy="911225"/>
          </a:xfrm>
          <a:prstGeom prst="ellipse">
            <a:avLst/>
          </a:prstGeom>
          <a:gradFill rotWithShape="0">
            <a:gsLst>
              <a:gs pos="0">
                <a:srgbClr val="C0C0C0"/>
              </a:gs>
              <a:gs pos="100000">
                <a:srgbClr val="FFFFFF"/>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17" name="Oval 5"/>
          <p:cNvSpPr>
            <a:spLocks noChangeArrowheads="1"/>
          </p:cNvSpPr>
          <p:nvPr/>
        </p:nvSpPr>
        <p:spPr bwMode="auto">
          <a:xfrm>
            <a:off x="1065361" y="2901950"/>
            <a:ext cx="588962" cy="606425"/>
          </a:xfrm>
          <a:prstGeom prst="ellipse">
            <a:avLst/>
          </a:prstGeom>
          <a:gradFill rotWithShape="0">
            <a:gsLst>
              <a:gs pos="0">
                <a:srgbClr val="C0C0C0"/>
              </a:gs>
              <a:gs pos="100000">
                <a:srgbClr val="FFFFFF"/>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18" name="Oval 6"/>
          <p:cNvSpPr>
            <a:spLocks noChangeArrowheads="1"/>
          </p:cNvSpPr>
          <p:nvPr/>
        </p:nvSpPr>
        <p:spPr bwMode="auto">
          <a:xfrm>
            <a:off x="1200298" y="4064000"/>
            <a:ext cx="317500" cy="301625"/>
          </a:xfrm>
          <a:prstGeom prst="ellipse">
            <a:avLst/>
          </a:prstGeom>
          <a:gradFill rotWithShape="0">
            <a:gsLst>
              <a:gs pos="0">
                <a:srgbClr val="C0C0C0"/>
              </a:gs>
              <a:gs pos="100000">
                <a:srgbClr val="FFFFFF"/>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19" name="Rectangle 7"/>
          <p:cNvSpPr>
            <a:spLocks noChangeArrowheads="1"/>
          </p:cNvSpPr>
          <p:nvPr/>
        </p:nvSpPr>
        <p:spPr bwMode="auto">
          <a:xfrm>
            <a:off x="2933848" y="4730750"/>
            <a:ext cx="20177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800" b="1">
                <a:solidFill>
                  <a:srgbClr val="14146A"/>
                </a:solidFill>
                <a:ea typeface="新細明體" panose="02020500000000000000" pitchFamily="18" charset="-120"/>
              </a:rPr>
              <a:t>Different fluorescence</a:t>
            </a:r>
          </a:p>
          <a:p>
            <a:pPr algn="ctr">
              <a:spcBef>
                <a:spcPct val="0"/>
              </a:spcBef>
              <a:buClrTx/>
              <a:buFontTx/>
              <a:buNone/>
            </a:pPr>
            <a:r>
              <a:rPr kumimoji="0" lang="en-US" altLang="zh-TW" sz="1800" b="1">
                <a:solidFill>
                  <a:srgbClr val="14146A"/>
                </a:solidFill>
                <a:ea typeface="新細明體" panose="02020500000000000000" pitchFamily="18" charset="-120"/>
              </a:rPr>
              <a:t>intensities</a:t>
            </a:r>
          </a:p>
        </p:txBody>
      </p:sp>
      <p:sp>
        <p:nvSpPr>
          <p:cNvPr id="64520" name="Rectangle 8"/>
          <p:cNvSpPr>
            <a:spLocks noChangeArrowheads="1"/>
          </p:cNvSpPr>
          <p:nvPr/>
        </p:nvSpPr>
        <p:spPr bwMode="auto">
          <a:xfrm>
            <a:off x="5672286" y="4730750"/>
            <a:ext cx="2671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a:spcBef>
                <a:spcPct val="0"/>
              </a:spcBef>
              <a:buClrTx/>
              <a:buFontTx/>
              <a:buNone/>
            </a:pPr>
            <a:r>
              <a:rPr kumimoji="0" lang="en-US" altLang="zh-TW" sz="1800" b="1">
                <a:solidFill>
                  <a:srgbClr val="14146A"/>
                </a:solidFill>
                <a:ea typeface="新細明體" panose="02020500000000000000" pitchFamily="18" charset="-120"/>
              </a:rPr>
              <a:t>Different colors with different intensities</a:t>
            </a:r>
          </a:p>
        </p:txBody>
      </p:sp>
      <p:grpSp>
        <p:nvGrpSpPr>
          <p:cNvPr id="64521" name="Group 9"/>
          <p:cNvGrpSpPr>
            <a:grpSpLocks/>
          </p:cNvGrpSpPr>
          <p:nvPr/>
        </p:nvGrpSpPr>
        <p:grpSpPr bwMode="auto">
          <a:xfrm>
            <a:off x="3606948" y="1836738"/>
            <a:ext cx="622300" cy="2697162"/>
            <a:chOff x="2344" y="1479"/>
            <a:chExt cx="392" cy="1699"/>
          </a:xfrm>
        </p:grpSpPr>
        <p:sp>
          <p:nvSpPr>
            <p:cNvPr id="64531" name="Oval 10"/>
            <p:cNvSpPr>
              <a:spLocks noChangeArrowheads="1"/>
            </p:cNvSpPr>
            <p:nvPr/>
          </p:nvSpPr>
          <p:spPr bwMode="auto">
            <a:xfrm>
              <a:off x="2344" y="1479"/>
              <a:ext cx="392" cy="392"/>
            </a:xfrm>
            <a:prstGeom prst="ellipse">
              <a:avLst/>
            </a:prstGeom>
            <a:gradFill rotWithShape="0">
              <a:gsLst>
                <a:gs pos="0">
                  <a:srgbClr val="FF7979"/>
                </a:gs>
                <a:gs pos="100000">
                  <a:srgbClr val="FF0000"/>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32" name="Oval 11"/>
            <p:cNvSpPr>
              <a:spLocks noChangeArrowheads="1"/>
            </p:cNvSpPr>
            <p:nvPr/>
          </p:nvSpPr>
          <p:spPr bwMode="auto">
            <a:xfrm>
              <a:off x="2344" y="2139"/>
              <a:ext cx="392" cy="392"/>
            </a:xfrm>
            <a:prstGeom prst="ellipse">
              <a:avLst/>
            </a:prstGeom>
            <a:gradFill rotWithShape="0">
              <a:gsLst>
                <a:gs pos="0">
                  <a:srgbClr val="FFBFBF"/>
                </a:gs>
                <a:gs pos="100000">
                  <a:srgbClr val="FF4949"/>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33" name="Oval 12"/>
            <p:cNvSpPr>
              <a:spLocks noChangeArrowheads="1"/>
            </p:cNvSpPr>
            <p:nvPr/>
          </p:nvSpPr>
          <p:spPr bwMode="auto">
            <a:xfrm>
              <a:off x="2344" y="2786"/>
              <a:ext cx="392" cy="392"/>
            </a:xfrm>
            <a:prstGeom prst="ellipse">
              <a:avLst/>
            </a:prstGeom>
            <a:gradFill rotWithShape="0">
              <a:gsLst>
                <a:gs pos="0">
                  <a:srgbClr val="FFBFBF"/>
                </a:gs>
                <a:gs pos="100000">
                  <a:srgbClr val="FF8D8D"/>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grpSp>
      <p:sp>
        <p:nvSpPr>
          <p:cNvPr id="64522" name="Oval 13"/>
          <p:cNvSpPr>
            <a:spLocks noChangeArrowheads="1"/>
          </p:cNvSpPr>
          <p:nvPr/>
        </p:nvSpPr>
        <p:spPr bwMode="auto">
          <a:xfrm>
            <a:off x="5594498" y="1836738"/>
            <a:ext cx="622300" cy="622300"/>
          </a:xfrm>
          <a:prstGeom prst="ellipse">
            <a:avLst/>
          </a:prstGeom>
          <a:gradFill rotWithShape="0">
            <a:gsLst>
              <a:gs pos="0">
                <a:srgbClr val="FF7979"/>
              </a:gs>
              <a:gs pos="100000">
                <a:srgbClr val="FF0000"/>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23" name="Oval 14"/>
          <p:cNvSpPr>
            <a:spLocks noChangeArrowheads="1"/>
          </p:cNvSpPr>
          <p:nvPr/>
        </p:nvSpPr>
        <p:spPr bwMode="auto">
          <a:xfrm>
            <a:off x="5594498" y="2884488"/>
            <a:ext cx="622300" cy="622300"/>
          </a:xfrm>
          <a:prstGeom prst="ellipse">
            <a:avLst/>
          </a:prstGeom>
          <a:gradFill rotWithShape="0">
            <a:gsLst>
              <a:gs pos="0">
                <a:srgbClr val="FFBFBF"/>
              </a:gs>
              <a:gs pos="100000">
                <a:srgbClr val="FF4949"/>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24" name="Oval 15"/>
          <p:cNvSpPr>
            <a:spLocks noChangeArrowheads="1"/>
          </p:cNvSpPr>
          <p:nvPr/>
        </p:nvSpPr>
        <p:spPr bwMode="auto">
          <a:xfrm>
            <a:off x="5594498" y="3911600"/>
            <a:ext cx="622300" cy="622300"/>
          </a:xfrm>
          <a:prstGeom prst="ellipse">
            <a:avLst/>
          </a:prstGeom>
          <a:gradFill rotWithShape="0">
            <a:gsLst>
              <a:gs pos="0">
                <a:srgbClr val="FFBFBF"/>
              </a:gs>
              <a:gs pos="100000">
                <a:srgbClr val="FF8D8D"/>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25" name="Oval 16"/>
          <p:cNvSpPr>
            <a:spLocks noChangeArrowheads="1"/>
          </p:cNvSpPr>
          <p:nvPr/>
        </p:nvSpPr>
        <p:spPr bwMode="auto">
          <a:xfrm>
            <a:off x="6734323" y="1836738"/>
            <a:ext cx="622300" cy="622300"/>
          </a:xfrm>
          <a:prstGeom prst="ellipse">
            <a:avLst/>
          </a:prstGeom>
          <a:gradFill rotWithShape="0">
            <a:gsLst>
              <a:gs pos="0">
                <a:srgbClr val="D357FF"/>
              </a:gs>
              <a:gs pos="100000">
                <a:srgbClr val="9900CC"/>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26" name="Oval 17"/>
          <p:cNvSpPr>
            <a:spLocks noChangeArrowheads="1"/>
          </p:cNvSpPr>
          <p:nvPr/>
        </p:nvSpPr>
        <p:spPr bwMode="auto">
          <a:xfrm>
            <a:off x="7874148" y="1836738"/>
            <a:ext cx="622300" cy="622300"/>
          </a:xfrm>
          <a:prstGeom prst="ellipse">
            <a:avLst/>
          </a:prstGeom>
          <a:gradFill rotWithShape="0">
            <a:gsLst>
              <a:gs pos="0">
                <a:srgbClr val="FFBE7D"/>
              </a:gs>
              <a:gs pos="100000">
                <a:srgbClr val="FF9933"/>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27" name="Oval 18"/>
          <p:cNvSpPr>
            <a:spLocks noChangeArrowheads="1"/>
          </p:cNvSpPr>
          <p:nvPr/>
        </p:nvSpPr>
        <p:spPr bwMode="auto">
          <a:xfrm>
            <a:off x="6734323" y="2905125"/>
            <a:ext cx="622300" cy="622300"/>
          </a:xfrm>
          <a:prstGeom prst="ellipse">
            <a:avLst/>
          </a:prstGeom>
          <a:gradFill rotWithShape="0">
            <a:gsLst>
              <a:gs pos="0">
                <a:srgbClr val="ECB7FF"/>
              </a:gs>
              <a:gs pos="100000">
                <a:srgbClr val="9900CC"/>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28" name="Oval 19"/>
          <p:cNvSpPr>
            <a:spLocks noChangeArrowheads="1"/>
          </p:cNvSpPr>
          <p:nvPr/>
        </p:nvSpPr>
        <p:spPr bwMode="auto">
          <a:xfrm>
            <a:off x="6734323" y="3971925"/>
            <a:ext cx="622300" cy="622300"/>
          </a:xfrm>
          <a:prstGeom prst="ellipse">
            <a:avLst/>
          </a:prstGeom>
          <a:gradFill rotWithShape="0">
            <a:gsLst>
              <a:gs pos="0">
                <a:srgbClr val="EFC3FF"/>
              </a:gs>
              <a:gs pos="100000">
                <a:srgbClr val="DF85FF"/>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29" name="Oval 20"/>
          <p:cNvSpPr>
            <a:spLocks noChangeArrowheads="1"/>
          </p:cNvSpPr>
          <p:nvPr/>
        </p:nvSpPr>
        <p:spPr bwMode="auto">
          <a:xfrm>
            <a:off x="7874148" y="2917825"/>
            <a:ext cx="622300" cy="622300"/>
          </a:xfrm>
          <a:prstGeom prst="ellipse">
            <a:avLst/>
          </a:prstGeom>
          <a:gradFill rotWithShape="0">
            <a:gsLst>
              <a:gs pos="0">
                <a:srgbClr val="FFE4C9"/>
              </a:gs>
              <a:gs pos="100000">
                <a:srgbClr val="FF9933"/>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
        <p:nvSpPr>
          <p:cNvPr id="64530" name="Oval 21"/>
          <p:cNvSpPr>
            <a:spLocks noChangeArrowheads="1"/>
          </p:cNvSpPr>
          <p:nvPr/>
        </p:nvSpPr>
        <p:spPr bwMode="auto">
          <a:xfrm>
            <a:off x="7874148" y="3944938"/>
            <a:ext cx="622300" cy="622300"/>
          </a:xfrm>
          <a:prstGeom prst="ellipse">
            <a:avLst/>
          </a:prstGeom>
          <a:gradFill rotWithShape="0">
            <a:gsLst>
              <a:gs pos="0">
                <a:srgbClr val="FFDDBB"/>
              </a:gs>
              <a:gs pos="100000">
                <a:srgbClr val="FFB973"/>
              </a:gs>
            </a:gsLst>
            <a:path path="shape">
              <a:fillToRect l="50000" t="50000" r="50000" b="50000"/>
            </a:path>
          </a:gra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0"/>
              </a:spcBef>
              <a:buClrTx/>
              <a:buFontTx/>
              <a:buNone/>
            </a:pPr>
            <a:endParaRPr kumimoji="0" lang="en-US" altLang="en-US" sz="1800">
              <a:solidFill>
                <a:schemeClr val="tx1"/>
              </a:solidFill>
            </a:endParaRPr>
          </a:p>
        </p:txBody>
      </p:sp>
    </p:spTree>
    <p:extLst>
      <p:ext uri="{BB962C8B-B14F-4D97-AF65-F5344CB8AC3E}">
        <p14:creationId xmlns:p14="http://schemas.microsoft.com/office/powerpoint/2010/main" val="1909485255"/>
      </p:ext>
    </p:extLst>
  </p:cSld>
  <p:clrMapOvr>
    <a:masterClrMapping/>
  </p:clrMapOvr>
  <p:transition spd="med"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2224" y="369277"/>
            <a:ext cx="7486022" cy="1143000"/>
          </a:xfrm>
        </p:spPr>
        <p:txBody>
          <a:bodyPr anchor="ctr"/>
          <a:lstStyle/>
          <a:p>
            <a:pPr algn="l"/>
            <a:r>
              <a:rPr lang="en-US" altLang="zh-TW" sz="3200" b="1" dirty="0" smtClean="0">
                <a:solidFill>
                  <a:schemeClr val="accent1"/>
                </a:solidFill>
                <a:ea typeface="新細明體" panose="02020500000000000000" pitchFamily="18" charset="-120"/>
              </a:rPr>
              <a:t>Advantages of Bead-Based Immunoassays</a:t>
            </a:r>
            <a:br>
              <a:rPr lang="en-US" altLang="zh-TW" sz="3200" b="1" dirty="0" smtClean="0">
                <a:solidFill>
                  <a:schemeClr val="accent1"/>
                </a:solidFill>
                <a:ea typeface="新細明體" panose="02020500000000000000" pitchFamily="18" charset="-120"/>
              </a:rPr>
            </a:br>
            <a:r>
              <a:rPr lang="en-US" altLang="zh-TW" sz="2400" dirty="0" smtClean="0">
                <a:solidFill>
                  <a:srgbClr val="000066"/>
                </a:solidFill>
                <a:ea typeface="新細明體" panose="02020500000000000000" pitchFamily="18" charset="-120"/>
              </a:rPr>
              <a:t>(</a:t>
            </a:r>
            <a:r>
              <a:rPr lang="en-US" altLang="zh-TW" sz="2400" dirty="0" smtClean="0">
                <a:ea typeface="新細明體" panose="02020500000000000000" pitchFamily="18" charset="-120"/>
              </a:rPr>
              <a:t>compared </a:t>
            </a:r>
            <a:r>
              <a:rPr lang="en-US" altLang="zh-TW" sz="2400" dirty="0">
                <a:ea typeface="新細明體" panose="02020500000000000000" pitchFamily="18" charset="-120"/>
              </a:rPr>
              <a:t>with </a:t>
            </a:r>
            <a:r>
              <a:rPr lang="en-US" altLang="zh-TW" sz="2400" dirty="0" smtClean="0">
                <a:ea typeface="新細明體" panose="02020500000000000000" pitchFamily="18" charset="-120"/>
              </a:rPr>
              <a:t>ELISA)</a:t>
            </a:r>
            <a:r>
              <a:rPr lang="en-US" altLang="zh-TW" sz="2400" dirty="0">
                <a:ea typeface="新細明體" panose="02020500000000000000" pitchFamily="18" charset="-120"/>
              </a:rPr>
              <a:t/>
            </a:r>
            <a:br>
              <a:rPr lang="en-US" altLang="zh-TW" sz="2400" dirty="0">
                <a:ea typeface="新細明體" panose="02020500000000000000" pitchFamily="18" charset="-120"/>
              </a:rPr>
            </a:br>
            <a:endParaRPr lang="en-US" altLang="zh-TW" sz="2400" dirty="0" smtClean="0">
              <a:solidFill>
                <a:srgbClr val="000066"/>
              </a:solidFill>
              <a:ea typeface="新細明體" panose="02020500000000000000" pitchFamily="18" charset="-120"/>
            </a:endParaRPr>
          </a:p>
        </p:txBody>
      </p:sp>
      <p:sp>
        <p:nvSpPr>
          <p:cNvPr id="65539" name="Rectangle 3"/>
          <p:cNvSpPr>
            <a:spLocks noGrp="1" noChangeArrowheads="1"/>
          </p:cNvSpPr>
          <p:nvPr>
            <p:ph type="body" idx="1"/>
          </p:nvPr>
        </p:nvSpPr>
        <p:spPr>
          <a:xfrm>
            <a:off x="550985" y="2155372"/>
            <a:ext cx="7772400" cy="1944356"/>
          </a:xfrm>
          <a:noFill/>
        </p:spPr>
        <p:txBody>
          <a:bodyPr/>
          <a:lstStyle/>
          <a:p>
            <a:pPr eaLnBrk="1" hangingPunct="1"/>
            <a:r>
              <a:rPr lang="en-US" altLang="zh-TW" sz="2000" dirty="0" smtClean="0">
                <a:ea typeface="新細明體" panose="02020500000000000000" pitchFamily="18" charset="-120"/>
              </a:rPr>
              <a:t>Analyze multiple </a:t>
            </a:r>
            <a:r>
              <a:rPr lang="en-US" altLang="zh-TW" sz="2000" dirty="0" err="1" smtClean="0">
                <a:ea typeface="新細明體" panose="02020500000000000000" pitchFamily="18" charset="-120"/>
              </a:rPr>
              <a:t>analytes</a:t>
            </a:r>
            <a:r>
              <a:rPr lang="en-US" altLang="zh-TW" sz="2000" dirty="0" smtClean="0">
                <a:ea typeface="新細明體" panose="02020500000000000000" pitchFamily="18" charset="-120"/>
              </a:rPr>
              <a:t> simultaneously</a:t>
            </a:r>
          </a:p>
          <a:p>
            <a:pPr eaLnBrk="1" hangingPunct="1"/>
            <a:endParaRPr lang="en-US" altLang="zh-TW" sz="2000" dirty="0" smtClean="0">
              <a:ea typeface="新細明體" panose="02020500000000000000" pitchFamily="18" charset="-120"/>
            </a:endParaRPr>
          </a:p>
          <a:p>
            <a:pPr eaLnBrk="1" hangingPunct="1"/>
            <a:r>
              <a:rPr lang="en-US" altLang="zh-TW" sz="2000" dirty="0" smtClean="0">
                <a:ea typeface="新細明體" panose="02020500000000000000" pitchFamily="18" charset="-120"/>
              </a:rPr>
              <a:t>Reduced sample volume requirements Reduced hands-on time</a:t>
            </a:r>
          </a:p>
          <a:p>
            <a:pPr eaLnBrk="1" hangingPunct="1"/>
            <a:endParaRPr lang="en-US" altLang="zh-TW" sz="2000" dirty="0" smtClean="0">
              <a:ea typeface="新細明體" panose="02020500000000000000" pitchFamily="18" charset="-120"/>
            </a:endParaRPr>
          </a:p>
          <a:p>
            <a:pPr eaLnBrk="1" hangingPunct="1"/>
            <a:r>
              <a:rPr lang="en-US" altLang="zh-TW" sz="2000" dirty="0" smtClean="0">
                <a:ea typeface="新細明體" panose="02020500000000000000" pitchFamily="18" charset="-120"/>
              </a:rPr>
              <a:t>Wide dynamic range of fluorescence detection</a:t>
            </a:r>
            <a:endParaRPr lang="zh-TW" altLang="en-US" sz="2000" dirty="0" smtClean="0">
              <a:ea typeface="新細明體" panose="02020500000000000000" pitchFamily="18" charset="-120"/>
            </a:endParaRPr>
          </a:p>
        </p:txBody>
      </p:sp>
    </p:spTree>
    <p:extLst>
      <p:ext uri="{BB962C8B-B14F-4D97-AF65-F5344CB8AC3E}">
        <p14:creationId xmlns:p14="http://schemas.microsoft.com/office/powerpoint/2010/main" val="2847782303"/>
      </p:ext>
    </p:extLst>
  </p:cSld>
  <p:clrMapOvr>
    <a:masterClrMapping/>
  </p:clrMapOvr>
  <p:transition spd="med"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BA Res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00" y="1069975"/>
            <a:ext cx="482758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p:cNvSpPr txBox="1">
            <a:spLocks noChangeArrowheads="1"/>
          </p:cNvSpPr>
          <p:nvPr/>
        </p:nvSpPr>
        <p:spPr bwMode="auto">
          <a:xfrm>
            <a:off x="5492418" y="762128"/>
            <a:ext cx="3200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spcBef>
                <a:spcPct val="0"/>
              </a:spcBef>
              <a:buClrTx/>
              <a:buFontTx/>
              <a:buNone/>
            </a:pPr>
            <a:r>
              <a:rPr kumimoji="0" lang="en-US" altLang="zh-TW" sz="1800" u="sng" dirty="0">
                <a:solidFill>
                  <a:schemeClr val="tx1"/>
                </a:solidFill>
                <a:ea typeface="新細明體" panose="02020500000000000000" pitchFamily="18" charset="-120"/>
              </a:rPr>
              <a:t>Proteins Measured</a:t>
            </a:r>
          </a:p>
          <a:p>
            <a:pPr>
              <a:spcBef>
                <a:spcPct val="0"/>
              </a:spcBef>
              <a:buClrTx/>
              <a:buFontTx/>
              <a:buNone/>
            </a:pPr>
            <a:r>
              <a:rPr kumimoji="0" lang="en-US" altLang="zh-TW" sz="1800" dirty="0">
                <a:solidFill>
                  <a:schemeClr val="tx1"/>
                </a:solidFill>
                <a:ea typeface="新細明體" panose="02020500000000000000" pitchFamily="18" charset="-120"/>
              </a:rPr>
              <a:t>  A. </a:t>
            </a:r>
            <a:r>
              <a:rPr lang="en-US" altLang="zh-TW" sz="1800" dirty="0">
                <a:solidFill>
                  <a:schemeClr val="tx1"/>
                </a:solidFill>
                <a:ea typeface="新細明體" panose="02020500000000000000" pitchFamily="18" charset="-120"/>
              </a:rPr>
              <a:t>Interleukin (IL)-2</a:t>
            </a:r>
          </a:p>
          <a:p>
            <a:pPr>
              <a:spcBef>
                <a:spcPct val="0"/>
              </a:spcBef>
              <a:buClrTx/>
              <a:buFontTx/>
              <a:buNone/>
            </a:pPr>
            <a:r>
              <a:rPr lang="en-US" altLang="zh-TW" sz="1800" dirty="0">
                <a:solidFill>
                  <a:schemeClr val="tx1"/>
                </a:solidFill>
                <a:ea typeface="新細明體" panose="02020500000000000000" pitchFamily="18" charset="-120"/>
              </a:rPr>
              <a:t>  B. IL-4</a:t>
            </a:r>
          </a:p>
          <a:p>
            <a:pPr>
              <a:spcBef>
                <a:spcPct val="0"/>
              </a:spcBef>
              <a:buClrTx/>
              <a:buFontTx/>
              <a:buNone/>
            </a:pPr>
            <a:r>
              <a:rPr lang="en-US" altLang="zh-TW" sz="1800" dirty="0">
                <a:solidFill>
                  <a:schemeClr val="tx1"/>
                </a:solidFill>
                <a:ea typeface="新細明體" panose="02020500000000000000" pitchFamily="18" charset="-120"/>
              </a:rPr>
              <a:t>  C. IL-5</a:t>
            </a:r>
          </a:p>
          <a:p>
            <a:pPr>
              <a:spcBef>
                <a:spcPct val="0"/>
              </a:spcBef>
              <a:buClrTx/>
              <a:buFontTx/>
              <a:buNone/>
            </a:pPr>
            <a:r>
              <a:rPr lang="en-US" altLang="zh-TW" sz="1800" dirty="0">
                <a:solidFill>
                  <a:schemeClr val="tx1"/>
                </a:solidFill>
                <a:ea typeface="新細明體" panose="02020500000000000000" pitchFamily="18" charset="-120"/>
              </a:rPr>
              <a:t>  D. IL-10</a:t>
            </a:r>
          </a:p>
          <a:p>
            <a:pPr>
              <a:spcBef>
                <a:spcPct val="0"/>
              </a:spcBef>
              <a:buClrTx/>
              <a:buFontTx/>
              <a:buNone/>
            </a:pPr>
            <a:r>
              <a:rPr lang="en-US" altLang="zh-TW" sz="1800" dirty="0">
                <a:solidFill>
                  <a:schemeClr val="tx1"/>
                </a:solidFill>
                <a:ea typeface="新細明體" panose="02020500000000000000" pitchFamily="18" charset="-120"/>
              </a:rPr>
              <a:t>  E. Tumor Necrosis Factor-</a:t>
            </a:r>
            <a:r>
              <a:rPr lang="en-US" altLang="zh-TW" sz="1800" dirty="0">
                <a:solidFill>
                  <a:schemeClr val="tx1"/>
                </a:solidFill>
                <a:latin typeface="Symbol" panose="05050102010706020507" pitchFamily="18" charset="2"/>
                <a:ea typeface="新細明體" panose="02020500000000000000" pitchFamily="18" charset="-120"/>
              </a:rPr>
              <a:t>a</a:t>
            </a:r>
          </a:p>
          <a:p>
            <a:pPr>
              <a:spcBef>
                <a:spcPct val="0"/>
              </a:spcBef>
              <a:buClrTx/>
              <a:buFontTx/>
              <a:buNone/>
            </a:pPr>
            <a:r>
              <a:rPr lang="en-US" altLang="zh-TW" sz="1800" dirty="0">
                <a:solidFill>
                  <a:schemeClr val="tx1"/>
                </a:solidFill>
                <a:ea typeface="新細明體" panose="02020500000000000000" pitchFamily="18" charset="-120"/>
              </a:rPr>
              <a:t>  F. Interferon-</a:t>
            </a:r>
            <a:r>
              <a:rPr lang="en-US" altLang="zh-TW" sz="1800" dirty="0">
                <a:solidFill>
                  <a:schemeClr val="tx1"/>
                </a:solidFill>
                <a:latin typeface="Symbol" panose="05050102010706020507" pitchFamily="18" charset="2"/>
                <a:ea typeface="新細明體" panose="02020500000000000000" pitchFamily="18" charset="-120"/>
              </a:rPr>
              <a:t>g</a:t>
            </a:r>
            <a:endParaRPr lang="en-US" altLang="zh-TW" sz="1800" dirty="0">
              <a:solidFill>
                <a:schemeClr val="tx1"/>
              </a:solidFill>
              <a:ea typeface="新細明體" panose="02020500000000000000" pitchFamily="18" charset="-120"/>
            </a:endParaRPr>
          </a:p>
          <a:p>
            <a:pPr>
              <a:spcBef>
                <a:spcPct val="0"/>
              </a:spcBef>
              <a:buClrTx/>
              <a:buFontTx/>
              <a:buNone/>
            </a:pPr>
            <a:r>
              <a:rPr kumimoji="0" lang="en-US" altLang="zh-TW" sz="1800" dirty="0">
                <a:solidFill>
                  <a:schemeClr val="tx1"/>
                </a:solidFill>
                <a:ea typeface="新細明體" panose="02020500000000000000" pitchFamily="18" charset="-120"/>
              </a:rPr>
              <a:t> </a:t>
            </a:r>
          </a:p>
        </p:txBody>
      </p:sp>
      <p:pic>
        <p:nvPicPr>
          <p:cNvPr id="66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219" y="3173075"/>
            <a:ext cx="3540631" cy="206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329051" y="187756"/>
            <a:ext cx="4536563" cy="584775"/>
          </a:xfrm>
          <a:prstGeom prst="rect">
            <a:avLst/>
          </a:prstGeom>
          <a:noFill/>
        </p:spPr>
        <p:txBody>
          <a:bodyPr wrap="none" rtlCol="0">
            <a:spAutoFit/>
          </a:bodyPr>
          <a:lstStyle/>
          <a:p>
            <a:r>
              <a:rPr lang="en-US" altLang="zh-TW" sz="3200" b="1" dirty="0" smtClean="0">
                <a:solidFill>
                  <a:schemeClr val="accent1"/>
                </a:solidFill>
              </a:rPr>
              <a:t>6-plex Cytokine detection</a:t>
            </a:r>
            <a:endParaRPr lang="zh-TW" altLang="en-US" sz="3200" b="1" dirty="0">
              <a:solidFill>
                <a:schemeClr val="accent1"/>
              </a:solidFill>
            </a:endParaRPr>
          </a:p>
        </p:txBody>
      </p:sp>
    </p:spTree>
    <p:extLst>
      <p:ext uri="{BB962C8B-B14F-4D97-AF65-F5344CB8AC3E}">
        <p14:creationId xmlns:p14="http://schemas.microsoft.com/office/powerpoint/2010/main" val="13843858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l" eaLnBrk="1" hangingPunct="1"/>
            <a:r>
              <a:rPr lang="en-US" altLang="zh-TW" sz="3200" b="1" dirty="0" smtClean="0">
                <a:solidFill>
                  <a:schemeClr val="accent1"/>
                </a:solidFill>
                <a:ea typeface="新細明體" panose="02020500000000000000" pitchFamily="18" charset="-120"/>
              </a:rPr>
              <a:t>Cytometry Beads Array (CBA)</a:t>
            </a:r>
          </a:p>
        </p:txBody>
      </p:sp>
      <p:pic>
        <p:nvPicPr>
          <p:cNvPr id="6758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87450" y="1167651"/>
            <a:ext cx="6696075" cy="4494212"/>
          </a:xfrm>
        </p:spPr>
      </p:pic>
    </p:spTree>
    <p:extLst>
      <p:ext uri="{BB962C8B-B14F-4D97-AF65-F5344CB8AC3E}">
        <p14:creationId xmlns:p14="http://schemas.microsoft.com/office/powerpoint/2010/main" val="357159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103313" y="92791"/>
            <a:ext cx="7772400" cy="1143000"/>
          </a:xfrm>
        </p:spPr>
        <p:txBody>
          <a:bodyPr anchor="ctr"/>
          <a:lstStyle/>
          <a:p>
            <a:pPr algn="l" eaLnBrk="1" hangingPunct="1"/>
            <a:r>
              <a:rPr lang="en-US" altLang="zh-TW" sz="3200" b="1" dirty="0" smtClean="0">
                <a:solidFill>
                  <a:schemeClr val="accent1"/>
                </a:solidFill>
                <a:latin typeface="+mn-lt"/>
                <a:ea typeface="新細明體" panose="02020500000000000000" pitchFamily="18" charset="-120"/>
              </a:rPr>
              <a:t>Standard Curves</a:t>
            </a: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527" y="1090229"/>
            <a:ext cx="3941762"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090229"/>
            <a:ext cx="2084387" cy="445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89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140684"/>
            <a:ext cx="7772400" cy="685800"/>
          </a:xfrm>
        </p:spPr>
        <p:txBody>
          <a:bodyPr/>
          <a:lstStyle/>
          <a:p>
            <a:pPr algn="l" eaLnBrk="1" hangingPunct="1"/>
            <a:r>
              <a:rPr lang="en-US" altLang="zh-TW" sz="3200" b="1" dirty="0" smtClean="0">
                <a:solidFill>
                  <a:schemeClr val="accent1"/>
                </a:solidFill>
                <a:ea typeface="新細明體" panose="02020500000000000000" pitchFamily="18" charset="-120"/>
              </a:rPr>
              <a:t>Lysed Whole Blood</a:t>
            </a:r>
          </a:p>
        </p:txBody>
      </p:sp>
      <p:sp>
        <p:nvSpPr>
          <p:cNvPr id="8196" name="Line 4"/>
          <p:cNvSpPr>
            <a:spLocks noChangeShapeType="1"/>
          </p:cNvSpPr>
          <p:nvPr/>
        </p:nvSpPr>
        <p:spPr bwMode="auto">
          <a:xfrm rot="-5400000" flipH="1" flipV="1">
            <a:off x="4378325" y="5136425"/>
            <a:ext cx="65088" cy="1588"/>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Line 5"/>
          <p:cNvSpPr>
            <a:spLocks noChangeShapeType="1"/>
          </p:cNvSpPr>
          <p:nvPr/>
        </p:nvSpPr>
        <p:spPr bwMode="auto">
          <a:xfrm rot="16200000" flipV="1">
            <a:off x="4431506" y="5103882"/>
            <a:ext cx="1587"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Line 6"/>
          <p:cNvSpPr>
            <a:spLocks noChangeShapeType="1"/>
          </p:cNvSpPr>
          <p:nvPr/>
        </p:nvSpPr>
        <p:spPr bwMode="auto">
          <a:xfrm rot="16200000" flipV="1">
            <a:off x="4431506" y="4911794"/>
            <a:ext cx="1588"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Line 7"/>
          <p:cNvSpPr>
            <a:spLocks noChangeShapeType="1"/>
          </p:cNvSpPr>
          <p:nvPr/>
        </p:nvSpPr>
        <p:spPr bwMode="auto">
          <a:xfrm rot="16200000" flipV="1">
            <a:off x="4431506" y="4719707"/>
            <a:ext cx="1587"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Line 8"/>
          <p:cNvSpPr>
            <a:spLocks noChangeShapeType="1"/>
          </p:cNvSpPr>
          <p:nvPr/>
        </p:nvSpPr>
        <p:spPr bwMode="auto">
          <a:xfrm rot="16200000" flipV="1">
            <a:off x="4431506" y="4530794"/>
            <a:ext cx="1588"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Line 9"/>
          <p:cNvSpPr>
            <a:spLocks noChangeShapeType="1"/>
          </p:cNvSpPr>
          <p:nvPr/>
        </p:nvSpPr>
        <p:spPr bwMode="auto">
          <a:xfrm rot="16200000" flipV="1">
            <a:off x="4431506" y="4338707"/>
            <a:ext cx="1587"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Line 10"/>
          <p:cNvSpPr>
            <a:spLocks noChangeShapeType="1"/>
          </p:cNvSpPr>
          <p:nvPr/>
        </p:nvSpPr>
        <p:spPr bwMode="auto">
          <a:xfrm rot="16200000" flipV="1">
            <a:off x="4431506" y="4146619"/>
            <a:ext cx="1588"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Line 11"/>
          <p:cNvSpPr>
            <a:spLocks noChangeShapeType="1"/>
          </p:cNvSpPr>
          <p:nvPr/>
        </p:nvSpPr>
        <p:spPr bwMode="auto">
          <a:xfrm rot="16200000" flipV="1">
            <a:off x="4431506" y="3957707"/>
            <a:ext cx="1587"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Line 12"/>
          <p:cNvSpPr>
            <a:spLocks noChangeShapeType="1"/>
          </p:cNvSpPr>
          <p:nvPr/>
        </p:nvSpPr>
        <p:spPr bwMode="auto">
          <a:xfrm rot="16200000" flipV="1">
            <a:off x="4431506" y="3765619"/>
            <a:ext cx="1588"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13"/>
          <p:cNvSpPr>
            <a:spLocks noChangeShapeType="1"/>
          </p:cNvSpPr>
          <p:nvPr/>
        </p:nvSpPr>
        <p:spPr bwMode="auto">
          <a:xfrm rot="16200000" flipV="1">
            <a:off x="4431506" y="3573532"/>
            <a:ext cx="1587"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Line 14"/>
          <p:cNvSpPr>
            <a:spLocks noChangeShapeType="1"/>
          </p:cNvSpPr>
          <p:nvPr/>
        </p:nvSpPr>
        <p:spPr bwMode="auto">
          <a:xfrm rot="16200000" flipV="1">
            <a:off x="4431506" y="3383032"/>
            <a:ext cx="1587" cy="4445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Line 15"/>
          <p:cNvSpPr>
            <a:spLocks noChangeShapeType="1"/>
          </p:cNvSpPr>
          <p:nvPr/>
        </p:nvSpPr>
        <p:spPr bwMode="auto">
          <a:xfrm rot="-5400000" flipH="1" flipV="1">
            <a:off x="4418013" y="5136425"/>
            <a:ext cx="65088" cy="158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 name="Line 16"/>
          <p:cNvSpPr>
            <a:spLocks noChangeShapeType="1"/>
          </p:cNvSpPr>
          <p:nvPr/>
        </p:nvSpPr>
        <p:spPr bwMode="auto">
          <a:xfrm rot="-5400000" flipH="1" flipV="1">
            <a:off x="4560094" y="5137219"/>
            <a:ext cx="65088" cy="0"/>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Line 17"/>
          <p:cNvSpPr>
            <a:spLocks noChangeShapeType="1"/>
          </p:cNvSpPr>
          <p:nvPr/>
        </p:nvSpPr>
        <p:spPr bwMode="auto">
          <a:xfrm rot="-5400000" flipH="1" flipV="1">
            <a:off x="4700588" y="5136425"/>
            <a:ext cx="65088" cy="1587"/>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 name="Line 18"/>
          <p:cNvSpPr>
            <a:spLocks noChangeShapeType="1"/>
          </p:cNvSpPr>
          <p:nvPr/>
        </p:nvSpPr>
        <p:spPr bwMode="auto">
          <a:xfrm rot="-5400000" flipH="1" flipV="1">
            <a:off x="4841875" y="5136425"/>
            <a:ext cx="65088" cy="1588"/>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1" name="Line 19"/>
          <p:cNvSpPr>
            <a:spLocks noChangeShapeType="1"/>
          </p:cNvSpPr>
          <p:nvPr/>
        </p:nvSpPr>
        <p:spPr bwMode="auto">
          <a:xfrm rot="-5400000" flipH="1" flipV="1">
            <a:off x="4984750" y="5136425"/>
            <a:ext cx="65088" cy="1588"/>
          </a:xfrm>
          <a:prstGeom prst="line">
            <a:avLst/>
          </a:prstGeom>
          <a:noFill/>
          <a:ln w="12700">
            <a:solidFill>
              <a:srgbClr val="A3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Text Box 20"/>
          <p:cNvSpPr txBox="1">
            <a:spLocks noChangeArrowheads="1"/>
          </p:cNvSpPr>
          <p:nvPr/>
        </p:nvSpPr>
        <p:spPr bwMode="auto">
          <a:xfrm>
            <a:off x="2590800" y="5136425"/>
            <a:ext cx="2066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50000"/>
              </a:spcBef>
              <a:buClrTx/>
              <a:buFontTx/>
              <a:buNone/>
            </a:pPr>
            <a:r>
              <a:rPr kumimoji="0" lang="en-US" altLang="zh-TW" sz="1800">
                <a:solidFill>
                  <a:schemeClr val="tx1"/>
                </a:solidFill>
                <a:ea typeface="標楷體" panose="03000509000000000000" pitchFamily="65" charset="-120"/>
              </a:rPr>
              <a:t>Forward Scatter </a:t>
            </a:r>
          </a:p>
        </p:txBody>
      </p:sp>
      <p:sp>
        <p:nvSpPr>
          <p:cNvPr id="8213" name="Text Box 21"/>
          <p:cNvSpPr txBox="1">
            <a:spLocks noChangeArrowheads="1"/>
          </p:cNvSpPr>
          <p:nvPr/>
        </p:nvSpPr>
        <p:spPr bwMode="auto">
          <a:xfrm rot="-5400000">
            <a:off x="789781" y="3448119"/>
            <a:ext cx="18875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lgn="ctr" eaLnBrk="1" hangingPunct="1">
              <a:spcBef>
                <a:spcPct val="50000"/>
              </a:spcBef>
              <a:buClrTx/>
              <a:buFontTx/>
              <a:buNone/>
            </a:pPr>
            <a:r>
              <a:rPr kumimoji="0" lang="en-US" altLang="zh-TW" sz="1800">
                <a:solidFill>
                  <a:schemeClr val="tx1"/>
                </a:solidFill>
                <a:ea typeface="標楷體" panose="03000509000000000000" pitchFamily="65" charset="-120"/>
              </a:rPr>
              <a:t>Side Scatter</a:t>
            </a:r>
          </a:p>
        </p:txBody>
      </p:sp>
      <p:pic>
        <p:nvPicPr>
          <p:cNvPr id="8214" name="Picture 22" descr="img00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886813"/>
            <a:ext cx="3173412"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738" y="5520600"/>
            <a:ext cx="1150937"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16" name="Line 24"/>
          <p:cNvSpPr>
            <a:spLocks noChangeShapeType="1"/>
          </p:cNvSpPr>
          <p:nvPr/>
        </p:nvSpPr>
        <p:spPr bwMode="auto">
          <a:xfrm>
            <a:off x="3103563" y="4920525"/>
            <a:ext cx="449262" cy="792163"/>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17" name="Picture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500" y="1624875"/>
            <a:ext cx="1736725"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8" name="Picture 2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7675" y="3552100"/>
            <a:ext cx="11588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19" name="Line 27"/>
          <p:cNvSpPr>
            <a:spLocks noChangeShapeType="1"/>
          </p:cNvSpPr>
          <p:nvPr/>
        </p:nvSpPr>
        <p:spPr bwMode="auto">
          <a:xfrm flipV="1">
            <a:off x="4319588" y="2401163"/>
            <a:ext cx="1023937" cy="287337"/>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0" name="Line 28"/>
          <p:cNvSpPr>
            <a:spLocks noChangeShapeType="1"/>
          </p:cNvSpPr>
          <p:nvPr/>
        </p:nvSpPr>
        <p:spPr bwMode="auto">
          <a:xfrm>
            <a:off x="4127500" y="4272825"/>
            <a:ext cx="1279525" cy="4763"/>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1" name="Text Box 29"/>
          <p:cNvSpPr txBox="1">
            <a:spLocks noChangeArrowheads="1"/>
          </p:cNvSpPr>
          <p:nvPr/>
        </p:nvSpPr>
        <p:spPr bwMode="auto">
          <a:xfrm>
            <a:off x="4319588" y="5857150"/>
            <a:ext cx="2233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50000"/>
              </a:spcBef>
              <a:buClrTx/>
              <a:buFontTx/>
              <a:buNone/>
            </a:pPr>
            <a:r>
              <a:rPr kumimoji="0" lang="en-US" altLang="zh-TW" sz="1800">
                <a:solidFill>
                  <a:schemeClr val="tx1"/>
                </a:solidFill>
                <a:ea typeface="標楷體" panose="03000509000000000000" pitchFamily="65" charset="-120"/>
              </a:rPr>
              <a:t>Lymphocytes </a:t>
            </a:r>
          </a:p>
        </p:txBody>
      </p:sp>
      <p:sp>
        <p:nvSpPr>
          <p:cNvPr id="8222" name="Text Box 30"/>
          <p:cNvSpPr txBox="1">
            <a:spLocks noChangeArrowheads="1"/>
          </p:cNvSpPr>
          <p:nvPr/>
        </p:nvSpPr>
        <p:spPr bwMode="auto">
          <a:xfrm>
            <a:off x="5599113" y="4849088"/>
            <a:ext cx="1408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50000"/>
              </a:spcBef>
              <a:buClrTx/>
              <a:buFontTx/>
              <a:buNone/>
            </a:pPr>
            <a:r>
              <a:rPr kumimoji="0" lang="en-US" altLang="zh-TW" sz="1800">
                <a:solidFill>
                  <a:schemeClr val="tx1"/>
                </a:solidFill>
                <a:ea typeface="標楷體" panose="03000509000000000000" pitchFamily="65" charset="-120"/>
              </a:rPr>
              <a:t>Monocytes </a:t>
            </a:r>
          </a:p>
        </p:txBody>
      </p:sp>
      <p:sp>
        <p:nvSpPr>
          <p:cNvPr id="8223" name="Text Box 31"/>
          <p:cNvSpPr txBox="1">
            <a:spLocks noChangeArrowheads="1"/>
          </p:cNvSpPr>
          <p:nvPr/>
        </p:nvSpPr>
        <p:spPr bwMode="auto">
          <a:xfrm>
            <a:off x="5599113" y="2975838"/>
            <a:ext cx="1408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50000"/>
              </a:spcBef>
              <a:buClrTx/>
              <a:buFontTx/>
              <a:buNone/>
            </a:pPr>
            <a:r>
              <a:rPr kumimoji="0" lang="en-US" altLang="zh-TW" sz="1800">
                <a:solidFill>
                  <a:schemeClr val="tx1"/>
                </a:solidFill>
                <a:ea typeface="標楷體" panose="03000509000000000000" pitchFamily="65" charset="-120"/>
              </a:rPr>
              <a:t>Neutrophils </a:t>
            </a:r>
          </a:p>
        </p:txBody>
      </p:sp>
    </p:spTree>
    <p:extLst>
      <p:ext uri="{BB962C8B-B14F-4D97-AF65-F5344CB8AC3E}">
        <p14:creationId xmlns:p14="http://schemas.microsoft.com/office/powerpoint/2010/main" val="40855350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dirty="0" smtClean="0"/>
              <a:t>Question?</a:t>
            </a:r>
            <a:endParaRPr lang="en-US" dirty="0"/>
          </a:p>
        </p:txBody>
      </p:sp>
      <p:sp>
        <p:nvSpPr>
          <p:cNvPr id="4" name="投影片編號版面配置區 3"/>
          <p:cNvSpPr>
            <a:spLocks noGrp="1"/>
          </p:cNvSpPr>
          <p:nvPr>
            <p:ph type="sldNum" sz="quarter" idx="10"/>
          </p:nvPr>
        </p:nvSpPr>
        <p:spPr/>
        <p:txBody>
          <a:bodyPr/>
          <a:lstStyle/>
          <a:p>
            <a:fld id="{78EB43C4-7051-7042-93B5-8C0653444BA6}" type="slidenum">
              <a:rPr lang="en-US" smtClean="0"/>
              <a:pPr/>
              <a:t>60</a:t>
            </a:fld>
            <a:endParaRPr lang="en-US"/>
          </a:p>
        </p:txBody>
      </p:sp>
      <p:pic>
        <p:nvPicPr>
          <p:cNvPr id="7" name="內容版面配置區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200" y="1801812"/>
            <a:ext cx="5435600" cy="3568700"/>
          </a:xfrm>
          <a:prstGeom prst="rect">
            <a:avLst/>
          </a:prstGeom>
        </p:spPr>
      </p:pic>
    </p:spTree>
    <p:extLst>
      <p:ext uri="{BB962C8B-B14F-4D97-AF65-F5344CB8AC3E}">
        <p14:creationId xmlns:p14="http://schemas.microsoft.com/office/powerpoint/2010/main" val="3767614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4DF9268C-3024-411D-BBB6-B0B71ED13B1E}" type="slidenum">
              <a:rPr lang="en-US" altLang="en-US" smtClean="0"/>
              <a:pPr>
                <a:defRPr/>
              </a:pPr>
              <a:t>7</a:t>
            </a:fld>
            <a:endParaRPr lang="en-US" altLang="en-US">
              <a:solidFill>
                <a:srgbClr val="2B2771"/>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878" y="823636"/>
            <a:ext cx="4696819" cy="319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Grp="1" noChangeArrowheads="1"/>
          </p:cNvSpPr>
          <p:nvPr>
            <p:ph type="title"/>
          </p:nvPr>
        </p:nvSpPr>
        <p:spPr>
          <a:xfrm>
            <a:off x="762000" y="80510"/>
            <a:ext cx="7772400" cy="685800"/>
          </a:xfrm>
        </p:spPr>
        <p:txBody>
          <a:bodyPr/>
          <a:lstStyle/>
          <a:p>
            <a:pPr algn="l" eaLnBrk="1" hangingPunct="1"/>
            <a:r>
              <a:rPr lang="en-US" altLang="zh-TW" sz="3200" b="1" dirty="0" smtClean="0">
                <a:solidFill>
                  <a:schemeClr val="accent1"/>
                </a:solidFill>
                <a:ea typeface="新細明體" panose="02020500000000000000" pitchFamily="18" charset="-120"/>
              </a:rPr>
              <a:t>Fluorescence</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558" y="4056936"/>
            <a:ext cx="52482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手繪多邊形 10"/>
          <p:cNvSpPr/>
          <p:nvPr/>
        </p:nvSpPr>
        <p:spPr>
          <a:xfrm>
            <a:off x="2160396" y="4200183"/>
            <a:ext cx="4632290" cy="1599977"/>
          </a:xfrm>
          <a:custGeom>
            <a:avLst/>
            <a:gdLst>
              <a:gd name="connsiteX0" fmla="*/ 0 w 4632290"/>
              <a:gd name="connsiteY0" fmla="*/ 1477136 h 1599977"/>
              <a:gd name="connsiteX1" fmla="*/ 502417 w 4632290"/>
              <a:gd name="connsiteY1" fmla="*/ 1557522 h 1599977"/>
              <a:gd name="connsiteX2" fmla="*/ 783771 w 4632290"/>
              <a:gd name="connsiteY2" fmla="*/ 1396749 h 1599977"/>
              <a:gd name="connsiteX3" fmla="*/ 1215850 w 4632290"/>
              <a:gd name="connsiteY3" fmla="*/ 100512 h 1599977"/>
              <a:gd name="connsiteX4" fmla="*/ 1738364 w 4632290"/>
              <a:gd name="connsiteY4" fmla="*/ 1376652 h 1599977"/>
              <a:gd name="connsiteX5" fmla="*/ 3305907 w 4632290"/>
              <a:gd name="connsiteY5" fmla="*/ 1467087 h 1599977"/>
              <a:gd name="connsiteX6" fmla="*/ 3818373 w 4632290"/>
              <a:gd name="connsiteY6" fmla="*/ 28 h 1599977"/>
              <a:gd name="connsiteX7" fmla="*/ 4220307 w 4632290"/>
              <a:gd name="connsiteY7" fmla="*/ 1426894 h 1599977"/>
              <a:gd name="connsiteX8" fmla="*/ 4632290 w 4632290"/>
              <a:gd name="connsiteY8" fmla="*/ 1517329 h 1599977"/>
              <a:gd name="connsiteX9" fmla="*/ 4632290 w 4632290"/>
              <a:gd name="connsiteY9" fmla="*/ 1517329 h 1599977"/>
              <a:gd name="connsiteX10" fmla="*/ 4622241 w 4632290"/>
              <a:gd name="connsiteY10" fmla="*/ 1517329 h 1599977"/>
              <a:gd name="connsiteX11" fmla="*/ 4622241 w 4632290"/>
              <a:gd name="connsiteY11" fmla="*/ 1517329 h 1599977"/>
              <a:gd name="connsiteX12" fmla="*/ 4622241 w 4632290"/>
              <a:gd name="connsiteY12" fmla="*/ 1517329 h 159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2290" h="1599977">
                <a:moveTo>
                  <a:pt x="0" y="1477136"/>
                </a:moveTo>
                <a:cubicBezTo>
                  <a:pt x="185894" y="1524028"/>
                  <a:pt x="371788" y="1570920"/>
                  <a:pt x="502417" y="1557522"/>
                </a:cubicBezTo>
                <a:cubicBezTo>
                  <a:pt x="633046" y="1544124"/>
                  <a:pt x="664866" y="1639584"/>
                  <a:pt x="783771" y="1396749"/>
                </a:cubicBezTo>
                <a:cubicBezTo>
                  <a:pt x="902677" y="1153914"/>
                  <a:pt x="1056751" y="103861"/>
                  <a:pt x="1215850" y="100512"/>
                </a:cubicBezTo>
                <a:cubicBezTo>
                  <a:pt x="1374949" y="97163"/>
                  <a:pt x="1390021" y="1148889"/>
                  <a:pt x="1738364" y="1376652"/>
                </a:cubicBezTo>
                <a:cubicBezTo>
                  <a:pt x="2086707" y="1604415"/>
                  <a:pt x="2959239" y="1696524"/>
                  <a:pt x="3305907" y="1467087"/>
                </a:cubicBezTo>
                <a:cubicBezTo>
                  <a:pt x="3652575" y="1237650"/>
                  <a:pt x="3665973" y="6727"/>
                  <a:pt x="3818373" y="28"/>
                </a:cubicBezTo>
                <a:cubicBezTo>
                  <a:pt x="3970773" y="-6671"/>
                  <a:pt x="4084654" y="1174010"/>
                  <a:pt x="4220307" y="1426894"/>
                </a:cubicBezTo>
                <a:cubicBezTo>
                  <a:pt x="4355960" y="1679778"/>
                  <a:pt x="4632290" y="1517329"/>
                  <a:pt x="4632290" y="1517329"/>
                </a:cubicBezTo>
                <a:lnTo>
                  <a:pt x="4632290" y="1517329"/>
                </a:lnTo>
                <a:lnTo>
                  <a:pt x="4622241" y="1517329"/>
                </a:lnTo>
                <a:lnTo>
                  <a:pt x="4622241" y="1517329"/>
                </a:lnTo>
                <a:lnTo>
                  <a:pt x="4622241" y="1517329"/>
                </a:lnTo>
              </a:path>
            </a:pathLst>
          </a:custGeom>
          <a:noFill/>
          <a:ln>
            <a:solidFill>
              <a:srgbClr val="FF0000"/>
            </a:solid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9726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91661" y="228600"/>
            <a:ext cx="7772400" cy="685800"/>
          </a:xfrm>
        </p:spPr>
        <p:txBody>
          <a:bodyPr/>
          <a:lstStyle/>
          <a:p>
            <a:pPr algn="l"/>
            <a:r>
              <a:rPr lang="en-US" altLang="zh-TW" sz="3200" b="1" dirty="0" smtClean="0">
                <a:solidFill>
                  <a:schemeClr val="accent1"/>
                </a:solidFill>
                <a:ea typeface="新細明體" panose="02020500000000000000" pitchFamily="18" charset="-120"/>
              </a:rPr>
              <a:t>Flow Cytometer Subsystems</a:t>
            </a:r>
          </a:p>
        </p:txBody>
      </p:sp>
      <p:sp>
        <p:nvSpPr>
          <p:cNvPr id="25603" name="Rectangle 3"/>
          <p:cNvSpPr>
            <a:spLocks noGrp="1" noChangeArrowheads="1"/>
          </p:cNvSpPr>
          <p:nvPr>
            <p:ph type="body" idx="1"/>
          </p:nvPr>
        </p:nvSpPr>
        <p:spPr>
          <a:xfrm>
            <a:off x="762000" y="1088264"/>
            <a:ext cx="7772400" cy="4419600"/>
          </a:xfrm>
        </p:spPr>
        <p:txBody>
          <a:bodyPr/>
          <a:lstStyle/>
          <a:p>
            <a:pPr marL="0" indent="0">
              <a:buFontTx/>
              <a:buNone/>
            </a:pPr>
            <a:r>
              <a:rPr lang="en-US" altLang="zh-TW" sz="2800" b="1" dirty="0" smtClean="0">
                <a:ea typeface="新細明體" panose="02020500000000000000" pitchFamily="18" charset="-120"/>
              </a:rPr>
              <a:t>Fluidics</a:t>
            </a:r>
          </a:p>
          <a:p>
            <a:pPr marL="0" indent="0">
              <a:buFontTx/>
              <a:buNone/>
            </a:pPr>
            <a:r>
              <a:rPr lang="en-US" altLang="zh-TW" sz="2600" dirty="0" smtClean="0">
                <a:ea typeface="新細明體" panose="02020500000000000000" pitchFamily="18" charset="-120"/>
              </a:rPr>
              <a:t>To introduce and focus the cells for interrogation.</a:t>
            </a:r>
          </a:p>
          <a:p>
            <a:pPr marL="0" indent="0"/>
            <a:endParaRPr lang="en-US" altLang="zh-TW" sz="2600" dirty="0" smtClean="0">
              <a:ea typeface="新細明體" panose="02020500000000000000" pitchFamily="18" charset="-120"/>
            </a:endParaRPr>
          </a:p>
          <a:p>
            <a:pPr marL="0" indent="0">
              <a:buFontTx/>
              <a:buNone/>
            </a:pPr>
            <a:r>
              <a:rPr lang="en-US" altLang="zh-TW" sz="2800" b="1" dirty="0" smtClean="0">
                <a:ea typeface="新細明體" panose="02020500000000000000" pitchFamily="18" charset="-120"/>
              </a:rPr>
              <a:t>Optics</a:t>
            </a:r>
          </a:p>
          <a:p>
            <a:pPr marL="0" indent="0">
              <a:buFontTx/>
              <a:buNone/>
            </a:pPr>
            <a:r>
              <a:rPr lang="en-US" altLang="zh-TW" sz="2600" dirty="0" smtClean="0">
                <a:ea typeface="新細明體" panose="02020500000000000000" pitchFamily="18" charset="-120"/>
              </a:rPr>
              <a:t>To generate and collect the light signals.</a:t>
            </a:r>
          </a:p>
          <a:p>
            <a:pPr marL="0" indent="0"/>
            <a:endParaRPr lang="en-US" altLang="zh-TW" sz="2600" dirty="0" smtClean="0">
              <a:ea typeface="新細明體" panose="02020500000000000000" pitchFamily="18" charset="-120"/>
            </a:endParaRPr>
          </a:p>
          <a:p>
            <a:pPr marL="0" indent="0">
              <a:buFontTx/>
              <a:buNone/>
            </a:pPr>
            <a:r>
              <a:rPr lang="en-US" altLang="zh-TW" sz="2800" b="1" dirty="0" smtClean="0">
                <a:ea typeface="新細明體" panose="02020500000000000000" pitchFamily="18" charset="-120"/>
              </a:rPr>
              <a:t>Electronics</a:t>
            </a:r>
          </a:p>
          <a:p>
            <a:pPr marL="0" indent="0">
              <a:buFontTx/>
              <a:buNone/>
            </a:pPr>
            <a:r>
              <a:rPr lang="en-US" altLang="zh-TW" sz="2600" dirty="0" smtClean="0">
                <a:ea typeface="新細明體" panose="02020500000000000000" pitchFamily="18" charset="-120"/>
              </a:rPr>
              <a:t>To convert the optical signals to proportional digital signals, process the signals, and communicate with the computer.</a:t>
            </a:r>
          </a:p>
          <a:p>
            <a:pPr marL="0" indent="0"/>
            <a:endParaRPr lang="zh-TW" altLang="en-US" dirty="0" smtClean="0">
              <a:ea typeface="新細明體" panose="02020500000000000000" pitchFamily="18" charset="-120"/>
            </a:endParaRPr>
          </a:p>
        </p:txBody>
      </p:sp>
      <p:sp>
        <p:nvSpPr>
          <p:cNvPr id="25604" name="投影片編號版面配置區 1"/>
          <p:cNvSpPr>
            <a:spLocks noGrp="1"/>
          </p:cNvSpPr>
          <p:nvPr>
            <p:ph type="sldNum" sz="quarter" idx="10"/>
          </p:nvPr>
        </p:nvSpPr>
        <p:spPr>
          <a:noFill/>
        </p:spPr>
        <p:txBody>
          <a:bodyPr/>
          <a:lstStyle>
            <a:lvl1pPr>
              <a:spcBef>
                <a:spcPct val="20000"/>
              </a:spcBef>
              <a:buClr>
                <a:srgbClr val="FF7800"/>
              </a:buClr>
              <a:buChar char="•"/>
              <a:defRPr kumimoji="1" sz="3200">
                <a:solidFill>
                  <a:srgbClr val="330066"/>
                </a:solidFill>
                <a:latin typeface="Arial" panose="020B0604020202020204" pitchFamily="34" charset="0"/>
              </a:defRPr>
            </a:lvl1pPr>
            <a:lvl2pPr marL="742950" indent="-285750">
              <a:spcBef>
                <a:spcPct val="20000"/>
              </a:spcBef>
              <a:buClr>
                <a:srgbClr val="FF7800"/>
              </a:buClr>
              <a:buChar char="•"/>
              <a:defRPr kumimoji="1" sz="2800">
                <a:solidFill>
                  <a:srgbClr val="330066"/>
                </a:solidFill>
                <a:latin typeface="Arial" panose="020B0604020202020204" pitchFamily="34" charset="0"/>
              </a:defRPr>
            </a:lvl2pPr>
            <a:lvl3pPr marL="1143000" indent="-228600">
              <a:spcBef>
                <a:spcPct val="20000"/>
              </a:spcBef>
              <a:buClr>
                <a:srgbClr val="FF7800"/>
              </a:buClr>
              <a:buChar char="•"/>
              <a:defRPr kumimoji="1" sz="2400">
                <a:solidFill>
                  <a:srgbClr val="330066"/>
                </a:solidFill>
                <a:latin typeface="Arial" panose="020B0604020202020204" pitchFamily="34" charset="0"/>
              </a:defRPr>
            </a:lvl3pPr>
            <a:lvl4pPr marL="1600200" indent="-228600">
              <a:spcBef>
                <a:spcPct val="20000"/>
              </a:spcBef>
              <a:buClr>
                <a:srgbClr val="FF7800"/>
              </a:buClr>
              <a:buChar char="•"/>
              <a:defRPr kumimoji="1" sz="2000">
                <a:solidFill>
                  <a:srgbClr val="330066"/>
                </a:solidFill>
                <a:latin typeface="Arial" panose="020B0604020202020204" pitchFamily="34" charset="0"/>
              </a:defRPr>
            </a:lvl4pPr>
            <a:lvl5pPr marL="2057400" indent="-228600">
              <a:spcBef>
                <a:spcPct val="20000"/>
              </a:spcBef>
              <a:buClr>
                <a:srgbClr val="FF7800"/>
              </a:buClr>
              <a:buChar char="•"/>
              <a:defRPr kumimoji="1" sz="20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2000">
                <a:solidFill>
                  <a:srgbClr val="330066"/>
                </a:solidFill>
                <a:latin typeface="Arial" panose="020B0604020202020204" pitchFamily="34" charset="0"/>
              </a:defRPr>
            </a:lvl9pPr>
          </a:lstStyle>
          <a:p>
            <a:pPr>
              <a:spcBef>
                <a:spcPct val="50000"/>
              </a:spcBef>
              <a:buClrTx/>
              <a:buFontTx/>
              <a:buNone/>
            </a:pPr>
            <a:fld id="{A44C4799-3962-4F5F-84E4-C2015EE7EC44}" type="slidenum">
              <a:rPr kumimoji="0" lang="en-US" altLang="en-US" sz="1400"/>
              <a:pPr>
                <a:spcBef>
                  <a:spcPct val="50000"/>
                </a:spcBef>
                <a:buClrTx/>
                <a:buFontTx/>
                <a:buNone/>
              </a:pPr>
              <a:t>8</a:t>
            </a:fld>
            <a:endParaRPr kumimoji="0" lang="en-US" altLang="en-US" sz="1400">
              <a:solidFill>
                <a:srgbClr val="2B2771"/>
              </a:solidFill>
            </a:endParaRPr>
          </a:p>
        </p:txBody>
      </p:sp>
    </p:spTree>
    <p:extLst>
      <p:ext uri="{BB962C8B-B14F-4D97-AF65-F5344CB8AC3E}">
        <p14:creationId xmlns:p14="http://schemas.microsoft.com/office/powerpoint/2010/main" val="14939039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ydroFoc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51680"/>
          <a:stretch>
            <a:fillRect/>
          </a:stretch>
        </p:blipFill>
        <p:spPr>
          <a:xfrm>
            <a:off x="3321050" y="1682750"/>
            <a:ext cx="2516188" cy="352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Line 3"/>
          <p:cNvSpPr>
            <a:spLocks noChangeShapeType="1"/>
          </p:cNvSpPr>
          <p:nvPr/>
        </p:nvSpPr>
        <p:spPr bwMode="auto">
          <a:xfrm flipV="1">
            <a:off x="3717925" y="4867275"/>
            <a:ext cx="231775" cy="3492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4" name="Line 4"/>
          <p:cNvSpPr>
            <a:spLocks noChangeShapeType="1"/>
          </p:cNvSpPr>
          <p:nvPr/>
        </p:nvSpPr>
        <p:spPr bwMode="auto">
          <a:xfrm flipH="1" flipV="1">
            <a:off x="5010150" y="4827588"/>
            <a:ext cx="165100" cy="3587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Text Box 5"/>
          <p:cNvSpPr txBox="1">
            <a:spLocks noChangeArrowheads="1"/>
          </p:cNvSpPr>
          <p:nvPr/>
        </p:nvSpPr>
        <p:spPr bwMode="auto">
          <a:xfrm>
            <a:off x="3163888" y="5121275"/>
            <a:ext cx="6731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spcBef>
                <a:spcPct val="0"/>
              </a:spcBef>
              <a:buClrTx/>
              <a:buFontTx/>
              <a:buNone/>
            </a:pPr>
            <a:r>
              <a:rPr kumimoji="0" lang="en-US" altLang="zh-TW" sz="1500">
                <a:solidFill>
                  <a:schemeClr val="tx1"/>
                </a:solidFill>
                <a:ea typeface="新細明體" panose="02020500000000000000" pitchFamily="18" charset="-120"/>
              </a:rPr>
              <a:t>sheath</a:t>
            </a:r>
          </a:p>
        </p:txBody>
      </p:sp>
      <p:sp>
        <p:nvSpPr>
          <p:cNvPr id="15366" name="Text Box 6"/>
          <p:cNvSpPr txBox="1">
            <a:spLocks noChangeArrowheads="1"/>
          </p:cNvSpPr>
          <p:nvPr/>
        </p:nvSpPr>
        <p:spPr bwMode="auto">
          <a:xfrm>
            <a:off x="5091113" y="5121275"/>
            <a:ext cx="6731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spcBef>
                <a:spcPct val="0"/>
              </a:spcBef>
              <a:buClrTx/>
              <a:buFontTx/>
              <a:buNone/>
            </a:pPr>
            <a:r>
              <a:rPr kumimoji="0" lang="en-US" altLang="zh-TW" sz="1500">
                <a:solidFill>
                  <a:schemeClr val="tx1"/>
                </a:solidFill>
                <a:ea typeface="新細明體" panose="02020500000000000000" pitchFamily="18" charset="-120"/>
              </a:rPr>
              <a:t>sheath</a:t>
            </a:r>
          </a:p>
        </p:txBody>
      </p:sp>
      <p:sp>
        <p:nvSpPr>
          <p:cNvPr id="15367" name="Line 7"/>
          <p:cNvSpPr>
            <a:spLocks noChangeShapeType="1"/>
          </p:cNvSpPr>
          <p:nvPr/>
        </p:nvSpPr>
        <p:spPr bwMode="auto">
          <a:xfrm flipV="1">
            <a:off x="4433888" y="5072063"/>
            <a:ext cx="0" cy="3190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Text Box 8"/>
          <p:cNvSpPr txBox="1">
            <a:spLocks noChangeArrowheads="1"/>
          </p:cNvSpPr>
          <p:nvPr/>
        </p:nvSpPr>
        <p:spPr bwMode="auto">
          <a:xfrm>
            <a:off x="4073525" y="5381625"/>
            <a:ext cx="711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spcBef>
                <a:spcPct val="0"/>
              </a:spcBef>
              <a:buClrTx/>
              <a:buFontTx/>
              <a:buNone/>
            </a:pPr>
            <a:r>
              <a:rPr kumimoji="0" lang="en-US" altLang="zh-TW" sz="1500">
                <a:solidFill>
                  <a:schemeClr val="tx1"/>
                </a:solidFill>
                <a:ea typeface="新細明體" panose="02020500000000000000" pitchFamily="18" charset="-120"/>
              </a:rPr>
              <a:t>sample</a:t>
            </a:r>
          </a:p>
        </p:txBody>
      </p:sp>
      <p:sp>
        <p:nvSpPr>
          <p:cNvPr id="15369" name="Rectangle 9"/>
          <p:cNvSpPr>
            <a:spLocks noGrp="1" noChangeArrowheads="1"/>
          </p:cNvSpPr>
          <p:nvPr>
            <p:ph type="title"/>
          </p:nvPr>
        </p:nvSpPr>
        <p:spPr>
          <a:xfrm>
            <a:off x="705949" y="246185"/>
            <a:ext cx="7772400" cy="685800"/>
          </a:xfrm>
        </p:spPr>
        <p:txBody>
          <a:bodyPr/>
          <a:lstStyle/>
          <a:p>
            <a:pPr algn="l" eaLnBrk="1" hangingPunct="1"/>
            <a:r>
              <a:rPr lang="en-US" altLang="zh-TW" sz="3200" b="1" dirty="0" smtClean="0">
                <a:solidFill>
                  <a:schemeClr val="accent1"/>
                </a:solidFill>
                <a:ea typeface="新細明體" panose="02020500000000000000" pitchFamily="18" charset="-120"/>
              </a:rPr>
              <a:t>Sample Flow</a:t>
            </a:r>
            <a:r>
              <a:rPr lang="en-US" altLang="zh-TW" sz="3200" b="1" dirty="0" smtClean="0">
                <a:ea typeface="新細明體" panose="02020500000000000000" pitchFamily="18" charset="-120"/>
              </a:rPr>
              <a:t/>
            </a:r>
            <a:br>
              <a:rPr lang="en-US" altLang="zh-TW" sz="3200" b="1" dirty="0" smtClean="0">
                <a:ea typeface="新細明體" panose="02020500000000000000" pitchFamily="18" charset="-120"/>
              </a:rPr>
            </a:br>
            <a:endParaRPr lang="en-US" altLang="zh-TW" sz="3200" b="1" dirty="0" smtClean="0">
              <a:ea typeface="新細明體" panose="02020500000000000000" pitchFamily="18" charset="-120"/>
            </a:endParaRPr>
          </a:p>
        </p:txBody>
      </p:sp>
      <p:sp>
        <p:nvSpPr>
          <p:cNvPr id="15370" name="Text Box 10"/>
          <p:cNvSpPr txBox="1">
            <a:spLocks noChangeArrowheads="1"/>
          </p:cNvSpPr>
          <p:nvPr/>
        </p:nvSpPr>
        <p:spPr bwMode="auto">
          <a:xfrm>
            <a:off x="3163888" y="277325"/>
            <a:ext cx="48901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eaLnBrk="1" hangingPunct="1">
              <a:spcBef>
                <a:spcPct val="50000"/>
              </a:spcBef>
              <a:buClrTx/>
              <a:buFontTx/>
              <a:buNone/>
            </a:pPr>
            <a:r>
              <a:rPr lang="en-US" altLang="zh-TW" u="sng" dirty="0">
                <a:solidFill>
                  <a:srgbClr val="FF0000"/>
                </a:solidFill>
                <a:ea typeface="新細明體" panose="02020500000000000000" pitchFamily="18" charset="-120"/>
              </a:rPr>
              <a:t>Hydrodynamic Focusing</a:t>
            </a:r>
          </a:p>
        </p:txBody>
      </p:sp>
      <p:sp>
        <p:nvSpPr>
          <p:cNvPr id="15371" name="Text Box 11"/>
          <p:cNvSpPr txBox="1">
            <a:spLocks noChangeArrowheads="1"/>
          </p:cNvSpPr>
          <p:nvPr/>
        </p:nvSpPr>
        <p:spPr bwMode="auto">
          <a:xfrm>
            <a:off x="1567544" y="2060575"/>
            <a:ext cx="1596344"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FF7800"/>
              </a:buClr>
              <a:buChar char="•"/>
              <a:defRPr kumimoji="1" sz="2400">
                <a:solidFill>
                  <a:srgbClr val="330066"/>
                </a:solidFill>
                <a:latin typeface="Arial" panose="020B0604020202020204" pitchFamily="34" charset="0"/>
              </a:defRPr>
            </a:lvl1pPr>
            <a:lvl2pPr marL="742950" indent="-285750" eaLnBrk="0" hangingPunct="0">
              <a:spcBef>
                <a:spcPct val="20000"/>
              </a:spcBef>
              <a:buClr>
                <a:srgbClr val="FF7800"/>
              </a:buClr>
              <a:buChar char="–"/>
              <a:defRPr kumimoji="1" sz="2000">
                <a:solidFill>
                  <a:srgbClr val="330066"/>
                </a:solidFill>
                <a:latin typeface="Arial" panose="020B0604020202020204" pitchFamily="34" charset="0"/>
              </a:defRPr>
            </a:lvl2pPr>
            <a:lvl3pPr marL="1143000" indent="-228600" eaLnBrk="0" hangingPunct="0">
              <a:spcBef>
                <a:spcPct val="20000"/>
              </a:spcBef>
              <a:buClr>
                <a:srgbClr val="FF7800"/>
              </a:buClr>
              <a:buChar char="•"/>
              <a:defRPr kumimoji="1">
                <a:solidFill>
                  <a:srgbClr val="330066"/>
                </a:solidFill>
                <a:latin typeface="Arial" panose="020B0604020202020204" pitchFamily="34" charset="0"/>
              </a:defRPr>
            </a:lvl3pPr>
            <a:lvl4pPr marL="1600200" indent="-228600" eaLnBrk="0" hangingPunct="0">
              <a:spcBef>
                <a:spcPct val="20000"/>
              </a:spcBef>
              <a:buClr>
                <a:srgbClr val="FF7800"/>
              </a:buClr>
              <a:buChar char="•"/>
              <a:defRPr kumimoji="1" sz="1600">
                <a:solidFill>
                  <a:srgbClr val="330066"/>
                </a:solidFill>
                <a:latin typeface="Arial" panose="020B0604020202020204" pitchFamily="34" charset="0"/>
              </a:defRPr>
            </a:lvl4pPr>
            <a:lvl5pPr marL="2057400" indent="-228600" eaLnBrk="0" hangingPunct="0">
              <a:spcBef>
                <a:spcPct val="20000"/>
              </a:spcBef>
              <a:buClr>
                <a:srgbClr val="FF7800"/>
              </a:buClr>
              <a:buChar char="•"/>
              <a:defRPr kumimoji="1" sz="1600">
                <a:solidFill>
                  <a:srgbClr val="330066"/>
                </a:solidFill>
                <a:latin typeface="Arial" panose="020B0604020202020204" pitchFamily="34" charset="0"/>
              </a:defRPr>
            </a:lvl5pPr>
            <a:lvl6pPr marL="25146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6pPr>
            <a:lvl7pPr marL="29718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7pPr>
            <a:lvl8pPr marL="34290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8pPr>
            <a:lvl9pPr marL="3886200" indent="-228600" eaLnBrk="0" fontAlgn="base" hangingPunct="0">
              <a:spcBef>
                <a:spcPct val="20000"/>
              </a:spcBef>
              <a:spcAft>
                <a:spcPct val="0"/>
              </a:spcAft>
              <a:buClr>
                <a:srgbClr val="FF7800"/>
              </a:buClr>
              <a:buChar char="•"/>
              <a:defRPr kumimoji="1" sz="1600">
                <a:solidFill>
                  <a:srgbClr val="330066"/>
                </a:solidFill>
                <a:latin typeface="Arial" panose="020B0604020202020204" pitchFamily="34" charset="0"/>
              </a:defRPr>
            </a:lvl9pPr>
          </a:lstStyle>
          <a:p>
            <a:pPr>
              <a:spcBef>
                <a:spcPct val="0"/>
              </a:spcBef>
              <a:buClrTx/>
              <a:buFontTx/>
              <a:buNone/>
            </a:pPr>
            <a:r>
              <a:rPr kumimoji="0" lang="en-US" altLang="zh-TW" sz="1800" dirty="0">
                <a:solidFill>
                  <a:schemeClr val="tx1"/>
                </a:solidFill>
                <a:ea typeface="新細明體" panose="02020500000000000000" pitchFamily="18" charset="-120"/>
              </a:rPr>
              <a:t>Excitation Lasers</a:t>
            </a:r>
          </a:p>
        </p:txBody>
      </p:sp>
      <p:sp>
        <p:nvSpPr>
          <p:cNvPr id="12" name="文字方塊 11"/>
          <p:cNvSpPr txBox="1"/>
          <p:nvPr/>
        </p:nvSpPr>
        <p:spPr>
          <a:xfrm>
            <a:off x="5323764" y="3469978"/>
            <a:ext cx="1043427" cy="369332"/>
          </a:xfrm>
          <a:prstGeom prst="rect">
            <a:avLst/>
          </a:prstGeom>
          <a:noFill/>
        </p:spPr>
        <p:txBody>
          <a:bodyPr wrap="none" rtlCol="0">
            <a:spAutoFit/>
          </a:bodyPr>
          <a:lstStyle/>
          <a:p>
            <a:r>
              <a:rPr lang="en-US" altLang="zh-TW" b="1" dirty="0" smtClean="0"/>
              <a:t>Flow Cell</a:t>
            </a:r>
            <a:endParaRPr lang="zh-TW" altLang="en-US" b="1" dirty="0"/>
          </a:p>
        </p:txBody>
      </p:sp>
    </p:spTree>
    <p:extLst>
      <p:ext uri="{BB962C8B-B14F-4D97-AF65-F5344CB8AC3E}">
        <p14:creationId xmlns:p14="http://schemas.microsoft.com/office/powerpoint/2010/main" val="3898123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Design 1)">
  <a:themeElements>
    <a:clrScheme name="BD Color Theme 1">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0045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Design 2)">
  <a:themeElements>
    <a:clrScheme name="BD Color Theme 1">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0045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slides">
  <a:themeElements>
    <a:clrScheme name="BD Color Theme 1">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0045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600" dirty="0" smtClean="0">
            <a:solidFill>
              <a:schemeClr val="lt1"/>
            </a:solidFill>
          </a:defRPr>
        </a:defPPr>
      </a:lstStyle>
      <a:style>
        <a:lnRef idx="2">
          <a:schemeClr val="accent4">
            <a:shade val="50000"/>
          </a:schemeClr>
        </a:lnRef>
        <a:fillRef idx="1">
          <a:schemeClr val="accent4"/>
        </a:fillRef>
        <a:effectRef idx="0">
          <a:schemeClr val="accent4"/>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slides (No logo)">
  <a:themeElements>
    <a:clrScheme name="BD Color Theme 1">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0045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600" dirty="0" smtClean="0">
            <a:solidFill>
              <a:schemeClr val="lt1"/>
            </a:solidFill>
          </a:defRPr>
        </a:defPPr>
      </a:lstStyle>
      <a:style>
        <a:lnRef idx="2">
          <a:schemeClr val="accent4">
            <a:shade val="50000"/>
          </a:schemeClr>
        </a:lnRef>
        <a:fillRef idx="1">
          <a:schemeClr val="accent4"/>
        </a:fillRef>
        <a:effectRef idx="0">
          <a:schemeClr val="accent4"/>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losing slides">
  <a:themeElements>
    <a:clrScheme name="BD Color Theme 1">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0045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ivider slides">
  <a:themeElements>
    <a:clrScheme name="BD Color Theme 1">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0045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lank slides">
  <a:themeElements>
    <a:clrScheme name="BD Color Theme 1">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0045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Default Design">
  <a:themeElements>
    <a:clrScheme name="bd">
      <a:dk1>
        <a:srgbClr val="000000"/>
      </a:dk1>
      <a:lt1>
        <a:srgbClr val="FFFFFF"/>
      </a:lt1>
      <a:dk2>
        <a:srgbClr val="000000"/>
      </a:dk2>
      <a:lt2>
        <a:srgbClr val="808080"/>
      </a:lt2>
      <a:accent1>
        <a:srgbClr val="002060"/>
      </a:accent1>
      <a:accent2>
        <a:srgbClr val="FF6600"/>
      </a:accent2>
      <a:accent3>
        <a:srgbClr val="B4D2EE"/>
      </a:accent3>
      <a:accent4>
        <a:srgbClr val="F27A54"/>
      </a:accent4>
      <a:accent5>
        <a:srgbClr val="FABD2F"/>
      </a:accent5>
      <a:accent6>
        <a:srgbClr val="FCD27F"/>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74000"/>
          </a:schemeClr>
        </a:solidFill>
        <a:ln w="9525">
          <a:solidFill>
            <a:srgbClr val="002060"/>
          </a:solidFill>
          <a:miter lim="800000"/>
          <a:headEnd/>
          <a:tailEnd/>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2C88F9F0557642BE3EF0EF45CE77FC" ma:contentTypeVersion="8" ma:contentTypeDescription="Create a new document." ma:contentTypeScope="" ma:versionID="6ee04231629a1e7bc3640874291d0b8d">
  <xsd:schema xmlns:xsd="http://www.w3.org/2001/XMLSchema" xmlns:xs="http://www.w3.org/2001/XMLSchema" xmlns:p="http://schemas.microsoft.com/office/2006/metadata/properties" xmlns:ns1="348317b4-c91f-44a2-85b9-740c732fa5ee" targetNamespace="http://schemas.microsoft.com/office/2006/metadata/properties" ma:root="true" ma:fieldsID="67b1591dd4c250e8922762ef16562422" ns1:_="">
    <xsd:import namespace="348317b4-c91f-44a2-85b9-740c732fa5ee"/>
    <xsd:element name="properties">
      <xsd:complexType>
        <xsd:sequence>
          <xsd:element name="documentManagement">
            <xsd:complexType>
              <xsd:all>
                <xsd:element ref="ns1:Category"/>
                <xsd:element ref="ns1:Product_x0020_Family" minOccurs="0"/>
                <xsd:element ref="ns1:Product_x0020_Model_x002f_Version"/>
                <xsd:element ref="ns1:Approval_x0020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8317b4-c91f-44a2-85b9-740c732fa5ee" elementFormDefault="qualified">
    <xsd:import namespace="http://schemas.microsoft.com/office/2006/documentManagement/types"/>
    <xsd:import namespace="http://schemas.microsoft.com/office/infopath/2007/PartnerControls"/>
    <xsd:element name="Category" ma:index="0" ma:displayName="Category" ma:default="[Unspecified]" ma:format="Dropdown" ma:internalName="Category">
      <xsd:simpleType>
        <xsd:restriction base="dms:Choice">
          <xsd:enumeration value="[Unspecified]"/>
          <xsd:enumeration value="Brochure"/>
          <xsd:enumeration value="Catalog"/>
          <xsd:enumeration value="Customer Presentation"/>
          <xsd:enumeration value="Tech Specs / Filter Guide"/>
          <xsd:enumeration value="White Paper/App Note"/>
          <xsd:enumeration value="Sales/Data Sheet"/>
          <xsd:enumeration value="Manuals and Technical Docs"/>
          <xsd:enumeration value="Sales Tools and Training (INTERNAL USE ONLY)"/>
          <xsd:enumeration value="Customer Education and Training"/>
          <xsd:enumeration value="Proof Source"/>
        </xsd:restriction>
      </xsd:simpleType>
    </xsd:element>
    <xsd:element name="Product_x0020_Family" ma:index="1" nillable="true" ma:displayName="Product Family" ma:default="[Unspecified]" ma:internalName="Product_x0020_Family" ma:requiredMultiChoice="true">
      <xsd:complexType>
        <xsd:complexContent>
          <xsd:extension base="dms:MultiChoice">
            <xsd:sequence>
              <xsd:element name="Value" maxOccurs="unbounded" minOccurs="0" nillable="true">
                <xsd:simpleType>
                  <xsd:restriction base="dms:Choice">
                    <xsd:enumeration value="[Unspecified]"/>
                    <xsd:enumeration value="Instruments - BD Accuri"/>
                    <xsd:enumeration value="Instruments - BD FACS Lyse Wash Assistant"/>
                    <xsd:enumeration value="Instruments - BD FACS Sample Prep Assistant"/>
                    <xsd:enumeration value="Instruments - BD FACSAria"/>
                    <xsd:enumeration value="Instruments - BD FACSCalibur"/>
                    <xsd:enumeration value="Instruments - BD FACSCanto"/>
                    <xsd:enumeration value="Instruments - BD FACSCelesta"/>
                    <xsd:enumeration value="Instruments - BD FACSCount"/>
                    <xsd:enumeration value="Instruments - BD FACSJazz"/>
                    <xsd:enumeration value="Instruments - BD FACSPresto"/>
                    <xsd:enumeration value="Instruments - BD FACSseq"/>
                    <xsd:enumeration value="Instruments - BD FACSVantage"/>
                    <xsd:enumeration value="Instruments - BD FACSVerse"/>
                    <xsd:enumeration value="Instruments - BD FACSVia"/>
                    <xsd:enumeration value="Instruments - BD High Throughput Sampler (HTS)"/>
                    <xsd:enumeration value="Instruments - BD Influx"/>
                    <xsd:enumeration value="Instruments - BD LSRFortessa and LSR II"/>
                    <xsd:enumeration value="Instruments - BD Pathway"/>
                    <xsd:enumeration value="Instruments - Setup Reagents"/>
                    <xsd:enumeration value="Software - BD FACSCanto Clinical Software"/>
                    <xsd:enumeration value="Software - BD FACSDiva"/>
                    <xsd:enumeration value="Software - BD FACSLink"/>
                    <xsd:enumeration value="Software - BD FACStation"/>
                    <xsd:enumeration value="Software - BD FACSuite"/>
                    <xsd:enumeration value="Software - BD HLA-B27 Package"/>
                    <xsd:enumeration value="Software - BD Multiset"/>
                    <xsd:enumeration value="Software - BD Paint-A-Gate Pro"/>
                    <xsd:enumeration value="Software - Cytobank"/>
                    <xsd:enumeration value="Software - FCAP Array"/>
                    <xsd:enumeration value="Software - FCS Express"/>
                  </xsd:restriction>
                </xsd:simpleType>
              </xsd:element>
            </xsd:sequence>
          </xsd:extension>
        </xsd:complexContent>
      </xsd:complexType>
    </xsd:element>
    <xsd:element name="Product_x0020_Model_x002f_Version" ma:index="2" ma:displayName="Product Model/Version" ma:default="[Unspecified]" ma:format="Dropdown" ma:internalName="Product_x0020_Model_x002f_Version">
      <xsd:simpleType>
        <xsd:union memberTypes="dms:Text">
          <xsd:simpleType>
            <xsd:restriction base="dms:Choice">
              <xsd:enumeration value="[Unspecified]"/>
              <xsd:enumeration value="_General"/>
              <xsd:enumeration value="7-Color Setup"/>
              <xsd:enumeration value="Accudrop"/>
              <xsd:enumeration value="Accuri C5"/>
              <xsd:enumeration value="Accuri C6"/>
              <xsd:enumeration value="accuri C6 Plus"/>
              <xsd:enumeration value="Accuri CSampler"/>
              <xsd:enumeration value="Accuri SORP"/>
              <xsd:enumeration value="CaliBRITE"/>
              <xsd:enumeration value="CST"/>
              <xsd:enumeration value="CST FACSDiva Research"/>
              <xsd:enumeration value="CST FACSuite Research"/>
              <xsd:enumeration value="FACSAria Fusion"/>
              <xsd:enumeration value="FACSAria II"/>
              <xsd:enumeration value="FACSAria III"/>
              <xsd:enumeration value="FACSCalibur"/>
              <xsd:enumeration value="FACSCanto"/>
              <xsd:enumeration value="FACSCanto Clinical"/>
              <xsd:enumeration value="FACSCanto II"/>
              <xsd:enumeration value="FACSCanto 10 Colour"/>
              <xsd:enumeration value="FACSCelesta"/>
              <xsd:enumeration value="FACSCount"/>
              <xsd:enumeration value="FACSDiva"/>
              <xsd:enumeration value="FACSDiva 6"/>
              <xsd:enumeration value="FACSDiva 7"/>
              <xsd:enumeration value="FACSJazz"/>
              <xsd:enumeration value="FACSLink"/>
              <xsd:enumeration value="FACSPresto"/>
              <xsd:enumeration value="FACSseq"/>
              <xsd:enumeration value="FACSuite"/>
              <xsd:enumeration value="FACSVantage"/>
              <xsd:enumeration value="FACSVerse"/>
              <xsd:enumeration value="FACSVia"/>
              <xsd:enumeration value="FC Beads"/>
              <xsd:enumeration value="FC Beads - 4C"/>
              <xsd:enumeration value="FC Beads - 4C Plus"/>
              <xsd:enumeration value="FC Beads - Violet"/>
              <xsd:enumeration value="FCAP Array"/>
              <xsd:enumeration value="HTS"/>
              <xsd:enumeration value="Influx"/>
              <xsd:enumeration value="LSR II"/>
              <xsd:enumeration value="LSRFortessa"/>
              <xsd:enumeration value="LSRFortessa X-20"/>
              <xsd:enumeration value="Lyse Wash Assistant"/>
              <xsd:enumeration value="Pathway"/>
              <xsd:enumeration value="SPA III"/>
            </xsd:restriction>
          </xsd:simpleType>
        </xsd:union>
      </xsd:simpleType>
    </xsd:element>
    <xsd:element name="Approval_x0020_Status" ma:index="5" ma:displayName="Approval Status" ma:default="[Unspecified]" ma:format="Dropdown" ma:internalName="Approval_x0020_Status">
      <xsd:simpleType>
        <xsd:restriction base="dms:Choice">
          <xsd:enumeration value="[Unspecified]"/>
          <xsd:enumeration value="Label Approved"/>
          <xsd:enumeration value="Non-label Approved"/>
          <xsd:enumeration value="INTERNAL USE ONL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duct_x0020_Model_x002f_Version xmlns="348317b4-c91f-44a2-85b9-740c732fa5ee">FACSCelesta</Product_x0020_Model_x002f_Version>
    <Approval_x0020_Status xmlns="348317b4-c91f-44a2-85b9-740c732fa5ee">Label Approved</Approval_x0020_Status>
    <Product_x0020_Family xmlns="348317b4-c91f-44a2-85b9-740c732fa5ee">
      <Value>Instruments - BD FACSCelesta</Value>
    </Product_x0020_Family>
    <Category xmlns="348317b4-c91f-44a2-85b9-740c732fa5ee">Customer Presentation</Category>
  </documentManagement>
</p:properties>
</file>

<file path=customXml/item3.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635139611341491188</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635139611341491188</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635139611341491188</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168AF3-4445-4B09-BFBC-5631C6F40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8317b4-c91f-44a2-85b9-740c732fa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36CF28-7C24-4F65-89E1-9ACDFDC0B009}">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purl.org/dc/terms/"/>
    <ds:schemaRef ds:uri="348317b4-c91f-44a2-85b9-740c732fa5e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764BA27-15C7-45BC-B487-73DB722ECD91}">
  <ds:schemaRefs>
    <ds:schemaRef ds:uri="http://schemas.microsoft.com/sharepoint/events"/>
  </ds:schemaRefs>
</ds:datastoreItem>
</file>

<file path=customXml/itemProps4.xml><?xml version="1.0" encoding="utf-8"?>
<ds:datastoreItem xmlns:ds="http://schemas.openxmlformats.org/officeDocument/2006/customXml" ds:itemID="{2437AD5B-F1AD-4656-A42D-F117E4DE7A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4690</TotalTime>
  <Words>3308</Words>
  <Application>Microsoft Office PowerPoint</Application>
  <PresentationFormat>如螢幕大小 (4:3)</PresentationFormat>
  <Paragraphs>565</Paragraphs>
  <Slides>60</Slides>
  <Notes>27</Notes>
  <HiddenSlides>0</HiddenSlides>
  <MMClips>0</MMClips>
  <ScaleCrop>false</ScaleCrop>
  <HeadingPairs>
    <vt:vector size="8" baseType="variant">
      <vt:variant>
        <vt:lpstr>使用字型</vt:lpstr>
      </vt:variant>
      <vt:variant>
        <vt:i4>23</vt:i4>
      </vt:variant>
      <vt:variant>
        <vt:lpstr>佈景主題</vt:lpstr>
      </vt:variant>
      <vt:variant>
        <vt:i4>8</vt:i4>
      </vt:variant>
      <vt:variant>
        <vt:lpstr>內嵌 OLE 伺服程式</vt:lpstr>
      </vt:variant>
      <vt:variant>
        <vt:i4>1</vt:i4>
      </vt:variant>
      <vt:variant>
        <vt:lpstr>投影片標題</vt:lpstr>
      </vt:variant>
      <vt:variant>
        <vt:i4>60</vt:i4>
      </vt:variant>
    </vt:vector>
  </HeadingPairs>
  <TitlesOfParts>
    <vt:vector size="92" baseType="lpstr">
      <vt:lpstr>AGaramond</vt:lpstr>
      <vt:lpstr>Arial Unicode MS</vt:lpstr>
      <vt:lpstr>Frutiger 45 Light</vt:lpstr>
      <vt:lpstr>Geneva</vt:lpstr>
      <vt:lpstr>Lucida Grande</vt:lpstr>
      <vt:lpstr>LucidaGrande</vt:lpstr>
      <vt:lpstr>ＭＳ Ｐゴシック</vt:lpstr>
      <vt:lpstr>ＭＳ Ｐゴシック</vt:lpstr>
      <vt:lpstr>Palatino</vt:lpstr>
      <vt:lpstr>宋体</vt:lpstr>
      <vt:lpstr>華康細圓體</vt:lpstr>
      <vt:lpstr>華康儷粗圓</vt:lpstr>
      <vt:lpstr>微軟正黑體</vt:lpstr>
      <vt:lpstr>新細明體</vt:lpstr>
      <vt:lpstr>標楷體</vt:lpstr>
      <vt:lpstr>Arial</vt:lpstr>
      <vt:lpstr>Arial Black</vt:lpstr>
      <vt:lpstr>Calibri</vt:lpstr>
      <vt:lpstr>Helvetica</vt:lpstr>
      <vt:lpstr>Symbol</vt:lpstr>
      <vt:lpstr>Times New Roman</vt:lpstr>
      <vt:lpstr>Verdana</vt:lpstr>
      <vt:lpstr>Wingdings</vt:lpstr>
      <vt:lpstr>Title slide (Design 1)</vt:lpstr>
      <vt:lpstr>Title slide (Design 2)</vt:lpstr>
      <vt:lpstr>Content slides</vt:lpstr>
      <vt:lpstr>Content slides (No logo)</vt:lpstr>
      <vt:lpstr>Closing slides</vt:lpstr>
      <vt:lpstr>Divider slides</vt:lpstr>
      <vt:lpstr>Blank slides</vt:lpstr>
      <vt:lpstr>5_Default Design</vt:lpstr>
      <vt:lpstr>Image</vt:lpstr>
      <vt:lpstr>PowerPoint 簡報</vt:lpstr>
      <vt:lpstr>What is Flow Cytometry?</vt:lpstr>
      <vt:lpstr>Particle Size</vt:lpstr>
      <vt:lpstr>What Can a Flow Cytometer Tell Us About a Cell?</vt:lpstr>
      <vt:lpstr>Scatter Light</vt:lpstr>
      <vt:lpstr>Lysed Whole Blood</vt:lpstr>
      <vt:lpstr>Fluorescence</vt:lpstr>
      <vt:lpstr>Flow Cytometer Subsystems</vt:lpstr>
      <vt:lpstr>Sample Flow </vt:lpstr>
      <vt:lpstr>Sample Differential</vt:lpstr>
      <vt:lpstr>BD LSR II Optical System</vt:lpstr>
      <vt:lpstr>LSR II Optics (4 Lasers, 13 Colors)</vt:lpstr>
      <vt:lpstr>Excitation and Emission</vt:lpstr>
      <vt:lpstr>Collection Optics</vt:lpstr>
      <vt:lpstr>PowerPoint 簡報</vt:lpstr>
      <vt:lpstr>488nm Blue Laser (2 Colors)</vt:lpstr>
      <vt:lpstr>561nm Yellow-Green Laser (5 Colors)</vt:lpstr>
      <vt:lpstr>640nm Red Laser (3 Colors)</vt:lpstr>
      <vt:lpstr>405nm Violet Laser (3 Colors)</vt:lpstr>
      <vt:lpstr>Sirigen Dyes-Nobel Prize recognized in Year 2000</vt:lpstr>
      <vt:lpstr>Stain Index-Fluorochromes Resolution</vt:lpstr>
      <vt:lpstr>BD Horizon Brilliant Blue515 is better than FITC</vt:lpstr>
      <vt:lpstr>BD Horizon Brilliant Blue700- Brighter and less excitation by other lasers</vt:lpstr>
      <vt:lpstr>PowerPoint 簡報</vt:lpstr>
      <vt:lpstr>BD Horizon Brilliant Violet Dyes-expand 405nm laser functionality</vt:lpstr>
      <vt:lpstr>CD4-best resolution with BV421</vt:lpstr>
      <vt:lpstr>Intensity Ranking</vt:lpstr>
      <vt:lpstr>Fluorochrome Choice is Key to Reveal Dim-expressed markers</vt:lpstr>
      <vt:lpstr>Electronics</vt:lpstr>
      <vt:lpstr>Creation of a Voltage Pulse</vt:lpstr>
      <vt:lpstr>Quantification of a Voltage Pulse</vt:lpstr>
      <vt:lpstr>Data Storage</vt:lpstr>
      <vt:lpstr>Data Display</vt:lpstr>
      <vt:lpstr>Linear v. Log Amplification</vt:lpstr>
      <vt:lpstr>Biexponential Display</vt:lpstr>
      <vt:lpstr>Log vs Biexponential Scaling</vt:lpstr>
      <vt:lpstr>Compensation Theory</vt:lpstr>
      <vt:lpstr>Spillover</vt:lpstr>
      <vt:lpstr>FITC Spillover</vt:lpstr>
      <vt:lpstr> FITC Compensation</vt:lpstr>
      <vt:lpstr>FITC Compensation</vt:lpstr>
      <vt:lpstr>Compensation Examples</vt:lpstr>
      <vt:lpstr>Review</vt:lpstr>
      <vt:lpstr>Applications</vt:lpstr>
      <vt:lpstr>PowerPoint 簡報</vt:lpstr>
      <vt:lpstr>PowerPoint 簡報</vt:lpstr>
      <vt:lpstr>PowerPoint 簡報</vt:lpstr>
      <vt:lpstr>PowerPoint 簡報</vt:lpstr>
      <vt:lpstr>Intracellular Staining in Activated Lysed Whole Blood</vt:lpstr>
      <vt:lpstr>PowerPoint 簡報</vt:lpstr>
      <vt:lpstr>PowerPoint 簡報</vt:lpstr>
      <vt:lpstr>Annexin V Apoptosis Assay</vt:lpstr>
      <vt:lpstr>PowerPoint 簡報</vt:lpstr>
      <vt:lpstr>PowerPoint 簡報</vt:lpstr>
      <vt:lpstr>Beads Provide a Flexible Platform</vt:lpstr>
      <vt:lpstr>Advantages of Bead-Based Immunoassays (compared with ELISA) </vt:lpstr>
      <vt:lpstr>PowerPoint 簡報</vt:lpstr>
      <vt:lpstr>Cytometry Beads Array (CBA)</vt:lpstr>
      <vt:lpstr>Standard Curves</vt:lpstr>
      <vt:lpstr>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Presentation - BD FACSCelesta</dc:title>
  <dc:creator>Victoria Baughman</dc:creator>
  <cp:lastModifiedBy>Tony Liu</cp:lastModifiedBy>
  <cp:revision>629</cp:revision>
  <cp:lastPrinted>2016-05-20T02:30:09Z</cp:lastPrinted>
  <dcterms:created xsi:type="dcterms:W3CDTF">2015-10-27T17:31:14Z</dcterms:created>
  <dcterms:modified xsi:type="dcterms:W3CDTF">2018-04-24T10:30:55Z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0x010100DC2C88F9F0557642BE3EF0EF45CE77FC</vt:lpwstr>
  </property>
</Properties>
</file>